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83" r:id="rId2"/>
    <p:sldId id="309" r:id="rId3"/>
    <p:sldId id="310" r:id="rId4"/>
    <p:sldId id="333" r:id="rId5"/>
    <p:sldId id="312" r:id="rId6"/>
    <p:sldId id="358" r:id="rId7"/>
    <p:sldId id="357" r:id="rId8"/>
    <p:sldId id="359" r:id="rId9"/>
    <p:sldId id="335" r:id="rId10"/>
    <p:sldId id="336" r:id="rId11"/>
    <p:sldId id="314" r:id="rId12"/>
    <p:sldId id="313" r:id="rId13"/>
    <p:sldId id="325" r:id="rId14"/>
    <p:sldId id="353" r:id="rId15"/>
    <p:sldId id="257" r:id="rId16"/>
    <p:sldId id="258" r:id="rId17"/>
    <p:sldId id="342" r:id="rId18"/>
    <p:sldId id="354" r:id="rId19"/>
    <p:sldId id="316" r:id="rId20"/>
    <p:sldId id="278" r:id="rId21"/>
    <p:sldId id="326" r:id="rId22"/>
    <p:sldId id="331" r:id="rId23"/>
    <p:sldId id="317" r:id="rId24"/>
    <p:sldId id="319" r:id="rId25"/>
    <p:sldId id="321" r:id="rId26"/>
    <p:sldId id="346" r:id="rId27"/>
    <p:sldId id="352" r:id="rId28"/>
    <p:sldId id="347" r:id="rId29"/>
    <p:sldId id="360" r:id="rId30"/>
    <p:sldId id="323" r:id="rId31"/>
    <p:sldId id="324" r:id="rId32"/>
    <p:sldId id="330" r:id="rId33"/>
    <p:sldId id="329" r:id="rId34"/>
    <p:sldId id="281" r:id="rId35"/>
    <p:sldId id="341" r:id="rId36"/>
    <p:sldId id="301" r:id="rId37"/>
    <p:sldId id="303" r:id="rId38"/>
    <p:sldId id="305" r:id="rId39"/>
    <p:sldId id="306" r:id="rId40"/>
    <p:sldId id="302" r:id="rId41"/>
    <p:sldId id="280" r:id="rId42"/>
    <p:sldId id="351" r:id="rId43"/>
    <p:sldId id="348" r:id="rId44"/>
    <p:sldId id="259" r:id="rId45"/>
    <p:sldId id="356" r:id="rId46"/>
    <p:sldId id="345" r:id="rId47"/>
    <p:sldId id="286" r:id="rId48"/>
    <p:sldId id="262" r:id="rId49"/>
    <p:sldId id="337" r:id="rId50"/>
    <p:sldId id="274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FFFF"/>
    <a:srgbClr val="FED2FE"/>
    <a:srgbClr val="CCFFCC"/>
    <a:srgbClr val="FFFFCC"/>
    <a:srgbClr val="D60093"/>
    <a:srgbClr val="CC00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0" autoAdjust="0"/>
    <p:restoredTop sz="94640" autoAdjust="0"/>
  </p:normalViewPr>
  <p:slideViewPr>
    <p:cSldViewPr>
      <p:cViewPr varScale="1">
        <p:scale>
          <a:sx n="71" d="100"/>
          <a:sy n="71" d="100"/>
        </p:scale>
        <p:origin x="-1278" y="-90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1122" y="3304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3" d="100"/>
        <a:sy n="23" d="100"/>
      </p:scale>
      <p:origin x="0" y="0"/>
    </p:cViewPr>
  </p:sorterViewPr>
  <p:notesViewPr>
    <p:cSldViewPr>
      <p:cViewPr>
        <p:scale>
          <a:sx n="116" d="100"/>
          <a:sy n="116" d="100"/>
        </p:scale>
        <p:origin x="-1554" y="21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 smtClean="0"/>
              <a:t>Видатки на оплату</a:t>
            </a:r>
            <a:r>
              <a:rPr lang="uk-UA" baseline="0" dirty="0" smtClean="0"/>
              <a:t> праці, млн. </a:t>
            </a:r>
            <a:r>
              <a:rPr lang="uk-UA" baseline="0" dirty="0" err="1" smtClean="0"/>
              <a:t>грн</a:t>
            </a:r>
            <a:endParaRPr lang="uk-UA" dirty="0"/>
          </a:p>
        </c:rich>
      </c:tx>
      <c:layout>
        <c:manualLayout>
          <c:xMode val="edge"/>
          <c:yMode val="edge"/>
          <c:x val="0.11661650205071623"/>
          <c:y val="3.914343370066868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452245383162754E-2"/>
          <c:y val="0.2025955558937062"/>
          <c:w val="0.68617182403777133"/>
          <c:h val="0.5599497846307082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92-4D5C-BF40-AB244AA47610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A92-4D5C-BF40-AB244AA47610}"/>
              </c:ext>
            </c:extLst>
          </c:dPt>
          <c:dLbls>
            <c:dLbl>
              <c:idx val="0"/>
              <c:layout>
                <c:manualLayout>
                  <c:x val="2.2491407441143495E-2"/>
                  <c:y val="-7.320192722806142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156,0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A92-4D5C-BF40-AB244AA47610}"/>
                </c:ext>
              </c:extLst>
            </c:dLbl>
            <c:dLbl>
              <c:idx val="1"/>
              <c:layout>
                <c:manualLayout>
                  <c:x val="1.8742839534286206E-2"/>
                  <c:y val="-7.32019272280614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A92-4D5C-BF40-AB244AA47610}"/>
                </c:ext>
              </c:extLst>
            </c:dLbl>
            <c:dLbl>
              <c:idx val="2"/>
              <c:layout>
                <c:manualLayout>
                  <c:x val="1.31199876740003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A92-4D5C-BF40-AB244AA476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2016 рік (факт)</c:v>
                </c:pt>
                <c:pt idx="1">
                  <c:v>2017 рік (потреба)</c:v>
                </c:pt>
                <c:pt idx="2">
                  <c:v>2017 рік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156</c:v>
                </c:pt>
                <c:pt idx="1">
                  <c:v>265.10000000000002</c:v>
                </c:pt>
                <c:pt idx="2">
                  <c:v>192.70000000000002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A92-4D5C-BF40-AB244AA47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740352"/>
        <c:axId val="84783104"/>
        <c:axId val="0"/>
      </c:bar3DChart>
      <c:catAx>
        <c:axId val="84740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4783104"/>
        <c:crosses val="autoZero"/>
        <c:auto val="1"/>
        <c:lblAlgn val="ctr"/>
        <c:lblOffset val="100"/>
        <c:noMultiLvlLbl val="0"/>
      </c:catAx>
      <c:valAx>
        <c:axId val="84783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74035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image" Target="../media/image27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6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image" Target="../media/image27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1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1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227956-9894-477C-B2C2-BE2D76F42F7F}" type="doc">
      <dgm:prSet loTypeId="urn:microsoft.com/office/officeart/2005/8/layout/orgChart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F9638E41-3C3D-4D44-9072-1A1D56D57BB5}">
      <dgm:prSet phldrT="[Текст]" custT="1"/>
      <dgm:spPr>
        <a:solidFill>
          <a:schemeClr val="bg2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uk-UA" sz="2200" b="1" dirty="0" smtClean="0">
              <a:solidFill>
                <a:schemeClr val="tx1"/>
              </a:solidFill>
            </a:rPr>
            <a:t>Заклади охорони здоров'я</a:t>
          </a:r>
          <a:endParaRPr lang="uk-UA" sz="2200" b="1" dirty="0">
            <a:solidFill>
              <a:schemeClr val="tx1"/>
            </a:solidFill>
          </a:endParaRPr>
        </a:p>
      </dgm:t>
    </dgm:pt>
    <dgm:pt modelId="{00CBEB07-F7E2-4E3B-9089-2861B739821C}" type="parTrans" cxnId="{D9A56CA8-D35C-4273-ADD3-D91D63410BE5}">
      <dgm:prSet/>
      <dgm:spPr/>
      <dgm:t>
        <a:bodyPr/>
        <a:lstStyle/>
        <a:p>
          <a:endParaRPr lang="uk-UA"/>
        </a:p>
      </dgm:t>
    </dgm:pt>
    <dgm:pt modelId="{4A27D68D-AE83-4180-8107-ADE129E4FC38}" type="sibTrans" cxnId="{D9A56CA8-D35C-4273-ADD3-D91D63410BE5}">
      <dgm:prSet/>
      <dgm:spPr/>
      <dgm:t>
        <a:bodyPr/>
        <a:lstStyle/>
        <a:p>
          <a:endParaRPr lang="uk-UA"/>
        </a:p>
      </dgm:t>
    </dgm:pt>
    <dgm:pt modelId="{75F0E024-D139-4287-B63D-FCACE0E437BA}">
      <dgm:prSet phldrT="[Текст]" custT="1"/>
      <dgm:spPr>
        <a:solidFill>
          <a:schemeClr val="bg2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Первинна ланка: </a:t>
          </a:r>
        </a:p>
        <a:p>
          <a:r>
            <a:rPr lang="uk-UA" sz="1600" dirty="0" smtClean="0">
              <a:solidFill>
                <a:schemeClr val="tx1"/>
              </a:solidFill>
            </a:rPr>
            <a:t>2 центри медико-санітарної допомоги (18 амбулаторій) та окрема амбулаторія </a:t>
          </a:r>
          <a:endParaRPr lang="uk-UA" sz="1600" dirty="0">
            <a:solidFill>
              <a:schemeClr val="tx1"/>
            </a:solidFill>
          </a:endParaRPr>
        </a:p>
      </dgm:t>
    </dgm:pt>
    <dgm:pt modelId="{6E058096-CD9F-4159-85EE-44611A3C449F}" type="parTrans" cxnId="{22FC6375-A0C0-4890-B7E7-30DCCF3B107A}">
      <dgm:prSet/>
      <dgm:spPr/>
      <dgm:t>
        <a:bodyPr/>
        <a:lstStyle/>
        <a:p>
          <a:endParaRPr lang="uk-UA"/>
        </a:p>
      </dgm:t>
    </dgm:pt>
    <dgm:pt modelId="{D8767A06-E621-4889-8A7C-5968EA34DE80}" type="sibTrans" cxnId="{22FC6375-A0C0-4890-B7E7-30DCCF3B107A}">
      <dgm:prSet/>
      <dgm:spPr/>
      <dgm:t>
        <a:bodyPr/>
        <a:lstStyle/>
        <a:p>
          <a:endParaRPr lang="uk-UA"/>
        </a:p>
      </dgm:t>
    </dgm:pt>
    <dgm:pt modelId="{274863F5-936E-44C8-BDE5-8037B57F2BDF}">
      <dgm:prSet phldrT="[Текст]" custT="1"/>
      <dgm:spPr>
        <a:solidFill>
          <a:schemeClr val="bg2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</a:rPr>
            <a:t>Вторинна ланка</a:t>
          </a:r>
          <a:endParaRPr lang="uk-UA" sz="2000" b="1" dirty="0">
            <a:solidFill>
              <a:schemeClr val="tx1"/>
            </a:solidFill>
          </a:endParaRPr>
        </a:p>
      </dgm:t>
    </dgm:pt>
    <dgm:pt modelId="{C4A21D4B-DCC8-4E21-B013-6037F3556724}" type="parTrans" cxnId="{144188B9-E080-44EC-9F31-46CAD1F50F94}">
      <dgm:prSet/>
      <dgm:spPr/>
      <dgm:t>
        <a:bodyPr/>
        <a:lstStyle/>
        <a:p>
          <a:endParaRPr lang="uk-UA"/>
        </a:p>
      </dgm:t>
    </dgm:pt>
    <dgm:pt modelId="{CADA73A8-7C47-4BB3-8B84-05A1655B1DB6}" type="sibTrans" cxnId="{144188B9-E080-44EC-9F31-46CAD1F50F94}">
      <dgm:prSet/>
      <dgm:spPr/>
      <dgm:t>
        <a:bodyPr/>
        <a:lstStyle/>
        <a:p>
          <a:endParaRPr lang="uk-UA"/>
        </a:p>
      </dgm:t>
    </dgm:pt>
    <dgm:pt modelId="{A7A0D491-FA82-4E1D-9E77-21ED1CC5E64F}" type="asst">
      <dgm:prSet custT="1"/>
      <dgm:spPr>
        <a:solidFill>
          <a:schemeClr val="bg2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uk-UA" sz="1900" b="1" dirty="0" smtClean="0">
              <a:solidFill>
                <a:schemeClr val="tx1"/>
              </a:solidFill>
            </a:rPr>
            <a:t>Стаціонарна допомога:</a:t>
          </a:r>
        </a:p>
        <a:p>
          <a:r>
            <a:rPr lang="uk-UA" sz="1400" dirty="0" smtClean="0">
              <a:solidFill>
                <a:schemeClr val="tx1"/>
              </a:solidFill>
            </a:rPr>
            <a:t>3 лікарні</a:t>
          </a:r>
        </a:p>
        <a:p>
          <a:r>
            <a:rPr lang="uk-UA" sz="1400" dirty="0" smtClean="0">
              <a:solidFill>
                <a:schemeClr val="tx1"/>
              </a:solidFill>
            </a:rPr>
            <a:t>2 пологових будинки (в стадії об’єднання)</a:t>
          </a:r>
        </a:p>
        <a:p>
          <a:r>
            <a:rPr lang="uk-UA" sz="1400" dirty="0" smtClean="0">
              <a:solidFill>
                <a:schemeClr val="tx1"/>
              </a:solidFill>
            </a:rPr>
            <a:t>ДЗ «Спеціалізована медико-санітарна частина № 19 МОЗ України» (в стадії передачі)</a:t>
          </a:r>
          <a:endParaRPr lang="uk-UA" sz="1400" dirty="0">
            <a:solidFill>
              <a:schemeClr val="tx1"/>
            </a:solidFill>
          </a:endParaRPr>
        </a:p>
      </dgm:t>
    </dgm:pt>
    <dgm:pt modelId="{CC48DC24-9806-46CB-BB43-5E9DFE1EC6E7}" type="parTrans" cxnId="{E2DC6DD8-23BD-46C4-A235-3AC27B2BF772}">
      <dgm:prSet/>
      <dgm:spPr/>
      <dgm:t>
        <a:bodyPr/>
        <a:lstStyle/>
        <a:p>
          <a:endParaRPr lang="uk-UA"/>
        </a:p>
      </dgm:t>
    </dgm:pt>
    <dgm:pt modelId="{A397E5BA-9150-4B00-A250-3666B936F9F3}" type="sibTrans" cxnId="{E2DC6DD8-23BD-46C4-A235-3AC27B2BF772}">
      <dgm:prSet/>
      <dgm:spPr/>
      <dgm:t>
        <a:bodyPr/>
        <a:lstStyle/>
        <a:p>
          <a:endParaRPr lang="uk-UA"/>
        </a:p>
      </dgm:t>
    </dgm:pt>
    <dgm:pt modelId="{32EC7434-CB29-4FE5-86CD-F641A68C8994}" type="asst">
      <dgm:prSet custT="1"/>
      <dgm:spPr>
        <a:solidFill>
          <a:schemeClr val="bg2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uk-UA" sz="1900" b="1" dirty="0" smtClean="0">
              <a:solidFill>
                <a:schemeClr val="tx1"/>
              </a:solidFill>
            </a:rPr>
            <a:t>Амбулаторно-поліклінічна допомога:</a:t>
          </a:r>
        </a:p>
        <a:p>
          <a:r>
            <a:rPr lang="uk-UA" sz="1400" dirty="0" smtClean="0">
              <a:solidFill>
                <a:schemeClr val="tx1"/>
              </a:solidFill>
            </a:rPr>
            <a:t>2 поліклініки</a:t>
          </a:r>
        </a:p>
        <a:p>
          <a:r>
            <a:rPr lang="uk-UA" sz="1400" dirty="0" smtClean="0">
              <a:solidFill>
                <a:schemeClr val="tx1"/>
              </a:solidFill>
            </a:rPr>
            <a:t>3 стоматологічні поліклініки</a:t>
          </a:r>
          <a:endParaRPr lang="uk-UA" sz="1400" dirty="0">
            <a:solidFill>
              <a:schemeClr val="tx1"/>
            </a:solidFill>
          </a:endParaRPr>
        </a:p>
      </dgm:t>
    </dgm:pt>
    <dgm:pt modelId="{1D493C2E-77F9-47BF-8727-A471B1A55E72}" type="parTrans" cxnId="{3CD8EBF5-8C68-4E42-8542-EDDD96A882C9}">
      <dgm:prSet/>
      <dgm:spPr/>
      <dgm:t>
        <a:bodyPr/>
        <a:lstStyle/>
        <a:p>
          <a:endParaRPr lang="uk-UA"/>
        </a:p>
      </dgm:t>
    </dgm:pt>
    <dgm:pt modelId="{FB46DFCD-09E9-4586-8FB4-AE1DC820DFA8}" type="sibTrans" cxnId="{3CD8EBF5-8C68-4E42-8542-EDDD96A882C9}">
      <dgm:prSet/>
      <dgm:spPr/>
      <dgm:t>
        <a:bodyPr/>
        <a:lstStyle/>
        <a:p>
          <a:endParaRPr lang="uk-UA"/>
        </a:p>
      </dgm:t>
    </dgm:pt>
    <dgm:pt modelId="{E9AAD069-9045-4AF8-8C4B-71B8212E8DA0}" type="pres">
      <dgm:prSet presAssocID="{F1227956-9894-477C-B2C2-BE2D76F42F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90E8ECC7-DEAE-45ED-A55C-E3E6ED8BC4A3}" type="pres">
      <dgm:prSet presAssocID="{F9638E41-3C3D-4D44-9072-1A1D56D57BB5}" presName="hierRoot1" presStyleCnt="0">
        <dgm:presLayoutVars>
          <dgm:hierBranch val="init"/>
        </dgm:presLayoutVars>
      </dgm:prSet>
      <dgm:spPr/>
    </dgm:pt>
    <dgm:pt modelId="{37E8A4BA-352A-439D-9306-93BE84F8EDCE}" type="pres">
      <dgm:prSet presAssocID="{F9638E41-3C3D-4D44-9072-1A1D56D57BB5}" presName="rootComposite1" presStyleCnt="0"/>
      <dgm:spPr/>
    </dgm:pt>
    <dgm:pt modelId="{A2B2E344-0863-4DDB-8F35-1E26E68DDF9E}" type="pres">
      <dgm:prSet presAssocID="{F9638E41-3C3D-4D44-9072-1A1D56D57BB5}" presName="rootText1" presStyleLbl="node0" presStyleIdx="0" presStyleCnt="1" custScaleY="53191" custLinFactNeighborX="2930" custLinFactNeighborY="-4110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02844A4-21D3-45A7-B232-73336379C859}" type="pres">
      <dgm:prSet presAssocID="{F9638E41-3C3D-4D44-9072-1A1D56D57BB5}" presName="rootConnector1" presStyleLbl="node1" presStyleIdx="0" presStyleCnt="0"/>
      <dgm:spPr/>
      <dgm:t>
        <a:bodyPr/>
        <a:lstStyle/>
        <a:p>
          <a:endParaRPr lang="uk-UA"/>
        </a:p>
      </dgm:t>
    </dgm:pt>
    <dgm:pt modelId="{193FB839-4A95-46E9-B556-8612596BDBC5}" type="pres">
      <dgm:prSet presAssocID="{F9638E41-3C3D-4D44-9072-1A1D56D57BB5}" presName="hierChild2" presStyleCnt="0"/>
      <dgm:spPr/>
    </dgm:pt>
    <dgm:pt modelId="{9B7112FE-51BD-4908-81D5-9B99F31215EC}" type="pres">
      <dgm:prSet presAssocID="{6E058096-CD9F-4159-85EE-44611A3C449F}" presName="Name37" presStyleLbl="parChTrans1D2" presStyleIdx="0" presStyleCnt="2"/>
      <dgm:spPr/>
      <dgm:t>
        <a:bodyPr/>
        <a:lstStyle/>
        <a:p>
          <a:endParaRPr lang="uk-UA"/>
        </a:p>
      </dgm:t>
    </dgm:pt>
    <dgm:pt modelId="{08758D18-D8E1-4EAC-B4E7-49D78A3B407E}" type="pres">
      <dgm:prSet presAssocID="{75F0E024-D139-4287-B63D-FCACE0E437BA}" presName="hierRoot2" presStyleCnt="0">
        <dgm:presLayoutVars>
          <dgm:hierBranch val="init"/>
        </dgm:presLayoutVars>
      </dgm:prSet>
      <dgm:spPr/>
    </dgm:pt>
    <dgm:pt modelId="{0B424FA5-ADB4-49DC-AEEB-2E33F03E318A}" type="pres">
      <dgm:prSet presAssocID="{75F0E024-D139-4287-B63D-FCACE0E437BA}" presName="rootComposite" presStyleCnt="0"/>
      <dgm:spPr/>
    </dgm:pt>
    <dgm:pt modelId="{83D8E018-FF75-4377-94E5-B8F691FAA095}" type="pres">
      <dgm:prSet presAssocID="{75F0E024-D139-4287-B63D-FCACE0E437BA}" presName="rootText" presStyleLbl="node2" presStyleIdx="0" presStyleCnt="2" custLinFactNeighborX="371" custLinFactNeighborY="-4696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CE2E662-1889-4554-BFBA-D395DF3DDD2C}" type="pres">
      <dgm:prSet presAssocID="{75F0E024-D139-4287-B63D-FCACE0E437BA}" presName="rootConnector" presStyleLbl="node2" presStyleIdx="0" presStyleCnt="2"/>
      <dgm:spPr/>
      <dgm:t>
        <a:bodyPr/>
        <a:lstStyle/>
        <a:p>
          <a:endParaRPr lang="uk-UA"/>
        </a:p>
      </dgm:t>
    </dgm:pt>
    <dgm:pt modelId="{5DDFEBAA-DA75-480B-972D-3413BD2CDA2C}" type="pres">
      <dgm:prSet presAssocID="{75F0E024-D139-4287-B63D-FCACE0E437BA}" presName="hierChild4" presStyleCnt="0"/>
      <dgm:spPr/>
    </dgm:pt>
    <dgm:pt modelId="{31C0747B-2E6E-4621-ACC0-1D85E5C03A23}" type="pres">
      <dgm:prSet presAssocID="{75F0E024-D139-4287-B63D-FCACE0E437BA}" presName="hierChild5" presStyleCnt="0"/>
      <dgm:spPr/>
    </dgm:pt>
    <dgm:pt modelId="{0911E7F8-54B0-4583-BA56-CE0452A5DD7F}" type="pres">
      <dgm:prSet presAssocID="{C4A21D4B-DCC8-4E21-B013-6037F3556724}" presName="Name37" presStyleLbl="parChTrans1D2" presStyleIdx="1" presStyleCnt="2"/>
      <dgm:spPr/>
      <dgm:t>
        <a:bodyPr/>
        <a:lstStyle/>
        <a:p>
          <a:endParaRPr lang="uk-UA"/>
        </a:p>
      </dgm:t>
    </dgm:pt>
    <dgm:pt modelId="{76FD37CF-3DB9-45B2-BEFE-E533CC2915FC}" type="pres">
      <dgm:prSet presAssocID="{274863F5-936E-44C8-BDE5-8037B57F2BDF}" presName="hierRoot2" presStyleCnt="0">
        <dgm:presLayoutVars>
          <dgm:hierBranch val="init"/>
        </dgm:presLayoutVars>
      </dgm:prSet>
      <dgm:spPr/>
    </dgm:pt>
    <dgm:pt modelId="{B278E16E-5C53-48BD-A3F9-B91605EB9339}" type="pres">
      <dgm:prSet presAssocID="{274863F5-936E-44C8-BDE5-8037B57F2BDF}" presName="rootComposite" presStyleCnt="0"/>
      <dgm:spPr/>
    </dgm:pt>
    <dgm:pt modelId="{8BC5A22D-6EED-4390-AC57-8C2353070E22}" type="pres">
      <dgm:prSet presAssocID="{274863F5-936E-44C8-BDE5-8037B57F2BDF}" presName="rootText" presStyleLbl="node2" presStyleIdx="1" presStyleCnt="2" custScaleY="58940" custLinFactNeighborX="10229" custLinFactNeighborY="-4407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6DC37C5-086F-4F53-8CAB-50B1FE36A285}" type="pres">
      <dgm:prSet presAssocID="{274863F5-936E-44C8-BDE5-8037B57F2BDF}" presName="rootConnector" presStyleLbl="node2" presStyleIdx="1" presStyleCnt="2"/>
      <dgm:spPr/>
      <dgm:t>
        <a:bodyPr/>
        <a:lstStyle/>
        <a:p>
          <a:endParaRPr lang="uk-UA"/>
        </a:p>
      </dgm:t>
    </dgm:pt>
    <dgm:pt modelId="{DAD2C866-1A26-467F-99E2-37C4DBDEAD71}" type="pres">
      <dgm:prSet presAssocID="{274863F5-936E-44C8-BDE5-8037B57F2BDF}" presName="hierChild4" presStyleCnt="0"/>
      <dgm:spPr/>
    </dgm:pt>
    <dgm:pt modelId="{4142A10B-F55F-4D2A-94A5-A1526AA88EB8}" type="pres">
      <dgm:prSet presAssocID="{274863F5-936E-44C8-BDE5-8037B57F2BDF}" presName="hierChild5" presStyleCnt="0"/>
      <dgm:spPr/>
    </dgm:pt>
    <dgm:pt modelId="{6BA7B887-D1C1-4A62-AF73-39428E5FDC6A}" type="pres">
      <dgm:prSet presAssocID="{CC48DC24-9806-46CB-BB43-5E9DFE1EC6E7}" presName="Name111" presStyleLbl="parChTrans1D3" presStyleIdx="0" presStyleCnt="2"/>
      <dgm:spPr/>
      <dgm:t>
        <a:bodyPr/>
        <a:lstStyle/>
        <a:p>
          <a:endParaRPr lang="uk-UA"/>
        </a:p>
      </dgm:t>
    </dgm:pt>
    <dgm:pt modelId="{54D4A101-0F34-465E-95EC-668D9549EE5E}" type="pres">
      <dgm:prSet presAssocID="{A7A0D491-FA82-4E1D-9E77-21ED1CC5E64F}" presName="hierRoot3" presStyleCnt="0">
        <dgm:presLayoutVars>
          <dgm:hierBranch val="init"/>
        </dgm:presLayoutVars>
      </dgm:prSet>
      <dgm:spPr/>
    </dgm:pt>
    <dgm:pt modelId="{0E3C257C-9DBE-4B08-B2A2-858A52B94F61}" type="pres">
      <dgm:prSet presAssocID="{A7A0D491-FA82-4E1D-9E77-21ED1CC5E64F}" presName="rootComposite3" presStyleCnt="0"/>
      <dgm:spPr/>
    </dgm:pt>
    <dgm:pt modelId="{DC7E1C8B-26BC-4D11-BA37-1DEB94D538A6}" type="pres">
      <dgm:prSet presAssocID="{A7A0D491-FA82-4E1D-9E77-21ED1CC5E64F}" presName="rootText3" presStyleLbl="asst2" presStyleIdx="0" presStyleCnt="2" custScaleY="126604" custLinFactNeighborX="5636" custLinFactNeighborY="-2076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35079FD-7A76-4BBF-AA71-EB694B328609}" type="pres">
      <dgm:prSet presAssocID="{A7A0D491-FA82-4E1D-9E77-21ED1CC5E64F}" presName="rootConnector3" presStyleLbl="asst2" presStyleIdx="0" presStyleCnt="2"/>
      <dgm:spPr/>
      <dgm:t>
        <a:bodyPr/>
        <a:lstStyle/>
        <a:p>
          <a:endParaRPr lang="uk-UA"/>
        </a:p>
      </dgm:t>
    </dgm:pt>
    <dgm:pt modelId="{12B6790A-E059-4F4F-90A8-29FB291E73A2}" type="pres">
      <dgm:prSet presAssocID="{A7A0D491-FA82-4E1D-9E77-21ED1CC5E64F}" presName="hierChild6" presStyleCnt="0"/>
      <dgm:spPr/>
    </dgm:pt>
    <dgm:pt modelId="{3C32D79B-AEE5-43D5-B2F1-CC9B59D68612}" type="pres">
      <dgm:prSet presAssocID="{A7A0D491-FA82-4E1D-9E77-21ED1CC5E64F}" presName="hierChild7" presStyleCnt="0"/>
      <dgm:spPr/>
    </dgm:pt>
    <dgm:pt modelId="{41621EAD-D7CB-48DA-9FA4-FF8A312035F1}" type="pres">
      <dgm:prSet presAssocID="{1D493C2E-77F9-47BF-8727-A471B1A55E72}" presName="Name111" presStyleLbl="parChTrans1D3" presStyleIdx="1" presStyleCnt="2"/>
      <dgm:spPr/>
      <dgm:t>
        <a:bodyPr/>
        <a:lstStyle/>
        <a:p>
          <a:endParaRPr lang="uk-UA"/>
        </a:p>
      </dgm:t>
    </dgm:pt>
    <dgm:pt modelId="{8D2D6025-6F6B-464F-BD0B-309B44DBBFFA}" type="pres">
      <dgm:prSet presAssocID="{32EC7434-CB29-4FE5-86CD-F641A68C8994}" presName="hierRoot3" presStyleCnt="0">
        <dgm:presLayoutVars>
          <dgm:hierBranch val="init"/>
        </dgm:presLayoutVars>
      </dgm:prSet>
      <dgm:spPr/>
    </dgm:pt>
    <dgm:pt modelId="{C325B0E8-BDB4-499F-A80D-6F1D0E03E01D}" type="pres">
      <dgm:prSet presAssocID="{32EC7434-CB29-4FE5-86CD-F641A68C8994}" presName="rootComposite3" presStyleCnt="0"/>
      <dgm:spPr/>
    </dgm:pt>
    <dgm:pt modelId="{914544A8-B36F-4735-891C-5007700015C8}" type="pres">
      <dgm:prSet presAssocID="{32EC7434-CB29-4FE5-86CD-F641A68C8994}" presName="rootText3" presStyleLbl="asst2" presStyleIdx="1" presStyleCnt="2" custScaleX="71696" custLinFactNeighborX="2728" custLinFactNeighborY="-5550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C29D0A6-0E35-42C6-9156-B124F515807A}" type="pres">
      <dgm:prSet presAssocID="{32EC7434-CB29-4FE5-86CD-F641A68C8994}" presName="rootConnector3" presStyleLbl="asst2" presStyleIdx="1" presStyleCnt="2"/>
      <dgm:spPr/>
      <dgm:t>
        <a:bodyPr/>
        <a:lstStyle/>
        <a:p>
          <a:endParaRPr lang="uk-UA"/>
        </a:p>
      </dgm:t>
    </dgm:pt>
    <dgm:pt modelId="{B2C70FC4-354E-4046-B584-DCE1D382D871}" type="pres">
      <dgm:prSet presAssocID="{32EC7434-CB29-4FE5-86CD-F641A68C8994}" presName="hierChild6" presStyleCnt="0"/>
      <dgm:spPr/>
    </dgm:pt>
    <dgm:pt modelId="{472BFC84-6475-4A02-85D7-7DB79B462CC3}" type="pres">
      <dgm:prSet presAssocID="{32EC7434-CB29-4FE5-86CD-F641A68C8994}" presName="hierChild7" presStyleCnt="0"/>
      <dgm:spPr/>
    </dgm:pt>
    <dgm:pt modelId="{E2018708-8050-449C-95A1-B388068E7310}" type="pres">
      <dgm:prSet presAssocID="{F9638E41-3C3D-4D44-9072-1A1D56D57BB5}" presName="hierChild3" presStyleCnt="0"/>
      <dgm:spPr/>
    </dgm:pt>
  </dgm:ptLst>
  <dgm:cxnLst>
    <dgm:cxn modelId="{3CD8EBF5-8C68-4E42-8542-EDDD96A882C9}" srcId="{274863F5-936E-44C8-BDE5-8037B57F2BDF}" destId="{32EC7434-CB29-4FE5-86CD-F641A68C8994}" srcOrd="1" destOrd="0" parTransId="{1D493C2E-77F9-47BF-8727-A471B1A55E72}" sibTransId="{FB46DFCD-09E9-4586-8FB4-AE1DC820DFA8}"/>
    <dgm:cxn modelId="{A4F1BBE2-3ADC-4B6C-BFD0-698C9CA5640D}" type="presOf" srcId="{F9638E41-3C3D-4D44-9072-1A1D56D57BB5}" destId="{F02844A4-21D3-45A7-B232-73336379C859}" srcOrd="1" destOrd="0" presId="urn:microsoft.com/office/officeart/2005/8/layout/orgChart1"/>
    <dgm:cxn modelId="{034FBC1D-E987-42CB-BF09-771E4E0EA42B}" type="presOf" srcId="{C4A21D4B-DCC8-4E21-B013-6037F3556724}" destId="{0911E7F8-54B0-4583-BA56-CE0452A5DD7F}" srcOrd="0" destOrd="0" presId="urn:microsoft.com/office/officeart/2005/8/layout/orgChart1"/>
    <dgm:cxn modelId="{17616B0D-F682-4C2B-98F5-7D726C14952A}" type="presOf" srcId="{32EC7434-CB29-4FE5-86CD-F641A68C8994}" destId="{DC29D0A6-0E35-42C6-9156-B124F515807A}" srcOrd="1" destOrd="0" presId="urn:microsoft.com/office/officeart/2005/8/layout/orgChart1"/>
    <dgm:cxn modelId="{610F20A4-8B32-4EF2-995F-DDFEA6A59F86}" type="presOf" srcId="{75F0E024-D139-4287-B63D-FCACE0E437BA}" destId="{ACE2E662-1889-4554-BFBA-D395DF3DDD2C}" srcOrd="1" destOrd="0" presId="urn:microsoft.com/office/officeart/2005/8/layout/orgChart1"/>
    <dgm:cxn modelId="{3D91AEC7-2029-48F0-ACD2-ABF01475157A}" type="presOf" srcId="{1D493C2E-77F9-47BF-8727-A471B1A55E72}" destId="{41621EAD-D7CB-48DA-9FA4-FF8A312035F1}" srcOrd="0" destOrd="0" presId="urn:microsoft.com/office/officeart/2005/8/layout/orgChart1"/>
    <dgm:cxn modelId="{F37B0ADA-99C9-4D57-A1AD-26662F57D3A2}" type="presOf" srcId="{6E058096-CD9F-4159-85EE-44611A3C449F}" destId="{9B7112FE-51BD-4908-81D5-9B99F31215EC}" srcOrd="0" destOrd="0" presId="urn:microsoft.com/office/officeart/2005/8/layout/orgChart1"/>
    <dgm:cxn modelId="{E2DC6DD8-23BD-46C4-A235-3AC27B2BF772}" srcId="{274863F5-936E-44C8-BDE5-8037B57F2BDF}" destId="{A7A0D491-FA82-4E1D-9E77-21ED1CC5E64F}" srcOrd="0" destOrd="0" parTransId="{CC48DC24-9806-46CB-BB43-5E9DFE1EC6E7}" sibTransId="{A397E5BA-9150-4B00-A250-3666B936F9F3}"/>
    <dgm:cxn modelId="{C0AC1A02-14CB-492E-B168-D3EB9C0AE404}" type="presOf" srcId="{F9638E41-3C3D-4D44-9072-1A1D56D57BB5}" destId="{A2B2E344-0863-4DDB-8F35-1E26E68DDF9E}" srcOrd="0" destOrd="0" presId="urn:microsoft.com/office/officeart/2005/8/layout/orgChart1"/>
    <dgm:cxn modelId="{F04EED1A-8800-4B54-8CEF-43DB9E4F125E}" type="presOf" srcId="{75F0E024-D139-4287-B63D-FCACE0E437BA}" destId="{83D8E018-FF75-4377-94E5-B8F691FAA095}" srcOrd="0" destOrd="0" presId="urn:microsoft.com/office/officeart/2005/8/layout/orgChart1"/>
    <dgm:cxn modelId="{C6F8A261-427D-4141-84CD-A93B348A3CFD}" type="presOf" srcId="{274863F5-936E-44C8-BDE5-8037B57F2BDF}" destId="{C6DC37C5-086F-4F53-8CAB-50B1FE36A285}" srcOrd="1" destOrd="0" presId="urn:microsoft.com/office/officeart/2005/8/layout/orgChart1"/>
    <dgm:cxn modelId="{29F5C315-22D1-4B4A-81FA-023A86D24713}" type="presOf" srcId="{32EC7434-CB29-4FE5-86CD-F641A68C8994}" destId="{914544A8-B36F-4735-891C-5007700015C8}" srcOrd="0" destOrd="0" presId="urn:microsoft.com/office/officeart/2005/8/layout/orgChart1"/>
    <dgm:cxn modelId="{9A302175-C279-4642-A4AA-B47E89390D70}" type="presOf" srcId="{CC48DC24-9806-46CB-BB43-5E9DFE1EC6E7}" destId="{6BA7B887-D1C1-4A62-AF73-39428E5FDC6A}" srcOrd="0" destOrd="0" presId="urn:microsoft.com/office/officeart/2005/8/layout/orgChart1"/>
    <dgm:cxn modelId="{E1F0B2E4-03EB-4EF4-BAD3-E059AFAEAE06}" type="presOf" srcId="{A7A0D491-FA82-4E1D-9E77-21ED1CC5E64F}" destId="{DC7E1C8B-26BC-4D11-BA37-1DEB94D538A6}" srcOrd="0" destOrd="0" presId="urn:microsoft.com/office/officeart/2005/8/layout/orgChart1"/>
    <dgm:cxn modelId="{144188B9-E080-44EC-9F31-46CAD1F50F94}" srcId="{F9638E41-3C3D-4D44-9072-1A1D56D57BB5}" destId="{274863F5-936E-44C8-BDE5-8037B57F2BDF}" srcOrd="1" destOrd="0" parTransId="{C4A21D4B-DCC8-4E21-B013-6037F3556724}" sibTransId="{CADA73A8-7C47-4BB3-8B84-05A1655B1DB6}"/>
    <dgm:cxn modelId="{32CFE0D5-D86D-4253-B25F-CC319291CE10}" type="presOf" srcId="{A7A0D491-FA82-4E1D-9E77-21ED1CC5E64F}" destId="{C35079FD-7A76-4BBF-AA71-EB694B328609}" srcOrd="1" destOrd="0" presId="urn:microsoft.com/office/officeart/2005/8/layout/orgChart1"/>
    <dgm:cxn modelId="{D9A56CA8-D35C-4273-ADD3-D91D63410BE5}" srcId="{F1227956-9894-477C-B2C2-BE2D76F42F7F}" destId="{F9638E41-3C3D-4D44-9072-1A1D56D57BB5}" srcOrd="0" destOrd="0" parTransId="{00CBEB07-F7E2-4E3B-9089-2861B739821C}" sibTransId="{4A27D68D-AE83-4180-8107-ADE129E4FC38}"/>
    <dgm:cxn modelId="{21323A0E-EDA7-4AC6-9385-59A59002BA09}" type="presOf" srcId="{274863F5-936E-44C8-BDE5-8037B57F2BDF}" destId="{8BC5A22D-6EED-4390-AC57-8C2353070E22}" srcOrd="0" destOrd="0" presId="urn:microsoft.com/office/officeart/2005/8/layout/orgChart1"/>
    <dgm:cxn modelId="{22FC6375-A0C0-4890-B7E7-30DCCF3B107A}" srcId="{F9638E41-3C3D-4D44-9072-1A1D56D57BB5}" destId="{75F0E024-D139-4287-B63D-FCACE0E437BA}" srcOrd="0" destOrd="0" parTransId="{6E058096-CD9F-4159-85EE-44611A3C449F}" sibTransId="{D8767A06-E621-4889-8A7C-5968EA34DE80}"/>
    <dgm:cxn modelId="{F97E16A1-CD3C-4E22-B926-6C9CF6AA0C00}" type="presOf" srcId="{F1227956-9894-477C-B2C2-BE2D76F42F7F}" destId="{E9AAD069-9045-4AF8-8C4B-71B8212E8DA0}" srcOrd="0" destOrd="0" presId="urn:microsoft.com/office/officeart/2005/8/layout/orgChart1"/>
    <dgm:cxn modelId="{91C7AA7D-F8CF-46EF-B6D9-FE984C07956A}" type="presParOf" srcId="{E9AAD069-9045-4AF8-8C4B-71B8212E8DA0}" destId="{90E8ECC7-DEAE-45ED-A55C-E3E6ED8BC4A3}" srcOrd="0" destOrd="0" presId="urn:microsoft.com/office/officeart/2005/8/layout/orgChart1"/>
    <dgm:cxn modelId="{B90E7647-C612-4DB7-886C-88B9563E5107}" type="presParOf" srcId="{90E8ECC7-DEAE-45ED-A55C-E3E6ED8BC4A3}" destId="{37E8A4BA-352A-439D-9306-93BE84F8EDCE}" srcOrd="0" destOrd="0" presId="urn:microsoft.com/office/officeart/2005/8/layout/orgChart1"/>
    <dgm:cxn modelId="{FF08B2BF-80F8-4A76-A637-81A38BAD0C7F}" type="presParOf" srcId="{37E8A4BA-352A-439D-9306-93BE84F8EDCE}" destId="{A2B2E344-0863-4DDB-8F35-1E26E68DDF9E}" srcOrd="0" destOrd="0" presId="urn:microsoft.com/office/officeart/2005/8/layout/orgChart1"/>
    <dgm:cxn modelId="{F5F2AB06-6B4D-4CA1-8489-ACAEDC98B955}" type="presParOf" srcId="{37E8A4BA-352A-439D-9306-93BE84F8EDCE}" destId="{F02844A4-21D3-45A7-B232-73336379C859}" srcOrd="1" destOrd="0" presId="urn:microsoft.com/office/officeart/2005/8/layout/orgChart1"/>
    <dgm:cxn modelId="{0AF975C5-2B75-43E4-BD36-3779CE644661}" type="presParOf" srcId="{90E8ECC7-DEAE-45ED-A55C-E3E6ED8BC4A3}" destId="{193FB839-4A95-46E9-B556-8612596BDBC5}" srcOrd="1" destOrd="0" presId="urn:microsoft.com/office/officeart/2005/8/layout/orgChart1"/>
    <dgm:cxn modelId="{46D6476C-D956-42C0-9C10-C084D6D12D44}" type="presParOf" srcId="{193FB839-4A95-46E9-B556-8612596BDBC5}" destId="{9B7112FE-51BD-4908-81D5-9B99F31215EC}" srcOrd="0" destOrd="0" presId="urn:microsoft.com/office/officeart/2005/8/layout/orgChart1"/>
    <dgm:cxn modelId="{B551C742-CEC2-4BE6-8EA3-D179906DF04E}" type="presParOf" srcId="{193FB839-4A95-46E9-B556-8612596BDBC5}" destId="{08758D18-D8E1-4EAC-B4E7-49D78A3B407E}" srcOrd="1" destOrd="0" presId="urn:microsoft.com/office/officeart/2005/8/layout/orgChart1"/>
    <dgm:cxn modelId="{458CF5FF-BA26-4F7D-B971-1F39F19CF61C}" type="presParOf" srcId="{08758D18-D8E1-4EAC-B4E7-49D78A3B407E}" destId="{0B424FA5-ADB4-49DC-AEEB-2E33F03E318A}" srcOrd="0" destOrd="0" presId="urn:microsoft.com/office/officeart/2005/8/layout/orgChart1"/>
    <dgm:cxn modelId="{18B7B52A-3388-4FC2-9800-60BA7411CCCC}" type="presParOf" srcId="{0B424FA5-ADB4-49DC-AEEB-2E33F03E318A}" destId="{83D8E018-FF75-4377-94E5-B8F691FAA095}" srcOrd="0" destOrd="0" presId="urn:microsoft.com/office/officeart/2005/8/layout/orgChart1"/>
    <dgm:cxn modelId="{82E1EF73-C2A9-4E2A-A8EF-9424A6C62C96}" type="presParOf" srcId="{0B424FA5-ADB4-49DC-AEEB-2E33F03E318A}" destId="{ACE2E662-1889-4554-BFBA-D395DF3DDD2C}" srcOrd="1" destOrd="0" presId="urn:microsoft.com/office/officeart/2005/8/layout/orgChart1"/>
    <dgm:cxn modelId="{25333005-522B-487F-A3A8-11EFE1359F75}" type="presParOf" srcId="{08758D18-D8E1-4EAC-B4E7-49D78A3B407E}" destId="{5DDFEBAA-DA75-480B-972D-3413BD2CDA2C}" srcOrd="1" destOrd="0" presId="urn:microsoft.com/office/officeart/2005/8/layout/orgChart1"/>
    <dgm:cxn modelId="{1CD88872-3C53-4264-9960-1CDD52E3CDC7}" type="presParOf" srcId="{08758D18-D8E1-4EAC-B4E7-49D78A3B407E}" destId="{31C0747B-2E6E-4621-ACC0-1D85E5C03A23}" srcOrd="2" destOrd="0" presId="urn:microsoft.com/office/officeart/2005/8/layout/orgChart1"/>
    <dgm:cxn modelId="{3074750F-939D-4F1A-881C-15206C3D20FB}" type="presParOf" srcId="{193FB839-4A95-46E9-B556-8612596BDBC5}" destId="{0911E7F8-54B0-4583-BA56-CE0452A5DD7F}" srcOrd="2" destOrd="0" presId="urn:microsoft.com/office/officeart/2005/8/layout/orgChart1"/>
    <dgm:cxn modelId="{C157D4F4-E8E7-44A8-A9EE-7530A50AEBA8}" type="presParOf" srcId="{193FB839-4A95-46E9-B556-8612596BDBC5}" destId="{76FD37CF-3DB9-45B2-BEFE-E533CC2915FC}" srcOrd="3" destOrd="0" presId="urn:microsoft.com/office/officeart/2005/8/layout/orgChart1"/>
    <dgm:cxn modelId="{19417A2C-54D5-4F66-AADE-B75256AB7637}" type="presParOf" srcId="{76FD37CF-3DB9-45B2-BEFE-E533CC2915FC}" destId="{B278E16E-5C53-48BD-A3F9-B91605EB9339}" srcOrd="0" destOrd="0" presId="urn:microsoft.com/office/officeart/2005/8/layout/orgChart1"/>
    <dgm:cxn modelId="{D52CDCA7-DEBB-4586-80A8-4FDEFC2AD543}" type="presParOf" srcId="{B278E16E-5C53-48BD-A3F9-B91605EB9339}" destId="{8BC5A22D-6EED-4390-AC57-8C2353070E22}" srcOrd="0" destOrd="0" presId="urn:microsoft.com/office/officeart/2005/8/layout/orgChart1"/>
    <dgm:cxn modelId="{2B64E85D-7332-4DA1-A7AD-0B01399C2916}" type="presParOf" srcId="{B278E16E-5C53-48BD-A3F9-B91605EB9339}" destId="{C6DC37C5-086F-4F53-8CAB-50B1FE36A285}" srcOrd="1" destOrd="0" presId="urn:microsoft.com/office/officeart/2005/8/layout/orgChart1"/>
    <dgm:cxn modelId="{1DD7B226-C71D-4EC9-9A9B-BEF1CE8B2E27}" type="presParOf" srcId="{76FD37CF-3DB9-45B2-BEFE-E533CC2915FC}" destId="{DAD2C866-1A26-467F-99E2-37C4DBDEAD71}" srcOrd="1" destOrd="0" presId="urn:microsoft.com/office/officeart/2005/8/layout/orgChart1"/>
    <dgm:cxn modelId="{D0D23010-2D66-44BB-95D1-7DE548C6EC7D}" type="presParOf" srcId="{76FD37CF-3DB9-45B2-BEFE-E533CC2915FC}" destId="{4142A10B-F55F-4D2A-94A5-A1526AA88EB8}" srcOrd="2" destOrd="0" presId="urn:microsoft.com/office/officeart/2005/8/layout/orgChart1"/>
    <dgm:cxn modelId="{99524DFD-E10D-4B7E-8F8F-57FB0DAF7815}" type="presParOf" srcId="{4142A10B-F55F-4D2A-94A5-A1526AA88EB8}" destId="{6BA7B887-D1C1-4A62-AF73-39428E5FDC6A}" srcOrd="0" destOrd="0" presId="urn:microsoft.com/office/officeart/2005/8/layout/orgChart1"/>
    <dgm:cxn modelId="{8BB1914D-016F-490F-861A-8C034C630828}" type="presParOf" srcId="{4142A10B-F55F-4D2A-94A5-A1526AA88EB8}" destId="{54D4A101-0F34-465E-95EC-668D9549EE5E}" srcOrd="1" destOrd="0" presId="urn:microsoft.com/office/officeart/2005/8/layout/orgChart1"/>
    <dgm:cxn modelId="{B24A9441-C329-4BF1-88F4-ECADA9887B7A}" type="presParOf" srcId="{54D4A101-0F34-465E-95EC-668D9549EE5E}" destId="{0E3C257C-9DBE-4B08-B2A2-858A52B94F61}" srcOrd="0" destOrd="0" presId="urn:microsoft.com/office/officeart/2005/8/layout/orgChart1"/>
    <dgm:cxn modelId="{F9A29037-FD99-4213-952C-137E810D7BCF}" type="presParOf" srcId="{0E3C257C-9DBE-4B08-B2A2-858A52B94F61}" destId="{DC7E1C8B-26BC-4D11-BA37-1DEB94D538A6}" srcOrd="0" destOrd="0" presId="urn:microsoft.com/office/officeart/2005/8/layout/orgChart1"/>
    <dgm:cxn modelId="{D5060276-78C0-45A8-BDDA-CBBB6D80EAE9}" type="presParOf" srcId="{0E3C257C-9DBE-4B08-B2A2-858A52B94F61}" destId="{C35079FD-7A76-4BBF-AA71-EB694B328609}" srcOrd="1" destOrd="0" presId="urn:microsoft.com/office/officeart/2005/8/layout/orgChart1"/>
    <dgm:cxn modelId="{7B4F98AC-1049-46EC-8130-B52620AEDBB2}" type="presParOf" srcId="{54D4A101-0F34-465E-95EC-668D9549EE5E}" destId="{12B6790A-E059-4F4F-90A8-29FB291E73A2}" srcOrd="1" destOrd="0" presId="urn:microsoft.com/office/officeart/2005/8/layout/orgChart1"/>
    <dgm:cxn modelId="{B3BD36BB-D08C-4BEF-A7C3-79A4F7D10632}" type="presParOf" srcId="{54D4A101-0F34-465E-95EC-668D9549EE5E}" destId="{3C32D79B-AEE5-43D5-B2F1-CC9B59D68612}" srcOrd="2" destOrd="0" presId="urn:microsoft.com/office/officeart/2005/8/layout/orgChart1"/>
    <dgm:cxn modelId="{85B23B00-637F-4BC2-8553-98BC38CAE43E}" type="presParOf" srcId="{4142A10B-F55F-4D2A-94A5-A1526AA88EB8}" destId="{41621EAD-D7CB-48DA-9FA4-FF8A312035F1}" srcOrd="2" destOrd="0" presId="urn:microsoft.com/office/officeart/2005/8/layout/orgChart1"/>
    <dgm:cxn modelId="{E067524A-15CE-41CD-994D-78090872CDC5}" type="presParOf" srcId="{4142A10B-F55F-4D2A-94A5-A1526AA88EB8}" destId="{8D2D6025-6F6B-464F-BD0B-309B44DBBFFA}" srcOrd="3" destOrd="0" presId="urn:microsoft.com/office/officeart/2005/8/layout/orgChart1"/>
    <dgm:cxn modelId="{2B6B1E66-90C5-446D-9136-4B8D0E58E475}" type="presParOf" srcId="{8D2D6025-6F6B-464F-BD0B-309B44DBBFFA}" destId="{C325B0E8-BDB4-499F-A80D-6F1D0E03E01D}" srcOrd="0" destOrd="0" presId="urn:microsoft.com/office/officeart/2005/8/layout/orgChart1"/>
    <dgm:cxn modelId="{B48DA5CB-3FC9-4A6E-BDFE-01A194B6F4DC}" type="presParOf" srcId="{C325B0E8-BDB4-499F-A80D-6F1D0E03E01D}" destId="{914544A8-B36F-4735-891C-5007700015C8}" srcOrd="0" destOrd="0" presId="urn:microsoft.com/office/officeart/2005/8/layout/orgChart1"/>
    <dgm:cxn modelId="{9099C145-BDFF-4D1C-82C6-16B15A36D87E}" type="presParOf" srcId="{C325B0E8-BDB4-499F-A80D-6F1D0E03E01D}" destId="{DC29D0A6-0E35-42C6-9156-B124F515807A}" srcOrd="1" destOrd="0" presId="urn:microsoft.com/office/officeart/2005/8/layout/orgChart1"/>
    <dgm:cxn modelId="{25EEB1D6-E7C6-4C44-B2F0-E5C1C9E062F6}" type="presParOf" srcId="{8D2D6025-6F6B-464F-BD0B-309B44DBBFFA}" destId="{B2C70FC4-354E-4046-B584-DCE1D382D871}" srcOrd="1" destOrd="0" presId="urn:microsoft.com/office/officeart/2005/8/layout/orgChart1"/>
    <dgm:cxn modelId="{934B9D54-E567-43A4-80FF-FE59799D48D5}" type="presParOf" srcId="{8D2D6025-6F6B-464F-BD0B-309B44DBBFFA}" destId="{472BFC84-6475-4A02-85D7-7DB79B462CC3}" srcOrd="2" destOrd="0" presId="urn:microsoft.com/office/officeart/2005/8/layout/orgChart1"/>
    <dgm:cxn modelId="{B84DB7FE-B47F-4571-AC72-C33B3387F3BA}" type="presParOf" srcId="{90E8ECC7-DEAE-45ED-A55C-E3E6ED8BC4A3}" destId="{E2018708-8050-449C-95A1-B388068E731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FB44D0-2911-466E-A7F1-6D01427B4C84}" type="doc">
      <dgm:prSet loTypeId="urn:microsoft.com/office/officeart/2005/8/layout/default#1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D50BB586-337F-4C28-98AC-DE6BEB4E6017}">
      <dgm:prSet phldrT="[Текст]" custT="1"/>
      <dgm:spPr>
        <a:pattFill prst="pct5">
          <a:fgClr>
            <a:schemeClr val="tx2">
              <a:lumMod val="60000"/>
              <a:lumOff val="40000"/>
            </a:schemeClr>
          </a:fgClr>
          <a:bgClr>
            <a:srgbClr val="FFFF99"/>
          </a:bgClr>
        </a:pattFill>
        <a:ln w="38100" cmpd="thinThick"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Постанова КМУ від 13.05.13 № 333 «Про затвердження Порядку придбання, перевезення, зберігання, відпуску, використання та знищення наркотичних засобів, психотропних речовин і прекурсорів у закладах охорони здоров’я»</a:t>
          </a:r>
          <a:endParaRPr lang="ru-RU" sz="1600" dirty="0">
            <a:solidFill>
              <a:schemeClr val="tx1"/>
            </a:solidFill>
          </a:endParaRPr>
        </a:p>
      </dgm:t>
    </dgm:pt>
    <dgm:pt modelId="{FCD82B95-B51D-4220-9761-E58C29F6E748}" type="parTrans" cxnId="{0A8225F4-1B69-4191-AEEC-717D80320BA3}">
      <dgm:prSet/>
      <dgm:spPr/>
      <dgm:t>
        <a:bodyPr/>
        <a:lstStyle/>
        <a:p>
          <a:endParaRPr lang="ru-RU"/>
        </a:p>
      </dgm:t>
    </dgm:pt>
    <dgm:pt modelId="{84EB6A9B-C9D9-4AA0-AC8C-E122FDEAE6F6}" type="sibTrans" cxnId="{0A8225F4-1B69-4191-AEEC-717D80320BA3}">
      <dgm:prSet/>
      <dgm:spPr/>
      <dgm:t>
        <a:bodyPr/>
        <a:lstStyle/>
        <a:p>
          <a:endParaRPr lang="ru-RU"/>
        </a:p>
      </dgm:t>
    </dgm:pt>
    <dgm:pt modelId="{1290A8F5-D302-47A2-8060-9759555C1BA9}">
      <dgm:prSet phldrT="[Текст]" custT="1"/>
      <dgm:spPr>
        <a:pattFill prst="pct5">
          <a:fgClr>
            <a:schemeClr val="tx2">
              <a:lumMod val="60000"/>
              <a:lumOff val="40000"/>
            </a:schemeClr>
          </a:fgClr>
          <a:bgClr>
            <a:srgbClr val="FFFF99"/>
          </a:bgClr>
        </a:pattFill>
        <a:ln w="38100" cmpd="thinThick"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Рекомендації Європейської асоціації паліативної допомоги</a:t>
          </a:r>
          <a:endParaRPr lang="ru-RU" sz="1600" dirty="0">
            <a:solidFill>
              <a:schemeClr val="tx1"/>
            </a:solidFill>
          </a:endParaRPr>
        </a:p>
      </dgm:t>
    </dgm:pt>
    <dgm:pt modelId="{7F3D6B0B-BE75-4C85-95A9-CD0C09C58ABF}" type="parTrans" cxnId="{E00DBCB3-B075-467E-8C24-04FC7B50F52A}">
      <dgm:prSet/>
      <dgm:spPr/>
      <dgm:t>
        <a:bodyPr/>
        <a:lstStyle/>
        <a:p>
          <a:endParaRPr lang="ru-RU"/>
        </a:p>
      </dgm:t>
    </dgm:pt>
    <dgm:pt modelId="{2145DFC6-E7D7-4372-8FB5-22436F01C9F8}" type="sibTrans" cxnId="{E00DBCB3-B075-467E-8C24-04FC7B50F52A}">
      <dgm:prSet/>
      <dgm:spPr/>
      <dgm:t>
        <a:bodyPr/>
        <a:lstStyle/>
        <a:p>
          <a:endParaRPr lang="ru-RU"/>
        </a:p>
      </dgm:t>
    </dgm:pt>
    <dgm:pt modelId="{731A15EB-8A63-4CC8-AC0C-4A2FDDE7247A}">
      <dgm:prSet phldrT="[Текст]" custT="1"/>
      <dgm:spPr>
        <a:pattFill prst="pct5">
          <a:fgClr>
            <a:schemeClr val="tx2">
              <a:lumMod val="60000"/>
              <a:lumOff val="40000"/>
            </a:schemeClr>
          </a:fgClr>
          <a:bgClr>
            <a:srgbClr val="FFFF99"/>
          </a:bgClr>
        </a:pattFill>
        <a:ln w="38100" cmpd="thinThick"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Рекомендації ВООЗ щодо розрахунку потреби в наркотичних анальгетиках </a:t>
          </a:r>
          <a:endParaRPr lang="ru-RU" sz="1600" dirty="0">
            <a:solidFill>
              <a:schemeClr val="tx1"/>
            </a:solidFill>
          </a:endParaRPr>
        </a:p>
      </dgm:t>
    </dgm:pt>
    <dgm:pt modelId="{6C8599DC-4829-4AF3-87CA-CF9751E1F8CA}" type="sibTrans" cxnId="{167392A7-518E-4216-9684-C917DF8ABC90}">
      <dgm:prSet/>
      <dgm:spPr/>
      <dgm:t>
        <a:bodyPr/>
        <a:lstStyle/>
        <a:p>
          <a:endParaRPr lang="ru-RU"/>
        </a:p>
      </dgm:t>
    </dgm:pt>
    <dgm:pt modelId="{4DC9C36E-B03A-425D-94CE-86C9E0C70425}" type="parTrans" cxnId="{167392A7-518E-4216-9684-C917DF8ABC90}">
      <dgm:prSet/>
      <dgm:spPr/>
      <dgm:t>
        <a:bodyPr/>
        <a:lstStyle/>
        <a:p>
          <a:endParaRPr lang="ru-RU"/>
        </a:p>
      </dgm:t>
    </dgm:pt>
    <dgm:pt modelId="{54B25564-5A96-4138-B41C-EFE8B45AC7F1}" type="pres">
      <dgm:prSet presAssocID="{A4FB44D0-2911-466E-A7F1-6D01427B4C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BA5D30-4632-4EDC-AE07-0BFBCA77DC0C}" type="pres">
      <dgm:prSet presAssocID="{D50BB586-337F-4C28-98AC-DE6BEB4E6017}" presName="node" presStyleLbl="node1" presStyleIdx="0" presStyleCnt="3" custScaleY="90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3B2E6-368C-4078-9926-3D825B03ADA2}" type="pres">
      <dgm:prSet presAssocID="{84EB6A9B-C9D9-4AA0-AC8C-E122FDEAE6F6}" presName="sibTrans" presStyleCnt="0"/>
      <dgm:spPr/>
    </dgm:pt>
    <dgm:pt modelId="{B3F9AC4E-1061-4120-838D-071BABE2631C}" type="pres">
      <dgm:prSet presAssocID="{731A15EB-8A63-4CC8-AC0C-4A2FDDE7247A}" presName="node" presStyleLbl="node1" presStyleIdx="1" presStyleCnt="3" custScaleY="31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0F4C5B-4DF4-43EE-B92C-FCDB777E28C8}" type="pres">
      <dgm:prSet presAssocID="{6C8599DC-4829-4AF3-87CA-CF9751E1F8CA}" presName="sibTrans" presStyleCnt="0"/>
      <dgm:spPr/>
    </dgm:pt>
    <dgm:pt modelId="{5D9EB8CF-EC46-4DEB-A600-071430769949}" type="pres">
      <dgm:prSet presAssocID="{1290A8F5-D302-47A2-8060-9759555C1BA9}" presName="node" presStyleLbl="node1" presStyleIdx="2" presStyleCnt="3" custScaleY="38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734F7A-5459-4914-93FA-527D20FD8C77}" type="presOf" srcId="{731A15EB-8A63-4CC8-AC0C-4A2FDDE7247A}" destId="{B3F9AC4E-1061-4120-838D-071BABE2631C}" srcOrd="0" destOrd="0" presId="urn:microsoft.com/office/officeart/2005/8/layout/default#1"/>
    <dgm:cxn modelId="{1A136CB8-3EC8-4624-887B-056F79C93678}" type="presOf" srcId="{1290A8F5-D302-47A2-8060-9759555C1BA9}" destId="{5D9EB8CF-EC46-4DEB-A600-071430769949}" srcOrd="0" destOrd="0" presId="urn:microsoft.com/office/officeart/2005/8/layout/default#1"/>
    <dgm:cxn modelId="{167392A7-518E-4216-9684-C917DF8ABC90}" srcId="{A4FB44D0-2911-466E-A7F1-6D01427B4C84}" destId="{731A15EB-8A63-4CC8-AC0C-4A2FDDE7247A}" srcOrd="1" destOrd="0" parTransId="{4DC9C36E-B03A-425D-94CE-86C9E0C70425}" sibTransId="{6C8599DC-4829-4AF3-87CA-CF9751E1F8CA}"/>
    <dgm:cxn modelId="{8F5562DE-B309-4968-8026-FA51AF3A62DD}" type="presOf" srcId="{D50BB586-337F-4C28-98AC-DE6BEB4E6017}" destId="{0EBA5D30-4632-4EDC-AE07-0BFBCA77DC0C}" srcOrd="0" destOrd="0" presId="urn:microsoft.com/office/officeart/2005/8/layout/default#1"/>
    <dgm:cxn modelId="{0A8225F4-1B69-4191-AEEC-717D80320BA3}" srcId="{A4FB44D0-2911-466E-A7F1-6D01427B4C84}" destId="{D50BB586-337F-4C28-98AC-DE6BEB4E6017}" srcOrd="0" destOrd="0" parTransId="{FCD82B95-B51D-4220-9761-E58C29F6E748}" sibTransId="{84EB6A9B-C9D9-4AA0-AC8C-E122FDEAE6F6}"/>
    <dgm:cxn modelId="{E00DBCB3-B075-467E-8C24-04FC7B50F52A}" srcId="{A4FB44D0-2911-466E-A7F1-6D01427B4C84}" destId="{1290A8F5-D302-47A2-8060-9759555C1BA9}" srcOrd="2" destOrd="0" parTransId="{7F3D6B0B-BE75-4C85-95A9-CD0C09C58ABF}" sibTransId="{2145DFC6-E7D7-4372-8FB5-22436F01C9F8}"/>
    <dgm:cxn modelId="{55961108-DBD8-40EF-8FA4-076629E15CA5}" type="presOf" srcId="{A4FB44D0-2911-466E-A7F1-6D01427B4C84}" destId="{54B25564-5A96-4138-B41C-EFE8B45AC7F1}" srcOrd="0" destOrd="0" presId="urn:microsoft.com/office/officeart/2005/8/layout/default#1"/>
    <dgm:cxn modelId="{8F50E939-5DF4-4858-93DC-677D1B022C0F}" type="presParOf" srcId="{54B25564-5A96-4138-B41C-EFE8B45AC7F1}" destId="{0EBA5D30-4632-4EDC-AE07-0BFBCA77DC0C}" srcOrd="0" destOrd="0" presId="urn:microsoft.com/office/officeart/2005/8/layout/default#1"/>
    <dgm:cxn modelId="{00B6BF11-774B-4FBA-92F4-0ABDEE55729A}" type="presParOf" srcId="{54B25564-5A96-4138-B41C-EFE8B45AC7F1}" destId="{2CB3B2E6-368C-4078-9926-3D825B03ADA2}" srcOrd="1" destOrd="0" presId="urn:microsoft.com/office/officeart/2005/8/layout/default#1"/>
    <dgm:cxn modelId="{6E72E67C-6245-46DD-A15F-0775BBACFCC1}" type="presParOf" srcId="{54B25564-5A96-4138-B41C-EFE8B45AC7F1}" destId="{B3F9AC4E-1061-4120-838D-071BABE2631C}" srcOrd="2" destOrd="0" presId="urn:microsoft.com/office/officeart/2005/8/layout/default#1"/>
    <dgm:cxn modelId="{EA822B3B-3C10-48E0-A964-D14F724A9AA1}" type="presParOf" srcId="{54B25564-5A96-4138-B41C-EFE8B45AC7F1}" destId="{410F4C5B-4DF4-43EE-B92C-FCDB777E28C8}" srcOrd="3" destOrd="0" presId="urn:microsoft.com/office/officeart/2005/8/layout/default#1"/>
    <dgm:cxn modelId="{47027B24-A082-46D0-95A1-6ED89ADB1F25}" type="presParOf" srcId="{54B25564-5A96-4138-B41C-EFE8B45AC7F1}" destId="{5D9EB8CF-EC46-4DEB-A600-071430769949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4FB44D0-2911-466E-A7F1-6D01427B4C84}" type="doc">
      <dgm:prSet loTypeId="urn:microsoft.com/office/officeart/2005/8/layout/hierarchy3" loCatId="hierarchy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D50BB586-337F-4C28-98AC-DE6BEB4E6017}">
      <dgm:prSet phldrT="[Текст]" custT="1"/>
      <dgm:spPr>
        <a:solidFill>
          <a:schemeClr val="accent6">
            <a:lumMod val="40000"/>
            <a:lumOff val="60000"/>
          </a:schemeClr>
        </a:solidFill>
        <a:ln w="38100" cmpd="thinThick"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1700" b="1" dirty="0" smtClean="0">
              <a:solidFill>
                <a:schemeClr val="tx1"/>
              </a:solidFill>
            </a:rPr>
            <a:t>Накази МОЗ України:</a:t>
          </a:r>
          <a:endParaRPr lang="ru-RU" sz="1700" b="1" dirty="0">
            <a:solidFill>
              <a:schemeClr val="tx1"/>
            </a:solidFill>
          </a:endParaRPr>
        </a:p>
      </dgm:t>
    </dgm:pt>
    <dgm:pt modelId="{FCD82B95-B51D-4220-9761-E58C29F6E748}" type="parTrans" cxnId="{0A8225F4-1B69-4191-AEEC-717D80320BA3}">
      <dgm:prSet/>
      <dgm:spPr/>
      <dgm:t>
        <a:bodyPr/>
        <a:lstStyle/>
        <a:p>
          <a:endParaRPr lang="ru-RU"/>
        </a:p>
      </dgm:t>
    </dgm:pt>
    <dgm:pt modelId="{84EB6A9B-C9D9-4AA0-AC8C-E122FDEAE6F6}" type="sibTrans" cxnId="{0A8225F4-1B69-4191-AEEC-717D80320BA3}">
      <dgm:prSet/>
      <dgm:spPr/>
      <dgm:t>
        <a:bodyPr/>
        <a:lstStyle/>
        <a:p>
          <a:endParaRPr lang="ru-RU"/>
        </a:p>
      </dgm:t>
    </dgm:pt>
    <dgm:pt modelId="{2E311543-B541-4418-8D27-B95A4E6619BC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38100" cmpd="thinThick"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1700" dirty="0" smtClean="0">
              <a:solidFill>
                <a:schemeClr val="tx1"/>
              </a:solidFill>
            </a:rPr>
            <a:t>від 21.01.13 № 41 «Про організацію паліативної допомоги в Україні»</a:t>
          </a:r>
          <a:endParaRPr lang="ru-RU" sz="1700" dirty="0">
            <a:solidFill>
              <a:schemeClr val="tx1"/>
            </a:solidFill>
          </a:endParaRPr>
        </a:p>
      </dgm:t>
    </dgm:pt>
    <dgm:pt modelId="{22B3D7C4-2A56-4EDB-95B5-C6E15A999EF3}" type="parTrans" cxnId="{8B6B8BED-F628-4E36-9606-939E7BCDBF01}">
      <dgm:prSet/>
      <dgm:spPr/>
      <dgm:t>
        <a:bodyPr/>
        <a:lstStyle/>
        <a:p>
          <a:endParaRPr lang="ru-RU"/>
        </a:p>
      </dgm:t>
    </dgm:pt>
    <dgm:pt modelId="{A78BA1DD-494B-4A6E-B450-7479C324A6CB}" type="sibTrans" cxnId="{8B6B8BED-F628-4E36-9606-939E7BCDBF01}">
      <dgm:prSet/>
      <dgm:spPr/>
      <dgm:t>
        <a:bodyPr/>
        <a:lstStyle/>
        <a:p>
          <a:endParaRPr lang="ru-RU"/>
        </a:p>
      </dgm:t>
    </dgm:pt>
    <dgm:pt modelId="{65EC7FDF-BAEA-49AF-AB99-5DD91515184A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 w="38100" cmpd="thinThick"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sz="1700" dirty="0" smtClean="0">
              <a:solidFill>
                <a:schemeClr val="tx1"/>
              </a:solidFill>
            </a:rPr>
            <a:t>від 25.04.12 № 311 «Про запровадження паліативної медичної допомоги при хронічному больовому синдромі»</a:t>
          </a:r>
          <a:endParaRPr lang="ru-RU" sz="1700" dirty="0">
            <a:solidFill>
              <a:schemeClr val="tx1"/>
            </a:solidFill>
          </a:endParaRPr>
        </a:p>
      </dgm:t>
    </dgm:pt>
    <dgm:pt modelId="{F8788FA3-4FAA-41BD-8729-01B4658A869F}" type="parTrans" cxnId="{94A6ECC2-3DAD-4AD0-B61C-BF5ED812DA52}">
      <dgm:prSet/>
      <dgm:spPr/>
      <dgm:t>
        <a:bodyPr/>
        <a:lstStyle/>
        <a:p>
          <a:endParaRPr lang="ru-RU"/>
        </a:p>
      </dgm:t>
    </dgm:pt>
    <dgm:pt modelId="{7B4520D6-3A44-49BD-9E05-76A000A290DE}" type="sibTrans" cxnId="{94A6ECC2-3DAD-4AD0-B61C-BF5ED812DA52}">
      <dgm:prSet/>
      <dgm:spPr/>
      <dgm:t>
        <a:bodyPr/>
        <a:lstStyle/>
        <a:p>
          <a:endParaRPr lang="ru-RU"/>
        </a:p>
      </dgm:t>
    </dgm:pt>
    <dgm:pt modelId="{41E54508-2512-419D-BF92-99F88372B10A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1700" dirty="0" smtClean="0">
              <a:solidFill>
                <a:schemeClr val="tx1"/>
              </a:solidFill>
            </a:rPr>
            <a:t>від 07.11.11 № 768 «Про затвердження табелів матеріально-технічного оснащення та примірних штатних нормативів…»</a:t>
          </a:r>
          <a:endParaRPr lang="ru-RU" sz="1700" dirty="0"/>
        </a:p>
      </dgm:t>
    </dgm:pt>
    <dgm:pt modelId="{E22932ED-3C81-49AC-ACB1-9717EB267C6B}" type="parTrans" cxnId="{4427BDCF-4F64-4620-9595-E8EEA284FEBC}">
      <dgm:prSet/>
      <dgm:spPr/>
      <dgm:t>
        <a:bodyPr/>
        <a:lstStyle/>
        <a:p>
          <a:endParaRPr lang="ru-RU"/>
        </a:p>
      </dgm:t>
    </dgm:pt>
    <dgm:pt modelId="{C8ACA64D-5EA4-4E2F-B36C-A4D1096323E2}" type="sibTrans" cxnId="{4427BDCF-4F64-4620-9595-E8EEA284FEBC}">
      <dgm:prSet/>
      <dgm:spPr/>
      <dgm:t>
        <a:bodyPr/>
        <a:lstStyle/>
        <a:p>
          <a:endParaRPr lang="ru-RU"/>
        </a:p>
      </dgm:t>
    </dgm:pt>
    <dgm:pt modelId="{FD98CAC0-7F10-47F8-B529-D48FB5F98453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1700" dirty="0" smtClean="0">
              <a:solidFill>
                <a:schemeClr val="tx1"/>
              </a:solidFill>
            </a:rPr>
            <a:t>від 19.07.05 № 360 «Про затвердження Правил виписування рецептів та вимог-замовлень на лікарські засоби і вироби медичного призначення з аптек…»</a:t>
          </a:r>
          <a:endParaRPr lang="ru-RU" sz="1700" dirty="0"/>
        </a:p>
      </dgm:t>
    </dgm:pt>
    <dgm:pt modelId="{F650BBEC-BA3B-4FCF-8D47-3ED6F752C2CD}" type="parTrans" cxnId="{61D5DE2F-A0C0-48D1-B91A-DE621EA93867}">
      <dgm:prSet/>
      <dgm:spPr/>
      <dgm:t>
        <a:bodyPr/>
        <a:lstStyle/>
        <a:p>
          <a:endParaRPr lang="ru-RU"/>
        </a:p>
      </dgm:t>
    </dgm:pt>
    <dgm:pt modelId="{5637458B-FF51-4870-965F-240ACE7253F8}" type="sibTrans" cxnId="{61D5DE2F-A0C0-48D1-B91A-DE621EA93867}">
      <dgm:prSet/>
      <dgm:spPr/>
      <dgm:t>
        <a:bodyPr/>
        <a:lstStyle/>
        <a:p>
          <a:endParaRPr lang="ru-RU"/>
        </a:p>
      </dgm:t>
    </dgm:pt>
    <dgm:pt modelId="{C03BA201-366D-4D18-85FF-82F17ADA6C8A}" type="pres">
      <dgm:prSet presAssocID="{A4FB44D0-2911-466E-A7F1-6D01427B4C8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B737FB-4204-410E-A326-DDF05D8D847C}" type="pres">
      <dgm:prSet presAssocID="{D50BB586-337F-4C28-98AC-DE6BEB4E6017}" presName="root" presStyleCnt="0"/>
      <dgm:spPr/>
    </dgm:pt>
    <dgm:pt modelId="{19638F9C-C31B-427B-AB7F-79D1551759AE}" type="pres">
      <dgm:prSet presAssocID="{D50BB586-337F-4C28-98AC-DE6BEB4E6017}" presName="rootComposite" presStyleCnt="0"/>
      <dgm:spPr/>
    </dgm:pt>
    <dgm:pt modelId="{BF6499E3-5F2F-4355-AC55-D1DCD9734967}" type="pres">
      <dgm:prSet presAssocID="{D50BB586-337F-4C28-98AC-DE6BEB4E6017}" presName="rootText" presStyleLbl="node1" presStyleIdx="0" presStyleCnt="1" custScaleX="200061" custScaleY="49394" custLinFactNeighborX="3825" custLinFactNeighborY="-18737"/>
      <dgm:spPr/>
      <dgm:t>
        <a:bodyPr/>
        <a:lstStyle/>
        <a:p>
          <a:endParaRPr lang="ru-RU"/>
        </a:p>
      </dgm:t>
    </dgm:pt>
    <dgm:pt modelId="{E256D79C-8FD7-4F6A-9400-15C4588B2A96}" type="pres">
      <dgm:prSet presAssocID="{D50BB586-337F-4C28-98AC-DE6BEB4E6017}" presName="rootConnector" presStyleLbl="node1" presStyleIdx="0" presStyleCnt="1"/>
      <dgm:spPr/>
      <dgm:t>
        <a:bodyPr/>
        <a:lstStyle/>
        <a:p>
          <a:endParaRPr lang="ru-RU"/>
        </a:p>
      </dgm:t>
    </dgm:pt>
    <dgm:pt modelId="{65501837-0CB7-4D33-ACF2-007E181884F1}" type="pres">
      <dgm:prSet presAssocID="{D50BB586-337F-4C28-98AC-DE6BEB4E6017}" presName="childShape" presStyleCnt="0"/>
      <dgm:spPr/>
    </dgm:pt>
    <dgm:pt modelId="{74024F1A-55A3-42E7-93B8-F0C0B1E50A2F}" type="pres">
      <dgm:prSet presAssocID="{22B3D7C4-2A56-4EDB-95B5-C6E15A999EF3}" presName="Name13" presStyleLbl="parChTrans1D2" presStyleIdx="0" presStyleCnt="4"/>
      <dgm:spPr/>
      <dgm:t>
        <a:bodyPr/>
        <a:lstStyle/>
        <a:p>
          <a:endParaRPr lang="ru-RU"/>
        </a:p>
      </dgm:t>
    </dgm:pt>
    <dgm:pt modelId="{1905B350-7B48-4DE7-89C8-2F66A419D134}" type="pres">
      <dgm:prSet presAssocID="{2E311543-B541-4418-8D27-B95A4E6619BC}" presName="childText" presStyleLbl="bgAcc1" presStyleIdx="0" presStyleCnt="4" custScaleX="223567" custScaleY="55964" custLinFactNeighborX="-1491" custLinFactNeighborY="-11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BF9AC-3B8F-4AF1-9077-847AC0075D2F}" type="pres">
      <dgm:prSet presAssocID="{F8788FA3-4FAA-41BD-8729-01B4658A869F}" presName="Name13" presStyleLbl="parChTrans1D2" presStyleIdx="1" presStyleCnt="4"/>
      <dgm:spPr/>
      <dgm:t>
        <a:bodyPr/>
        <a:lstStyle/>
        <a:p>
          <a:endParaRPr lang="ru-RU"/>
        </a:p>
      </dgm:t>
    </dgm:pt>
    <dgm:pt modelId="{3816E539-D31E-44F9-9D06-785FE30186F0}" type="pres">
      <dgm:prSet presAssocID="{65EC7FDF-BAEA-49AF-AB99-5DD91515184A}" presName="childText" presStyleLbl="bgAcc1" presStyleIdx="1" presStyleCnt="4" custScaleX="223567" custLinFactNeighborX="-1491" custLinFactNeighborY="-19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84A31-E4D8-4203-BCC5-63A1F4B35541}" type="pres">
      <dgm:prSet presAssocID="{E22932ED-3C81-49AC-ACB1-9717EB267C6B}" presName="Name13" presStyleLbl="parChTrans1D2" presStyleIdx="2" presStyleCnt="4"/>
      <dgm:spPr/>
      <dgm:t>
        <a:bodyPr/>
        <a:lstStyle/>
        <a:p>
          <a:endParaRPr lang="ru-RU"/>
        </a:p>
      </dgm:t>
    </dgm:pt>
    <dgm:pt modelId="{A08B8B39-203D-409F-9E07-A5BDBC14D5FA}" type="pres">
      <dgm:prSet presAssocID="{41E54508-2512-419D-BF92-99F88372B10A}" presName="childText" presStyleLbl="bgAcc1" presStyleIdx="2" presStyleCnt="4" custScaleX="223567" custScaleY="120541" custLinFactNeighborX="-1491" custLinFactNeighborY="-19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46E8C-287C-4DFE-9FB7-5007B8CF62CF}" type="pres">
      <dgm:prSet presAssocID="{F650BBEC-BA3B-4FCF-8D47-3ED6F752C2C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8AD4514E-2700-4C69-A3AB-DD5DADFC31C6}" type="pres">
      <dgm:prSet presAssocID="{FD98CAC0-7F10-47F8-B529-D48FB5F98453}" presName="childText" presStyleLbl="bgAcc1" presStyleIdx="3" presStyleCnt="4" custScaleX="223567" custScaleY="138569" custLinFactNeighborX="-1491" custLinFactNeighborY="-26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27BDCF-4F64-4620-9595-E8EEA284FEBC}" srcId="{D50BB586-337F-4C28-98AC-DE6BEB4E6017}" destId="{41E54508-2512-419D-BF92-99F88372B10A}" srcOrd="2" destOrd="0" parTransId="{E22932ED-3C81-49AC-ACB1-9717EB267C6B}" sibTransId="{C8ACA64D-5EA4-4E2F-B36C-A4D1096323E2}"/>
    <dgm:cxn modelId="{18039739-E302-4D26-8C31-EE852E44A4CB}" type="presOf" srcId="{2E311543-B541-4418-8D27-B95A4E6619BC}" destId="{1905B350-7B48-4DE7-89C8-2F66A419D134}" srcOrd="0" destOrd="0" presId="urn:microsoft.com/office/officeart/2005/8/layout/hierarchy3"/>
    <dgm:cxn modelId="{8B6B8BED-F628-4E36-9606-939E7BCDBF01}" srcId="{D50BB586-337F-4C28-98AC-DE6BEB4E6017}" destId="{2E311543-B541-4418-8D27-B95A4E6619BC}" srcOrd="0" destOrd="0" parTransId="{22B3D7C4-2A56-4EDB-95B5-C6E15A999EF3}" sibTransId="{A78BA1DD-494B-4A6E-B450-7479C324A6CB}"/>
    <dgm:cxn modelId="{F1D936BA-CBEF-4919-833D-7D237A6843F7}" type="presOf" srcId="{A4FB44D0-2911-466E-A7F1-6D01427B4C84}" destId="{C03BA201-366D-4D18-85FF-82F17ADA6C8A}" srcOrd="0" destOrd="0" presId="urn:microsoft.com/office/officeart/2005/8/layout/hierarchy3"/>
    <dgm:cxn modelId="{0A8225F4-1B69-4191-AEEC-717D80320BA3}" srcId="{A4FB44D0-2911-466E-A7F1-6D01427B4C84}" destId="{D50BB586-337F-4C28-98AC-DE6BEB4E6017}" srcOrd="0" destOrd="0" parTransId="{FCD82B95-B51D-4220-9761-E58C29F6E748}" sibTransId="{84EB6A9B-C9D9-4AA0-AC8C-E122FDEAE6F6}"/>
    <dgm:cxn modelId="{6C3910F8-6208-4640-BBBC-D3A882B4BF50}" type="presOf" srcId="{E22932ED-3C81-49AC-ACB1-9717EB267C6B}" destId="{56184A31-E4D8-4203-BCC5-63A1F4B35541}" srcOrd="0" destOrd="0" presId="urn:microsoft.com/office/officeart/2005/8/layout/hierarchy3"/>
    <dgm:cxn modelId="{FF704A77-9CF0-47E0-8F32-4E811CD3CD48}" type="presOf" srcId="{D50BB586-337F-4C28-98AC-DE6BEB4E6017}" destId="{BF6499E3-5F2F-4355-AC55-D1DCD9734967}" srcOrd="0" destOrd="0" presId="urn:microsoft.com/office/officeart/2005/8/layout/hierarchy3"/>
    <dgm:cxn modelId="{5553ADC1-A880-45AD-8EA4-F534223952A2}" type="presOf" srcId="{FD98CAC0-7F10-47F8-B529-D48FB5F98453}" destId="{8AD4514E-2700-4C69-A3AB-DD5DADFC31C6}" srcOrd="0" destOrd="0" presId="urn:microsoft.com/office/officeart/2005/8/layout/hierarchy3"/>
    <dgm:cxn modelId="{94A6ECC2-3DAD-4AD0-B61C-BF5ED812DA52}" srcId="{D50BB586-337F-4C28-98AC-DE6BEB4E6017}" destId="{65EC7FDF-BAEA-49AF-AB99-5DD91515184A}" srcOrd="1" destOrd="0" parTransId="{F8788FA3-4FAA-41BD-8729-01B4658A869F}" sibTransId="{7B4520D6-3A44-49BD-9E05-76A000A290DE}"/>
    <dgm:cxn modelId="{2E85FCBE-07D3-4C0E-BD04-9703A790D553}" type="presOf" srcId="{F8788FA3-4FAA-41BD-8729-01B4658A869F}" destId="{33BBF9AC-3B8F-4AF1-9077-847AC0075D2F}" srcOrd="0" destOrd="0" presId="urn:microsoft.com/office/officeart/2005/8/layout/hierarchy3"/>
    <dgm:cxn modelId="{61D5DE2F-A0C0-48D1-B91A-DE621EA93867}" srcId="{D50BB586-337F-4C28-98AC-DE6BEB4E6017}" destId="{FD98CAC0-7F10-47F8-B529-D48FB5F98453}" srcOrd="3" destOrd="0" parTransId="{F650BBEC-BA3B-4FCF-8D47-3ED6F752C2CD}" sibTransId="{5637458B-FF51-4870-965F-240ACE7253F8}"/>
    <dgm:cxn modelId="{DF359937-BAD7-4DAF-865F-7C28141C9E58}" type="presOf" srcId="{D50BB586-337F-4C28-98AC-DE6BEB4E6017}" destId="{E256D79C-8FD7-4F6A-9400-15C4588B2A96}" srcOrd="1" destOrd="0" presId="urn:microsoft.com/office/officeart/2005/8/layout/hierarchy3"/>
    <dgm:cxn modelId="{EB7490B7-5470-41E7-8C07-65D4C39C3400}" type="presOf" srcId="{F650BBEC-BA3B-4FCF-8D47-3ED6F752C2CD}" destId="{6BA46E8C-287C-4DFE-9FB7-5007B8CF62CF}" srcOrd="0" destOrd="0" presId="urn:microsoft.com/office/officeart/2005/8/layout/hierarchy3"/>
    <dgm:cxn modelId="{050662CB-BF2B-413B-A325-5F6B11974F5A}" type="presOf" srcId="{41E54508-2512-419D-BF92-99F88372B10A}" destId="{A08B8B39-203D-409F-9E07-A5BDBC14D5FA}" srcOrd="0" destOrd="0" presId="urn:microsoft.com/office/officeart/2005/8/layout/hierarchy3"/>
    <dgm:cxn modelId="{59FC39F0-ED30-4B8B-A5C9-5DE5093DC109}" type="presOf" srcId="{22B3D7C4-2A56-4EDB-95B5-C6E15A999EF3}" destId="{74024F1A-55A3-42E7-93B8-F0C0B1E50A2F}" srcOrd="0" destOrd="0" presId="urn:microsoft.com/office/officeart/2005/8/layout/hierarchy3"/>
    <dgm:cxn modelId="{A3CB8746-4CD0-4A56-AB4D-D625CE349C36}" type="presOf" srcId="{65EC7FDF-BAEA-49AF-AB99-5DD91515184A}" destId="{3816E539-D31E-44F9-9D06-785FE30186F0}" srcOrd="0" destOrd="0" presId="urn:microsoft.com/office/officeart/2005/8/layout/hierarchy3"/>
    <dgm:cxn modelId="{917F0A80-75EE-4679-81B8-7884CCBE9462}" type="presParOf" srcId="{C03BA201-366D-4D18-85FF-82F17ADA6C8A}" destId="{88B737FB-4204-410E-A326-DDF05D8D847C}" srcOrd="0" destOrd="0" presId="urn:microsoft.com/office/officeart/2005/8/layout/hierarchy3"/>
    <dgm:cxn modelId="{F754B92F-865F-41D9-82F4-2F10324BC40C}" type="presParOf" srcId="{88B737FB-4204-410E-A326-DDF05D8D847C}" destId="{19638F9C-C31B-427B-AB7F-79D1551759AE}" srcOrd="0" destOrd="0" presId="urn:microsoft.com/office/officeart/2005/8/layout/hierarchy3"/>
    <dgm:cxn modelId="{BACA7766-C8AF-4A99-BC16-99B75B92717B}" type="presParOf" srcId="{19638F9C-C31B-427B-AB7F-79D1551759AE}" destId="{BF6499E3-5F2F-4355-AC55-D1DCD9734967}" srcOrd="0" destOrd="0" presId="urn:microsoft.com/office/officeart/2005/8/layout/hierarchy3"/>
    <dgm:cxn modelId="{B9CE8D45-3AE9-436A-A26F-7D2668F338B9}" type="presParOf" srcId="{19638F9C-C31B-427B-AB7F-79D1551759AE}" destId="{E256D79C-8FD7-4F6A-9400-15C4588B2A96}" srcOrd="1" destOrd="0" presId="urn:microsoft.com/office/officeart/2005/8/layout/hierarchy3"/>
    <dgm:cxn modelId="{16142ECB-D363-4E6D-91A2-16CEAB5388DA}" type="presParOf" srcId="{88B737FB-4204-410E-A326-DDF05D8D847C}" destId="{65501837-0CB7-4D33-ACF2-007E181884F1}" srcOrd="1" destOrd="0" presId="urn:microsoft.com/office/officeart/2005/8/layout/hierarchy3"/>
    <dgm:cxn modelId="{78133F81-AAF6-43D7-9BC3-5CB477CA4456}" type="presParOf" srcId="{65501837-0CB7-4D33-ACF2-007E181884F1}" destId="{74024F1A-55A3-42E7-93B8-F0C0B1E50A2F}" srcOrd="0" destOrd="0" presId="urn:microsoft.com/office/officeart/2005/8/layout/hierarchy3"/>
    <dgm:cxn modelId="{EEF93C65-5FAC-4A43-8428-1F24420346FC}" type="presParOf" srcId="{65501837-0CB7-4D33-ACF2-007E181884F1}" destId="{1905B350-7B48-4DE7-89C8-2F66A419D134}" srcOrd="1" destOrd="0" presId="urn:microsoft.com/office/officeart/2005/8/layout/hierarchy3"/>
    <dgm:cxn modelId="{9095236D-892A-4223-A001-809538144200}" type="presParOf" srcId="{65501837-0CB7-4D33-ACF2-007E181884F1}" destId="{33BBF9AC-3B8F-4AF1-9077-847AC0075D2F}" srcOrd="2" destOrd="0" presId="urn:microsoft.com/office/officeart/2005/8/layout/hierarchy3"/>
    <dgm:cxn modelId="{0C0BA8D9-E702-44F5-A8CF-798F7007DE13}" type="presParOf" srcId="{65501837-0CB7-4D33-ACF2-007E181884F1}" destId="{3816E539-D31E-44F9-9D06-785FE30186F0}" srcOrd="3" destOrd="0" presId="urn:microsoft.com/office/officeart/2005/8/layout/hierarchy3"/>
    <dgm:cxn modelId="{8A80A74F-7986-400B-AEEF-23F34FFE841B}" type="presParOf" srcId="{65501837-0CB7-4D33-ACF2-007E181884F1}" destId="{56184A31-E4D8-4203-BCC5-63A1F4B35541}" srcOrd="4" destOrd="0" presId="urn:microsoft.com/office/officeart/2005/8/layout/hierarchy3"/>
    <dgm:cxn modelId="{E0C54227-6E57-49A4-8BEA-92E0D401ED1E}" type="presParOf" srcId="{65501837-0CB7-4D33-ACF2-007E181884F1}" destId="{A08B8B39-203D-409F-9E07-A5BDBC14D5FA}" srcOrd="5" destOrd="0" presId="urn:microsoft.com/office/officeart/2005/8/layout/hierarchy3"/>
    <dgm:cxn modelId="{FED3100A-2BB1-4B94-A6FB-48CC84E104E5}" type="presParOf" srcId="{65501837-0CB7-4D33-ACF2-007E181884F1}" destId="{6BA46E8C-287C-4DFE-9FB7-5007B8CF62CF}" srcOrd="6" destOrd="0" presId="urn:microsoft.com/office/officeart/2005/8/layout/hierarchy3"/>
    <dgm:cxn modelId="{A009F977-1893-4BEF-A5DD-853D8295FBB2}" type="presParOf" srcId="{65501837-0CB7-4D33-ACF2-007E181884F1}" destId="{8AD4514E-2700-4C69-A3AB-DD5DADFC31C6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817E10-ABC7-45AF-B74B-FB65D1BDA4DE}" type="doc">
      <dgm:prSet loTypeId="urn:microsoft.com/office/officeart/2009/3/layout/SnapshotPictureList" loCatId="picture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E8E37017-C552-4259-AC56-F69E2F7219B9}">
      <dgm:prSet phldrT="[Текст]" custT="1"/>
      <dgm:spPr>
        <a:blipFill rotWithShape="0">
          <a:blip xmlns:r="http://schemas.openxmlformats.org/officeDocument/2006/relationships" r:embed="rId1">
            <a:extLst/>
          </a:blip>
          <a:stretch>
            <a:fillRect/>
          </a:stretch>
        </a:blipFill>
        <a:ln w="19050" cap="rnd">
          <a:solidFill>
            <a:schemeClr val="accent4">
              <a:lumMod val="75000"/>
            </a:schemeClr>
          </a:solidFill>
          <a:prstDash val="dash"/>
          <a:bevel/>
        </a:ln>
      </dgm:spPr>
      <dgm:t>
        <a:bodyPr/>
        <a:lstStyle/>
        <a:p>
          <a:endParaRPr lang="ru-RU" sz="1600" b="1" u="sng" dirty="0"/>
        </a:p>
      </dgm:t>
    </dgm:pt>
    <dgm:pt modelId="{4D9C4924-4967-4701-8F2D-F457DEDEE3CA}" type="parTrans" cxnId="{FAEFEA05-1AC5-4E2F-B3C0-B4AB95501B97}">
      <dgm:prSet/>
      <dgm:spPr/>
      <dgm:t>
        <a:bodyPr/>
        <a:lstStyle/>
        <a:p>
          <a:endParaRPr lang="ru-RU"/>
        </a:p>
      </dgm:t>
    </dgm:pt>
    <dgm:pt modelId="{E6836A0E-A071-4090-8107-3E2128F2B5CD}" type="sibTrans" cxnId="{FAEFEA05-1AC5-4E2F-B3C0-B4AB95501B97}">
      <dgm:prSet/>
      <dgm:spPr/>
      <dgm:t>
        <a:bodyPr/>
        <a:lstStyle/>
        <a:p>
          <a:endParaRPr lang="ru-RU"/>
        </a:p>
      </dgm:t>
    </dgm:pt>
    <dgm:pt modelId="{B659A087-BA2E-4FBB-BA14-9F86DB21BA08}">
      <dgm:prSet phldrT="[Текст]" custT="1"/>
      <dgm:spPr>
        <a:solidFill>
          <a:schemeClr val="accent4">
            <a:lumMod val="20000"/>
            <a:lumOff val="80000"/>
          </a:schemeClr>
        </a:solidFill>
        <a:ln w="12700" cap="rnd">
          <a:solidFill>
            <a:srgbClr val="FF0000"/>
          </a:solidFill>
        </a:ln>
      </dgm:spPr>
      <dgm:t>
        <a:bodyPr/>
        <a:lstStyle/>
        <a:p>
          <a:r>
            <a:rPr lang="uk-UA" sz="2400" b="1" dirty="0" smtClean="0">
              <a:solidFill>
                <a:srgbClr val="663300"/>
              </a:solidFill>
            </a:rPr>
            <a:t>Прийнято рішення виконавчого комітету Кіровоградської міської ради від 14.05.2013 № 247 «Про перспективний план заходів щодо удосконалення галузі охорони здоров’я                     м.  Кіровограда»</a:t>
          </a:r>
          <a:endParaRPr lang="ru-RU" sz="2400" b="1" dirty="0">
            <a:solidFill>
              <a:srgbClr val="663300"/>
            </a:solidFill>
          </a:endParaRPr>
        </a:p>
      </dgm:t>
    </dgm:pt>
    <dgm:pt modelId="{766A6BBD-7C04-4FE6-9E84-98B544BF6D44}" type="sibTrans" cxnId="{BD290DD7-E472-46B3-89DA-67799B469540}">
      <dgm:prSet/>
      <dgm:spPr/>
      <dgm:t>
        <a:bodyPr/>
        <a:lstStyle/>
        <a:p>
          <a:endParaRPr lang="ru-RU"/>
        </a:p>
      </dgm:t>
    </dgm:pt>
    <dgm:pt modelId="{7A353589-F096-463F-B7B0-FD9F8C311558}" type="parTrans" cxnId="{BD290DD7-E472-46B3-89DA-67799B469540}">
      <dgm:prSet/>
      <dgm:spPr/>
      <dgm:t>
        <a:bodyPr/>
        <a:lstStyle/>
        <a:p>
          <a:endParaRPr lang="ru-RU"/>
        </a:p>
      </dgm:t>
    </dgm:pt>
    <dgm:pt modelId="{B68EC2EC-B0C3-4F93-84E8-651969650557}" type="pres">
      <dgm:prSet presAssocID="{8F817E10-ABC7-45AF-B74B-FB65D1BDA4D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FBAF09B-B0FA-448A-9D1A-EB29DF888162}" type="pres">
      <dgm:prSet presAssocID="{E8E37017-C552-4259-AC56-F69E2F7219B9}" presName="composite" presStyleCnt="0"/>
      <dgm:spPr/>
    </dgm:pt>
    <dgm:pt modelId="{D81E0748-C8F8-4912-AA9A-E99FAAB26885}" type="pres">
      <dgm:prSet presAssocID="{E8E37017-C552-4259-AC56-F69E2F7219B9}" presName="ParentAccentShape" presStyleLbl="trBgShp" presStyleIdx="0" presStyleCnt="2"/>
      <dgm:spPr/>
    </dgm:pt>
    <dgm:pt modelId="{533401EA-D377-4282-94FA-BDBF3FF1F662}" type="pres">
      <dgm:prSet presAssocID="{E8E37017-C552-4259-AC56-F69E2F7219B9}" presName="ParentText" presStyleLbl="revTx" presStyleIdx="0" presStyleCnt="2" custScaleX="127060" custScaleY="393915" custLinFactNeighborX="-169" custLinFactNeighborY="990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62920-B394-4BC6-A9FE-05F8FAAA7666}" type="pres">
      <dgm:prSet presAssocID="{E8E37017-C552-4259-AC56-F69E2F7219B9}" presName="ChildText" presStyleLbl="revTx" presStyleIdx="1" presStyleCnt="2" custScaleX="128595" custScaleY="122309" custLinFactNeighborX="1485" custLinFactNeighborY="-3006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33D93F5-98D2-406E-B435-079087B3D886}" type="pres">
      <dgm:prSet presAssocID="{E8E37017-C552-4259-AC56-F69E2F7219B9}" presName="ChildAccentShape" presStyleLbl="trBgShp" presStyleIdx="1" presStyleCnt="2"/>
      <dgm:spPr/>
    </dgm:pt>
    <dgm:pt modelId="{EB0E5CF9-01C3-4507-8BF8-6CE96F59A799}" type="pres">
      <dgm:prSet presAssocID="{E8E37017-C552-4259-AC56-F69E2F7219B9}" presName="Image" presStyleLbl="alignImgPlace1" presStyleIdx="0" presStyleCnt="1" custScaleX="107808" custScaleY="179244" custLinFactNeighborX="-1000" custLinFactNeighborY="4814"/>
      <dgm:spPr>
        <a:blipFill>
          <a:blip xmlns:r="http://schemas.openxmlformats.org/officeDocument/2006/relationships" r:embed="rId2">
            <a:extLst/>
          </a:blip>
          <a:srcRect/>
          <a:stretch>
            <a:fillRect t="-14000" b="-14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</dgm:ptLst>
  <dgm:cxnLst>
    <dgm:cxn modelId="{4DC50696-7897-4376-9C48-C1C92C068F8F}" type="presOf" srcId="{8F817E10-ABC7-45AF-B74B-FB65D1BDA4DE}" destId="{B68EC2EC-B0C3-4F93-84E8-651969650557}" srcOrd="0" destOrd="0" presId="urn:microsoft.com/office/officeart/2009/3/layout/SnapshotPictureList"/>
    <dgm:cxn modelId="{FAEFEA05-1AC5-4E2F-B3C0-B4AB95501B97}" srcId="{8F817E10-ABC7-45AF-B74B-FB65D1BDA4DE}" destId="{E8E37017-C552-4259-AC56-F69E2F7219B9}" srcOrd="0" destOrd="0" parTransId="{4D9C4924-4967-4701-8F2D-F457DEDEE3CA}" sibTransId="{E6836A0E-A071-4090-8107-3E2128F2B5CD}"/>
    <dgm:cxn modelId="{CE1F5433-9429-42AE-8541-D95E85DC2DA7}" type="presOf" srcId="{B659A087-BA2E-4FBB-BA14-9F86DB21BA08}" destId="{0FE62920-B394-4BC6-A9FE-05F8FAAA7666}" srcOrd="0" destOrd="0" presId="urn:microsoft.com/office/officeart/2009/3/layout/SnapshotPictureList"/>
    <dgm:cxn modelId="{34D2B353-6253-4758-865A-EA3200A9EEC7}" type="presOf" srcId="{E8E37017-C552-4259-AC56-F69E2F7219B9}" destId="{533401EA-D377-4282-94FA-BDBF3FF1F662}" srcOrd="0" destOrd="0" presId="urn:microsoft.com/office/officeart/2009/3/layout/SnapshotPictureList"/>
    <dgm:cxn modelId="{BD290DD7-E472-46B3-89DA-67799B469540}" srcId="{E8E37017-C552-4259-AC56-F69E2F7219B9}" destId="{B659A087-BA2E-4FBB-BA14-9F86DB21BA08}" srcOrd="0" destOrd="0" parTransId="{7A353589-F096-463F-B7B0-FD9F8C311558}" sibTransId="{766A6BBD-7C04-4FE6-9E84-98B544BF6D44}"/>
    <dgm:cxn modelId="{5B4292BE-6C5F-45D1-B672-08C069BA1A65}" type="presParOf" srcId="{B68EC2EC-B0C3-4F93-84E8-651969650557}" destId="{EFBAF09B-B0FA-448A-9D1A-EB29DF888162}" srcOrd="0" destOrd="0" presId="urn:microsoft.com/office/officeart/2009/3/layout/SnapshotPictureList"/>
    <dgm:cxn modelId="{A688FA78-1958-4392-B2FD-FE93F69366F6}" type="presParOf" srcId="{EFBAF09B-B0FA-448A-9D1A-EB29DF888162}" destId="{D81E0748-C8F8-4912-AA9A-E99FAAB26885}" srcOrd="0" destOrd="0" presId="urn:microsoft.com/office/officeart/2009/3/layout/SnapshotPictureList"/>
    <dgm:cxn modelId="{287E519E-9157-4F2C-9706-C7FA4242B255}" type="presParOf" srcId="{EFBAF09B-B0FA-448A-9D1A-EB29DF888162}" destId="{533401EA-D377-4282-94FA-BDBF3FF1F662}" srcOrd="1" destOrd="0" presId="urn:microsoft.com/office/officeart/2009/3/layout/SnapshotPictureList"/>
    <dgm:cxn modelId="{BCB28016-1DFA-4F2D-90EC-7373599F1C6A}" type="presParOf" srcId="{EFBAF09B-B0FA-448A-9D1A-EB29DF888162}" destId="{0FE62920-B394-4BC6-A9FE-05F8FAAA7666}" srcOrd="2" destOrd="0" presId="urn:microsoft.com/office/officeart/2009/3/layout/SnapshotPictureList"/>
    <dgm:cxn modelId="{BA6185B6-F4EB-48E1-9703-56A663A3FD6E}" type="presParOf" srcId="{EFBAF09B-B0FA-448A-9D1A-EB29DF888162}" destId="{033D93F5-98D2-406E-B435-079087B3D886}" srcOrd="3" destOrd="0" presId="urn:microsoft.com/office/officeart/2009/3/layout/SnapshotPictureList"/>
    <dgm:cxn modelId="{2B16C4D2-4DE6-47A9-99A4-D101E9D25714}" type="presParOf" srcId="{EFBAF09B-B0FA-448A-9D1A-EB29DF888162}" destId="{EB0E5CF9-01C3-4507-8BF8-6CE96F59A799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817E10-ABC7-45AF-B74B-FB65D1BDA4DE}" type="doc">
      <dgm:prSet loTypeId="urn:microsoft.com/office/officeart/2009/3/layout/SnapshotPictureList" loCatId="picture" qsTypeId="urn:microsoft.com/office/officeart/2005/8/quickstyle/simple1#14" qsCatId="simple" csTypeId="urn:microsoft.com/office/officeart/2005/8/colors/accent1_2#14" csCatId="accent1" phldr="1"/>
      <dgm:spPr/>
      <dgm:t>
        <a:bodyPr/>
        <a:lstStyle/>
        <a:p>
          <a:endParaRPr lang="ru-RU"/>
        </a:p>
      </dgm:t>
    </dgm:pt>
    <dgm:pt modelId="{B659A087-BA2E-4FBB-BA14-9F86DB21BA08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uk-UA" sz="1800" b="1" dirty="0" smtClean="0"/>
            <a:t>Прийнято рішення Кіровоградської міської ради від 18.12.2013 № 2635 «Про затвердження Проекту «Запровадження в місті Кіровограді допомоги пацієнтам з невиліковними хворобами шляхом створення та відкриття стаціонарного відділення паліативної та </a:t>
          </a:r>
          <a:r>
            <a:rPr lang="uk-UA" sz="1800" b="1" dirty="0" err="1" smtClean="0"/>
            <a:t>хоспісної</a:t>
          </a:r>
          <a:r>
            <a:rPr lang="uk-UA" sz="1800" b="1" dirty="0" smtClean="0"/>
            <a:t> допомоги на 15 ліжок на базі комунального закладу «Центральна міська лікарня                     м. Кіровограда»</a:t>
          </a:r>
          <a:endParaRPr lang="ru-RU" sz="1800" b="1" dirty="0"/>
        </a:p>
      </dgm:t>
    </dgm:pt>
    <dgm:pt modelId="{766A6BBD-7C04-4FE6-9E84-98B544BF6D44}" type="sibTrans" cxnId="{BD290DD7-E472-46B3-89DA-67799B469540}">
      <dgm:prSet/>
      <dgm:spPr/>
      <dgm:t>
        <a:bodyPr/>
        <a:lstStyle/>
        <a:p>
          <a:endParaRPr lang="ru-RU"/>
        </a:p>
      </dgm:t>
    </dgm:pt>
    <dgm:pt modelId="{7A353589-F096-463F-B7B0-FD9F8C311558}" type="parTrans" cxnId="{BD290DD7-E472-46B3-89DA-67799B469540}">
      <dgm:prSet/>
      <dgm:spPr/>
      <dgm:t>
        <a:bodyPr/>
        <a:lstStyle/>
        <a:p>
          <a:endParaRPr lang="ru-RU"/>
        </a:p>
      </dgm:t>
    </dgm:pt>
    <dgm:pt modelId="{E8E37017-C552-4259-AC56-F69E2F7219B9}">
      <dgm:prSet phldrT="[Текст]" custT="1"/>
      <dgm:spPr/>
      <dgm:t>
        <a:bodyPr/>
        <a:lstStyle/>
        <a:p>
          <a:endParaRPr lang="ru-RU" sz="1400" dirty="0"/>
        </a:p>
      </dgm:t>
    </dgm:pt>
    <dgm:pt modelId="{E6836A0E-A071-4090-8107-3E2128F2B5CD}" type="sibTrans" cxnId="{FAEFEA05-1AC5-4E2F-B3C0-B4AB95501B97}">
      <dgm:prSet/>
      <dgm:spPr/>
      <dgm:t>
        <a:bodyPr/>
        <a:lstStyle/>
        <a:p>
          <a:endParaRPr lang="ru-RU"/>
        </a:p>
      </dgm:t>
    </dgm:pt>
    <dgm:pt modelId="{4D9C4924-4967-4701-8F2D-F457DEDEE3CA}" type="parTrans" cxnId="{FAEFEA05-1AC5-4E2F-B3C0-B4AB95501B97}">
      <dgm:prSet/>
      <dgm:spPr/>
      <dgm:t>
        <a:bodyPr/>
        <a:lstStyle/>
        <a:p>
          <a:endParaRPr lang="ru-RU"/>
        </a:p>
      </dgm:t>
    </dgm:pt>
    <dgm:pt modelId="{B68EC2EC-B0C3-4F93-84E8-651969650557}" type="pres">
      <dgm:prSet presAssocID="{8F817E10-ABC7-45AF-B74B-FB65D1BDA4D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FBAF09B-B0FA-448A-9D1A-EB29DF888162}" type="pres">
      <dgm:prSet presAssocID="{E8E37017-C552-4259-AC56-F69E2F7219B9}" presName="composite" presStyleCnt="0"/>
      <dgm:spPr/>
    </dgm:pt>
    <dgm:pt modelId="{D81E0748-C8F8-4912-AA9A-E99FAAB26885}" type="pres">
      <dgm:prSet presAssocID="{E8E37017-C552-4259-AC56-F69E2F7219B9}" presName="ParentAccentShape" presStyleLbl="trBgShp" presStyleIdx="0" presStyleCnt="2"/>
      <dgm:spPr/>
    </dgm:pt>
    <dgm:pt modelId="{533401EA-D377-4282-94FA-BDBF3FF1F662}" type="pres">
      <dgm:prSet presAssocID="{E8E37017-C552-4259-AC56-F69E2F7219B9}" presName="ParentText" presStyleLbl="revTx" presStyleIdx="0" presStyleCnt="2" custFlipVert="1" custFlipHor="0" custScaleX="6742" custScaleY="35794" custLinFactY="180350" custLinFactNeighborX="43053" custLinFactNeighborY="2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62920-B394-4BC6-A9FE-05F8FAAA7666}" type="pres">
      <dgm:prSet presAssocID="{E8E37017-C552-4259-AC56-F69E2F7219B9}" presName="ChildText" presStyleLbl="revTx" presStyleIdx="1" presStyleCnt="2" custScaleX="141191" custScaleY="132490" custLinFactNeighborX="8264" custLinFactNeighborY="-2412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33D93F5-98D2-406E-B435-079087B3D886}" type="pres">
      <dgm:prSet presAssocID="{E8E37017-C552-4259-AC56-F69E2F7219B9}" presName="ChildAccentShape" presStyleLbl="trBgShp" presStyleIdx="1" presStyleCnt="2"/>
      <dgm:spPr/>
    </dgm:pt>
    <dgm:pt modelId="{EB0E5CF9-01C3-4507-8BF8-6CE96F59A799}" type="pres">
      <dgm:prSet presAssocID="{E8E37017-C552-4259-AC56-F69E2F7219B9}" presName="Image" presStyleLbl="alignImgPlace1" presStyleIdx="0" presStyleCnt="1" custScaleX="120705" custScaleY="214756" custLinFactNeighborX="-8350" custLinFactNeighborY="35"/>
      <dgm:spPr>
        <a:blipFill>
          <a:blip xmlns:r="http://schemas.openxmlformats.org/officeDocument/2006/relationships" r:embed="rId1">
            <a:extLst/>
          </a:blip>
          <a:srcRect/>
          <a:stretch>
            <a:fillRect t="-8000" b="-8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</dgm:ptLst>
  <dgm:cxnLst>
    <dgm:cxn modelId="{CB57EAC8-9781-4BE5-811F-A51F26B39648}" type="presOf" srcId="{8F817E10-ABC7-45AF-B74B-FB65D1BDA4DE}" destId="{B68EC2EC-B0C3-4F93-84E8-651969650557}" srcOrd="0" destOrd="0" presId="urn:microsoft.com/office/officeart/2009/3/layout/SnapshotPictureList"/>
    <dgm:cxn modelId="{9486F7D7-1387-451E-AE47-7999D30C9F17}" type="presOf" srcId="{B659A087-BA2E-4FBB-BA14-9F86DB21BA08}" destId="{0FE62920-B394-4BC6-A9FE-05F8FAAA7666}" srcOrd="0" destOrd="0" presId="urn:microsoft.com/office/officeart/2009/3/layout/SnapshotPictureList"/>
    <dgm:cxn modelId="{FAEFEA05-1AC5-4E2F-B3C0-B4AB95501B97}" srcId="{8F817E10-ABC7-45AF-B74B-FB65D1BDA4DE}" destId="{E8E37017-C552-4259-AC56-F69E2F7219B9}" srcOrd="0" destOrd="0" parTransId="{4D9C4924-4967-4701-8F2D-F457DEDEE3CA}" sibTransId="{E6836A0E-A071-4090-8107-3E2128F2B5CD}"/>
    <dgm:cxn modelId="{4CA00A19-C906-4005-9CCE-69D84F8C4744}" type="presOf" srcId="{E8E37017-C552-4259-AC56-F69E2F7219B9}" destId="{533401EA-D377-4282-94FA-BDBF3FF1F662}" srcOrd="0" destOrd="0" presId="urn:microsoft.com/office/officeart/2009/3/layout/SnapshotPictureList"/>
    <dgm:cxn modelId="{BD290DD7-E472-46B3-89DA-67799B469540}" srcId="{E8E37017-C552-4259-AC56-F69E2F7219B9}" destId="{B659A087-BA2E-4FBB-BA14-9F86DB21BA08}" srcOrd="0" destOrd="0" parTransId="{7A353589-F096-463F-B7B0-FD9F8C311558}" sibTransId="{766A6BBD-7C04-4FE6-9E84-98B544BF6D44}"/>
    <dgm:cxn modelId="{34A083B9-72C8-4BE6-A6D0-48BBE416FFEF}" type="presParOf" srcId="{B68EC2EC-B0C3-4F93-84E8-651969650557}" destId="{EFBAF09B-B0FA-448A-9D1A-EB29DF888162}" srcOrd="0" destOrd="0" presId="urn:microsoft.com/office/officeart/2009/3/layout/SnapshotPictureList"/>
    <dgm:cxn modelId="{78C88CFA-A9AF-4940-A336-6F9F047F1043}" type="presParOf" srcId="{EFBAF09B-B0FA-448A-9D1A-EB29DF888162}" destId="{D81E0748-C8F8-4912-AA9A-E99FAAB26885}" srcOrd="0" destOrd="0" presId="urn:microsoft.com/office/officeart/2009/3/layout/SnapshotPictureList"/>
    <dgm:cxn modelId="{75EAEFBC-BACE-46F8-9AED-559D0FB7B512}" type="presParOf" srcId="{EFBAF09B-B0FA-448A-9D1A-EB29DF888162}" destId="{533401EA-D377-4282-94FA-BDBF3FF1F662}" srcOrd="1" destOrd="0" presId="urn:microsoft.com/office/officeart/2009/3/layout/SnapshotPictureList"/>
    <dgm:cxn modelId="{DFDA4110-B36A-4EB2-B323-36D18F27283B}" type="presParOf" srcId="{EFBAF09B-B0FA-448A-9D1A-EB29DF888162}" destId="{0FE62920-B394-4BC6-A9FE-05F8FAAA7666}" srcOrd="2" destOrd="0" presId="urn:microsoft.com/office/officeart/2009/3/layout/SnapshotPictureList"/>
    <dgm:cxn modelId="{181A2804-751E-47FD-8114-3914ED5FB224}" type="presParOf" srcId="{EFBAF09B-B0FA-448A-9D1A-EB29DF888162}" destId="{033D93F5-98D2-406E-B435-079087B3D886}" srcOrd="3" destOrd="0" presId="urn:microsoft.com/office/officeart/2009/3/layout/SnapshotPictureList"/>
    <dgm:cxn modelId="{2FF98CDD-A375-477B-A5A8-985AE916D697}" type="presParOf" srcId="{EFBAF09B-B0FA-448A-9D1A-EB29DF888162}" destId="{EB0E5CF9-01C3-4507-8BF8-6CE96F59A799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9649094-561E-4D77-B4BD-08B0EA44BB82}" type="doc">
      <dgm:prSet loTypeId="urn:microsoft.com/office/officeart/2008/layout/CaptionedPictures" loCatId="picture" qsTypeId="urn:microsoft.com/office/officeart/2005/8/quickstyle/simple1#15" qsCatId="simple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0603CBB0-F7FE-44E9-B8EF-400A3E5BC636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pPr algn="l"/>
          <a:r>
            <a:rPr lang="uk-UA" sz="1600" dirty="0" smtClean="0">
              <a:solidFill>
                <a:schemeClr val="accent1">
                  <a:lumMod val="50000"/>
                </a:schemeClr>
              </a:solidFill>
            </a:rPr>
            <a:t>Наказ від 26.04.13 № «Про затвердження положення про паліативні ліжка»</a:t>
          </a:r>
          <a:endParaRPr lang="ru-RU" sz="1600" dirty="0">
            <a:solidFill>
              <a:schemeClr val="accent1">
                <a:lumMod val="50000"/>
              </a:schemeClr>
            </a:solidFill>
          </a:endParaRPr>
        </a:p>
      </dgm:t>
    </dgm:pt>
    <dgm:pt modelId="{B20C05DF-3E7D-4C7E-B43A-D8FDFBA5473F}" type="parTrans" cxnId="{546D5426-633C-43E2-B272-38631BCA269C}">
      <dgm:prSet/>
      <dgm:spPr/>
      <dgm:t>
        <a:bodyPr/>
        <a:lstStyle/>
        <a:p>
          <a:pPr algn="l"/>
          <a:endParaRPr lang="ru-RU"/>
        </a:p>
      </dgm:t>
    </dgm:pt>
    <dgm:pt modelId="{9F8740A8-C6C8-449F-986E-5C4B08C446E3}" type="sibTrans" cxnId="{546D5426-633C-43E2-B272-38631BCA269C}">
      <dgm:prSet/>
      <dgm:spPr/>
      <dgm:t>
        <a:bodyPr/>
        <a:lstStyle/>
        <a:p>
          <a:pPr algn="l"/>
          <a:endParaRPr lang="ru-RU"/>
        </a:p>
      </dgm:t>
    </dgm:pt>
    <dgm:pt modelId="{60D037D9-279F-4B34-BDFC-C359B73F06A9}">
      <dgm:prSet phldrT="[Текст]" phldr="1"/>
      <dgm:spPr/>
      <dgm:t>
        <a:bodyPr/>
        <a:lstStyle/>
        <a:p>
          <a:pPr algn="l"/>
          <a:endParaRPr lang="ru-RU" dirty="0"/>
        </a:p>
      </dgm:t>
    </dgm:pt>
    <dgm:pt modelId="{E1F460A1-76D2-4F38-9EB3-2A867B52D734}" type="sibTrans" cxnId="{5529C5D4-0567-4297-9E3B-8A5C59F56529}">
      <dgm:prSet/>
      <dgm:spPr/>
      <dgm:t>
        <a:bodyPr/>
        <a:lstStyle/>
        <a:p>
          <a:pPr algn="l"/>
          <a:endParaRPr lang="ru-RU"/>
        </a:p>
      </dgm:t>
    </dgm:pt>
    <dgm:pt modelId="{48A9FA4B-CE9A-44A7-9946-73A73148DE54}" type="parTrans" cxnId="{5529C5D4-0567-4297-9E3B-8A5C59F56529}">
      <dgm:prSet/>
      <dgm:spPr/>
      <dgm:t>
        <a:bodyPr/>
        <a:lstStyle/>
        <a:p>
          <a:pPr algn="l"/>
          <a:endParaRPr lang="ru-RU"/>
        </a:p>
      </dgm:t>
    </dgm:pt>
    <dgm:pt modelId="{1D7B1F41-4EB0-4B3B-9D9F-4B469B866F75}" type="pres">
      <dgm:prSet presAssocID="{89649094-561E-4D77-B4BD-08B0EA44BB82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4E839DBC-6257-4F80-853A-4E816FB18336}" type="pres">
      <dgm:prSet presAssocID="{60D037D9-279F-4B34-BDFC-C359B73F06A9}" presName="composite" presStyleCnt="0">
        <dgm:presLayoutVars>
          <dgm:chMax val="1"/>
          <dgm:chPref val="1"/>
        </dgm:presLayoutVars>
      </dgm:prSet>
      <dgm:spPr/>
    </dgm:pt>
    <dgm:pt modelId="{6C49CD8D-CC9B-45AD-9EEC-BC07AFF537C5}" type="pres">
      <dgm:prSet presAssocID="{60D037D9-279F-4B34-BDFC-C359B73F06A9}" presName="Accent" presStyleLbl="trAlignAcc1" presStyleIdx="0" presStyleCnt="1" custScaleX="225675" custScaleY="216984" custLinFactNeighborX="74694" custLinFactNeighborY="67">
        <dgm:presLayoutVars>
          <dgm:chMax val="0"/>
          <dgm:chPref val="0"/>
        </dgm:presLayoutVars>
      </dgm:prSet>
      <dgm:spPr/>
    </dgm:pt>
    <dgm:pt modelId="{A83F06E0-8128-42F5-B979-7C8CC8EF531E}" type="pres">
      <dgm:prSet presAssocID="{60D037D9-279F-4B34-BDFC-C359B73F06A9}" presName="Image" presStyleLbl="alignImgPlace1" presStyleIdx="0" presStyleCnt="1" custScaleX="240246" custScaleY="334026" custLinFactNeighborX="82871" custLinFactNeighborY="2001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320B49C-4FBF-4910-922B-B32E6A8355C1}" type="pres">
      <dgm:prSet presAssocID="{60D037D9-279F-4B34-BDFC-C359B73F06A9}" presName="ChildComposite" presStyleCnt="0"/>
      <dgm:spPr/>
    </dgm:pt>
    <dgm:pt modelId="{550FA9B3-A904-45F7-8C42-24719F56E636}" type="pres">
      <dgm:prSet presAssocID="{60D037D9-279F-4B34-BDFC-C359B73F06A9}" presName="Child" presStyleLbl="node1" presStyleIdx="0" presStyleCnt="1" custScaleX="159897" custScaleY="191054" custLinFactX="46310" custLinFactY="130516" custLinFactNeighborX="100000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ABD9AA-79DC-40A8-A22F-44DE17AED2C9}" type="pres">
      <dgm:prSet presAssocID="{60D037D9-279F-4B34-BDFC-C359B73F06A9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20B0D7-0DC6-4ED0-A849-F04258426FF9}" type="presOf" srcId="{89649094-561E-4D77-B4BD-08B0EA44BB82}" destId="{1D7B1F41-4EB0-4B3B-9D9F-4B469B866F75}" srcOrd="0" destOrd="0" presId="urn:microsoft.com/office/officeart/2008/layout/CaptionedPictures"/>
    <dgm:cxn modelId="{E85A6712-2CC9-4A03-9295-ADAFFCAD773B}" type="presOf" srcId="{0603CBB0-F7FE-44E9-B8EF-400A3E5BC636}" destId="{550FA9B3-A904-45F7-8C42-24719F56E636}" srcOrd="0" destOrd="0" presId="urn:microsoft.com/office/officeart/2008/layout/CaptionedPictures"/>
    <dgm:cxn modelId="{546D5426-633C-43E2-B272-38631BCA269C}" srcId="{60D037D9-279F-4B34-BDFC-C359B73F06A9}" destId="{0603CBB0-F7FE-44E9-B8EF-400A3E5BC636}" srcOrd="0" destOrd="0" parTransId="{B20C05DF-3E7D-4C7E-B43A-D8FDFBA5473F}" sibTransId="{9F8740A8-C6C8-449F-986E-5C4B08C446E3}"/>
    <dgm:cxn modelId="{5529C5D4-0567-4297-9E3B-8A5C59F56529}" srcId="{89649094-561E-4D77-B4BD-08B0EA44BB82}" destId="{60D037D9-279F-4B34-BDFC-C359B73F06A9}" srcOrd="0" destOrd="0" parTransId="{48A9FA4B-CE9A-44A7-9946-73A73148DE54}" sibTransId="{E1F460A1-76D2-4F38-9EB3-2A867B52D734}"/>
    <dgm:cxn modelId="{81589181-2C0F-4393-AFE9-8382B19AA4A0}" type="presOf" srcId="{60D037D9-279F-4B34-BDFC-C359B73F06A9}" destId="{69ABD9AA-79DC-40A8-A22F-44DE17AED2C9}" srcOrd="0" destOrd="0" presId="urn:microsoft.com/office/officeart/2008/layout/CaptionedPictures"/>
    <dgm:cxn modelId="{71AECF83-C069-4995-AA67-5A8FBEBB9A2B}" type="presParOf" srcId="{1D7B1F41-4EB0-4B3B-9D9F-4B469B866F75}" destId="{4E839DBC-6257-4F80-853A-4E816FB18336}" srcOrd="0" destOrd="0" presId="urn:microsoft.com/office/officeart/2008/layout/CaptionedPictures"/>
    <dgm:cxn modelId="{0DE7ED21-40BC-4832-BE90-DAEAF0327879}" type="presParOf" srcId="{4E839DBC-6257-4F80-853A-4E816FB18336}" destId="{6C49CD8D-CC9B-45AD-9EEC-BC07AFF537C5}" srcOrd="0" destOrd="0" presId="urn:microsoft.com/office/officeart/2008/layout/CaptionedPictures"/>
    <dgm:cxn modelId="{80E37BDB-DD3A-4748-A3E8-CFB7C18BA2DE}" type="presParOf" srcId="{4E839DBC-6257-4F80-853A-4E816FB18336}" destId="{A83F06E0-8128-42F5-B979-7C8CC8EF531E}" srcOrd="1" destOrd="0" presId="urn:microsoft.com/office/officeart/2008/layout/CaptionedPictures"/>
    <dgm:cxn modelId="{62597593-CA9C-45C8-ABEA-A64A9F23DAE5}" type="presParOf" srcId="{4E839DBC-6257-4F80-853A-4E816FB18336}" destId="{C320B49C-4FBF-4910-922B-B32E6A8355C1}" srcOrd="2" destOrd="0" presId="urn:microsoft.com/office/officeart/2008/layout/CaptionedPictures"/>
    <dgm:cxn modelId="{632D8731-19CD-4F02-AA8B-6B4F798B8929}" type="presParOf" srcId="{C320B49C-4FBF-4910-922B-B32E6A8355C1}" destId="{550FA9B3-A904-45F7-8C42-24719F56E636}" srcOrd="0" destOrd="0" presId="urn:microsoft.com/office/officeart/2008/layout/CaptionedPictures"/>
    <dgm:cxn modelId="{4E6768E1-A24D-4F6D-8009-F6DBD4819DA3}" type="presParOf" srcId="{C320B49C-4FBF-4910-922B-B32E6A8355C1}" destId="{69ABD9AA-79DC-40A8-A22F-44DE17AED2C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9649094-561E-4D77-B4BD-08B0EA44BB82}" type="doc">
      <dgm:prSet loTypeId="urn:microsoft.com/office/officeart/2008/layout/TitledPictureBlocks" loCatId="picture" qsTypeId="urn:microsoft.com/office/officeart/2005/8/quickstyle/simple1#16" qsCatId="simple" csTypeId="urn:microsoft.com/office/officeart/2005/8/colors/accent1_2#16" csCatId="accent1" phldr="1"/>
      <dgm:spPr/>
      <dgm:t>
        <a:bodyPr/>
        <a:lstStyle/>
        <a:p>
          <a:endParaRPr lang="ru-RU"/>
        </a:p>
      </dgm:t>
    </dgm:pt>
    <dgm:pt modelId="{08AD0F9A-184E-4F31-BDBD-1C128DF93443}">
      <dgm:prSet phldrT="[Текст]" custT="1"/>
      <dgm:spPr>
        <a:solidFill>
          <a:schemeClr val="bg2"/>
        </a:solidFill>
        <a:ln w="22225"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uk-UA" sz="1400" dirty="0" smtClean="0">
              <a:solidFill>
                <a:schemeClr val="accent1">
                  <a:lumMod val="50000"/>
                </a:schemeClr>
              </a:solidFill>
            </a:rPr>
            <a:t>Наказ від 04.03.16 № 37 «Про створення паліативного відділення та організацію надання паліативної допомоги у місті Кіровограді»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dgm:t>
    </dgm:pt>
    <dgm:pt modelId="{B9401237-1629-4603-8C70-7A0248075299}" type="parTrans" cxnId="{A59B3ADF-3DD1-4A44-B42B-9AD4F0246034}">
      <dgm:prSet/>
      <dgm:spPr/>
      <dgm:t>
        <a:bodyPr/>
        <a:lstStyle/>
        <a:p>
          <a:endParaRPr lang="ru-RU"/>
        </a:p>
      </dgm:t>
    </dgm:pt>
    <dgm:pt modelId="{E7BB1DBD-9F48-44A8-81EB-9A5567CF2D54}" type="sibTrans" cxnId="{A59B3ADF-3DD1-4A44-B42B-9AD4F0246034}">
      <dgm:prSet/>
      <dgm:spPr/>
      <dgm:t>
        <a:bodyPr/>
        <a:lstStyle/>
        <a:p>
          <a:endParaRPr lang="ru-RU"/>
        </a:p>
      </dgm:t>
    </dgm:pt>
    <dgm:pt modelId="{60D037D9-279F-4B34-BDFC-C359B73F06A9}">
      <dgm:prSet phldrT="[Текст]" custT="1"/>
      <dgm:spPr>
        <a:solidFill>
          <a:schemeClr val="bg2"/>
        </a:solidFill>
        <a:ln w="22225"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uk-UA" sz="1400" dirty="0" smtClean="0">
              <a:solidFill>
                <a:schemeClr val="accent1">
                  <a:lumMod val="50000"/>
                </a:schemeClr>
              </a:solidFill>
            </a:rPr>
            <a:t>Наказ від 29.05.14 № 88 «Про перепрофілювання ліжок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dgm:t>
    </dgm:pt>
    <dgm:pt modelId="{E1F460A1-76D2-4F38-9EB3-2A867B52D734}" type="sibTrans" cxnId="{5529C5D4-0567-4297-9E3B-8A5C59F56529}">
      <dgm:prSet/>
      <dgm:spPr/>
      <dgm:t>
        <a:bodyPr/>
        <a:lstStyle/>
        <a:p>
          <a:endParaRPr lang="ru-RU"/>
        </a:p>
      </dgm:t>
    </dgm:pt>
    <dgm:pt modelId="{48A9FA4B-CE9A-44A7-9946-73A73148DE54}" type="parTrans" cxnId="{5529C5D4-0567-4297-9E3B-8A5C59F56529}">
      <dgm:prSet/>
      <dgm:spPr/>
      <dgm:t>
        <a:bodyPr/>
        <a:lstStyle/>
        <a:p>
          <a:endParaRPr lang="ru-RU"/>
        </a:p>
      </dgm:t>
    </dgm:pt>
    <dgm:pt modelId="{94CAADB4-DA5F-4019-91F4-20C1D30CF0E9}" type="pres">
      <dgm:prSet presAssocID="{89649094-561E-4D77-B4BD-08B0EA44BB8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AC66E5C-9E29-4FE9-A281-12D1B2472958}" type="pres">
      <dgm:prSet presAssocID="{60D037D9-279F-4B34-BDFC-C359B73F06A9}" presName="composite" presStyleCnt="0"/>
      <dgm:spPr/>
    </dgm:pt>
    <dgm:pt modelId="{127AB71B-A352-49D5-9492-5B9BBBCAB8DB}" type="pres">
      <dgm:prSet presAssocID="{60D037D9-279F-4B34-BDFC-C359B73F06A9}" presName="ParentText" presStyleLbl="node1" presStyleIdx="0" presStyleCnt="2" custScaleX="131471" custScaleY="170225" custLinFactY="480904" custLinFactNeighborX="3154" custLinFactNeighborY="5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57203-4AC3-41F0-AF28-7D3605007725}" type="pres">
      <dgm:prSet presAssocID="{60D037D9-279F-4B34-BDFC-C359B73F06A9}" presName="Image" presStyleLbl="bgImgPlace1" presStyleIdx="0" presStyleCnt="2" custScaleX="138747" custScaleY="216228" custLinFactNeighborX="803" custLinFactNeighborY="14496"/>
      <dgm:spPr>
        <a:blipFill rotWithShape="1">
          <a:blip xmlns:r="http://schemas.openxmlformats.org/officeDocument/2006/relationships" r:embed="rId1">
            <a:extLst/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FF864B5C-6AC4-4ED8-BA96-A1392F9BF201}" type="pres">
      <dgm:prSet presAssocID="{60D037D9-279F-4B34-BDFC-C359B73F06A9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1D920651-3B4D-460B-8895-0B208DC9C1F2}" type="pres">
      <dgm:prSet presAssocID="{E1F460A1-76D2-4F38-9EB3-2A867B52D734}" presName="sibTrans" presStyleCnt="0"/>
      <dgm:spPr/>
    </dgm:pt>
    <dgm:pt modelId="{0A0FADBA-C7B3-44FA-BF8F-0DFDBFB6804E}" type="pres">
      <dgm:prSet presAssocID="{08AD0F9A-184E-4F31-BDBD-1C128DF93443}" presName="composite" presStyleCnt="0"/>
      <dgm:spPr/>
    </dgm:pt>
    <dgm:pt modelId="{C3F1F93F-60D9-4844-9A66-505D6EE52E7F}" type="pres">
      <dgm:prSet presAssocID="{08AD0F9A-184E-4F31-BDBD-1C128DF93443}" presName="ParentText" presStyleLbl="node1" presStyleIdx="1" presStyleCnt="2" custScaleX="141526" custScaleY="202610" custLinFactY="497096" custLinFactNeighborX="15918" custLinFactNeighborY="5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B5EB7-5D1E-4E98-8A0A-DBA808A61532}" type="pres">
      <dgm:prSet presAssocID="{08AD0F9A-184E-4F31-BDBD-1C128DF93443}" presName="Image" presStyleLbl="bgImgPlace1" presStyleIdx="1" presStyleCnt="2" custScaleX="144876" custScaleY="214418" custLinFactNeighborX="2817" custLinFactNeighborY="14249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C5BE858B-6497-4B15-8B46-F8690A03C582}" type="pres">
      <dgm:prSet presAssocID="{08AD0F9A-184E-4F31-BDBD-1C128DF93443}" presName="ChildText" presStyleLbl="fgAcc1" presStyleIdx="0" presStyleCnt="0" custLinFactX="-117887" custLinFactNeighborX="-200000" custLinFactNeighborY="-11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C0CDDA-187F-46EA-9674-BDC7D08A36CD}" type="presOf" srcId="{89649094-561E-4D77-B4BD-08B0EA44BB82}" destId="{94CAADB4-DA5F-4019-91F4-20C1D30CF0E9}" srcOrd="0" destOrd="0" presId="urn:microsoft.com/office/officeart/2008/layout/TitledPictureBlocks"/>
    <dgm:cxn modelId="{A59B3ADF-3DD1-4A44-B42B-9AD4F0246034}" srcId="{89649094-561E-4D77-B4BD-08B0EA44BB82}" destId="{08AD0F9A-184E-4F31-BDBD-1C128DF93443}" srcOrd="1" destOrd="0" parTransId="{B9401237-1629-4603-8C70-7A0248075299}" sibTransId="{E7BB1DBD-9F48-44A8-81EB-9A5567CF2D54}"/>
    <dgm:cxn modelId="{5529C5D4-0567-4297-9E3B-8A5C59F56529}" srcId="{89649094-561E-4D77-B4BD-08B0EA44BB82}" destId="{60D037D9-279F-4B34-BDFC-C359B73F06A9}" srcOrd="0" destOrd="0" parTransId="{48A9FA4B-CE9A-44A7-9946-73A73148DE54}" sibTransId="{E1F460A1-76D2-4F38-9EB3-2A867B52D734}"/>
    <dgm:cxn modelId="{DFA09B4F-0A8B-4F23-ABDE-2966BD36CA75}" type="presOf" srcId="{60D037D9-279F-4B34-BDFC-C359B73F06A9}" destId="{127AB71B-A352-49D5-9492-5B9BBBCAB8DB}" srcOrd="0" destOrd="0" presId="urn:microsoft.com/office/officeart/2008/layout/TitledPictureBlocks"/>
    <dgm:cxn modelId="{72EED4C0-9696-4F6E-B7D2-727934858712}" type="presOf" srcId="{08AD0F9A-184E-4F31-BDBD-1C128DF93443}" destId="{C3F1F93F-60D9-4844-9A66-505D6EE52E7F}" srcOrd="0" destOrd="0" presId="urn:microsoft.com/office/officeart/2008/layout/TitledPictureBlocks"/>
    <dgm:cxn modelId="{036DE1D4-6BE2-4854-8030-EC12794C4E4C}" type="presParOf" srcId="{94CAADB4-DA5F-4019-91F4-20C1D30CF0E9}" destId="{6AC66E5C-9E29-4FE9-A281-12D1B2472958}" srcOrd="0" destOrd="0" presId="urn:microsoft.com/office/officeart/2008/layout/TitledPictureBlocks"/>
    <dgm:cxn modelId="{F39A5D32-E752-4910-85C7-D20D6B271114}" type="presParOf" srcId="{6AC66E5C-9E29-4FE9-A281-12D1B2472958}" destId="{127AB71B-A352-49D5-9492-5B9BBBCAB8DB}" srcOrd="0" destOrd="0" presId="urn:microsoft.com/office/officeart/2008/layout/TitledPictureBlocks"/>
    <dgm:cxn modelId="{2EF9CF8D-7D1D-4186-9419-766F068A5041}" type="presParOf" srcId="{6AC66E5C-9E29-4FE9-A281-12D1B2472958}" destId="{F9257203-4AC3-41F0-AF28-7D3605007725}" srcOrd="1" destOrd="0" presId="urn:microsoft.com/office/officeart/2008/layout/TitledPictureBlocks"/>
    <dgm:cxn modelId="{5AF454B4-F05E-452B-B7D9-B22094468D1F}" type="presParOf" srcId="{6AC66E5C-9E29-4FE9-A281-12D1B2472958}" destId="{FF864B5C-6AC4-4ED8-BA96-A1392F9BF201}" srcOrd="2" destOrd="0" presId="urn:microsoft.com/office/officeart/2008/layout/TitledPictureBlocks"/>
    <dgm:cxn modelId="{51F4F20E-568E-4729-9D32-338CEA34EC7B}" type="presParOf" srcId="{94CAADB4-DA5F-4019-91F4-20C1D30CF0E9}" destId="{1D920651-3B4D-460B-8895-0B208DC9C1F2}" srcOrd="1" destOrd="0" presId="urn:microsoft.com/office/officeart/2008/layout/TitledPictureBlocks"/>
    <dgm:cxn modelId="{13881918-0630-45F1-8A1E-7F954E2975C9}" type="presParOf" srcId="{94CAADB4-DA5F-4019-91F4-20C1D30CF0E9}" destId="{0A0FADBA-C7B3-44FA-BF8F-0DFDBFB6804E}" srcOrd="2" destOrd="0" presId="urn:microsoft.com/office/officeart/2008/layout/TitledPictureBlocks"/>
    <dgm:cxn modelId="{DC2C91C1-3319-468C-822D-D29AF92F7E24}" type="presParOf" srcId="{0A0FADBA-C7B3-44FA-BF8F-0DFDBFB6804E}" destId="{C3F1F93F-60D9-4844-9A66-505D6EE52E7F}" srcOrd="0" destOrd="0" presId="urn:microsoft.com/office/officeart/2008/layout/TitledPictureBlocks"/>
    <dgm:cxn modelId="{13BB2042-2F99-439A-8708-CD6CD284F7D3}" type="presParOf" srcId="{0A0FADBA-C7B3-44FA-BF8F-0DFDBFB6804E}" destId="{AA4B5EB7-5D1E-4E98-8A0A-DBA808A61532}" srcOrd="1" destOrd="0" presId="urn:microsoft.com/office/officeart/2008/layout/TitledPictureBlocks"/>
    <dgm:cxn modelId="{A043AF15-25DD-40B9-97EE-7647A1EB223A}" type="presParOf" srcId="{0A0FADBA-C7B3-44FA-BF8F-0DFDBFB6804E}" destId="{C5BE858B-6497-4B15-8B46-F8690A03C582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5CC7CDA-40D7-48B0-95A3-601D43F06EFD}" type="doc">
      <dgm:prSet loTypeId="urn:microsoft.com/office/officeart/2008/layout/RadialCluster" loCatId="relationship" qsTypeId="urn:microsoft.com/office/officeart/2005/8/quickstyle/simple2" qsCatId="simple" csTypeId="urn:microsoft.com/office/officeart/2005/8/colors/accent1_2#4" csCatId="accent1" phldr="1"/>
      <dgm:spPr/>
      <dgm:t>
        <a:bodyPr/>
        <a:lstStyle/>
        <a:p>
          <a:endParaRPr lang="uk-UA"/>
        </a:p>
      </dgm:t>
    </dgm:pt>
    <dgm:pt modelId="{5DE32819-4B97-4EC2-846C-872A2D9D1DA4}">
      <dgm:prSet phldrT="[Текст]"/>
      <dgm:spPr>
        <a:solidFill>
          <a:schemeClr val="accent4">
            <a:lumMod val="60000"/>
            <a:lumOff val="40000"/>
          </a:schemeClr>
        </a:solidFill>
        <a:ln>
          <a:solidFill>
            <a:srgbClr val="FF0000"/>
          </a:solidFill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Видатки на </a:t>
          </a:r>
          <a:r>
            <a:rPr lang="uk-UA" b="1" dirty="0" smtClean="0">
              <a:solidFill>
                <a:schemeClr val="tx1"/>
              </a:solidFill>
            </a:rPr>
            <a:t>створення</a:t>
          </a:r>
          <a:r>
            <a:rPr lang="uk-UA" dirty="0" smtClean="0">
              <a:solidFill>
                <a:schemeClr val="tx1"/>
              </a:solidFill>
            </a:rPr>
            <a:t> паліативного відділення</a:t>
          </a:r>
          <a:endParaRPr lang="uk-UA" dirty="0">
            <a:solidFill>
              <a:schemeClr val="tx1"/>
            </a:solidFill>
          </a:endParaRPr>
        </a:p>
      </dgm:t>
    </dgm:pt>
    <dgm:pt modelId="{97453D6A-0243-4DB2-AA70-24097D8446E2}" type="parTrans" cxnId="{CDFF547E-C286-4CC4-81AF-6D950BE1793F}">
      <dgm:prSet/>
      <dgm:spPr/>
      <dgm:t>
        <a:bodyPr/>
        <a:lstStyle/>
        <a:p>
          <a:endParaRPr lang="uk-UA"/>
        </a:p>
      </dgm:t>
    </dgm:pt>
    <dgm:pt modelId="{07B66BB7-8B88-4B4B-BB5E-576BEDE2CD08}" type="sibTrans" cxnId="{CDFF547E-C286-4CC4-81AF-6D950BE1793F}">
      <dgm:prSet/>
      <dgm:spPr/>
      <dgm:t>
        <a:bodyPr/>
        <a:lstStyle/>
        <a:p>
          <a:endParaRPr lang="uk-UA"/>
        </a:p>
      </dgm:t>
    </dgm:pt>
    <dgm:pt modelId="{8E6BA37D-41BD-47C7-A149-193B7C1907BB}">
      <dgm:prSet phldrT="[Текст]" custT="1"/>
      <dgm:spPr>
        <a:solidFill>
          <a:srgbClr val="FED2FE"/>
        </a:solidFill>
      </dgm:spPr>
      <dgm:t>
        <a:bodyPr/>
        <a:lstStyle/>
        <a:p>
          <a:r>
            <a:rPr lang="uk-UA" sz="2400" dirty="0" smtClean="0">
              <a:solidFill>
                <a:schemeClr val="tx1"/>
              </a:solidFill>
            </a:rPr>
            <a:t>Кошти міського бюджету – </a:t>
          </a:r>
        </a:p>
        <a:p>
          <a:r>
            <a:rPr lang="uk-UA" sz="2400" dirty="0" smtClean="0">
              <a:solidFill>
                <a:schemeClr val="tx1"/>
              </a:solidFill>
            </a:rPr>
            <a:t>3,8 млн. </a:t>
          </a:r>
          <a:r>
            <a:rPr lang="uk-UA" sz="2400" dirty="0" err="1" smtClean="0">
              <a:solidFill>
                <a:schemeClr val="tx1"/>
              </a:solidFill>
            </a:rPr>
            <a:t>грн</a:t>
          </a:r>
          <a:endParaRPr lang="uk-UA" sz="2400" dirty="0">
            <a:solidFill>
              <a:schemeClr val="tx1"/>
            </a:solidFill>
          </a:endParaRPr>
        </a:p>
      </dgm:t>
    </dgm:pt>
    <dgm:pt modelId="{5333D968-A3AD-4E87-A1A4-B75C50B3566C}" type="parTrans" cxnId="{45178BE9-84C9-44C8-AA97-F1448D7F6AB0}">
      <dgm:prSet/>
      <dgm:spPr/>
      <dgm:t>
        <a:bodyPr/>
        <a:lstStyle/>
        <a:p>
          <a:endParaRPr lang="uk-UA"/>
        </a:p>
      </dgm:t>
    </dgm:pt>
    <dgm:pt modelId="{761DCF84-C78C-41AE-BE7B-AB053B12E3B0}" type="sibTrans" cxnId="{45178BE9-84C9-44C8-AA97-F1448D7F6AB0}">
      <dgm:prSet/>
      <dgm:spPr/>
      <dgm:t>
        <a:bodyPr/>
        <a:lstStyle/>
        <a:p>
          <a:endParaRPr lang="uk-UA"/>
        </a:p>
      </dgm:t>
    </dgm:pt>
    <dgm:pt modelId="{8D664E67-DB89-40C1-9B19-91BB3139B21B}">
      <dgm:prSet custT="1"/>
      <dgm:spPr>
        <a:solidFill>
          <a:srgbClr val="FED2FE"/>
        </a:solidFill>
      </dgm:spPr>
      <dgm:t>
        <a:bodyPr/>
        <a:lstStyle/>
        <a:p>
          <a:r>
            <a:rPr lang="uk-UA" sz="1800" b="1" dirty="0" smtClean="0">
              <a:solidFill>
                <a:schemeClr val="tx1"/>
              </a:solidFill>
            </a:rPr>
            <a:t>Благодійної допомоги </a:t>
          </a:r>
          <a:r>
            <a:rPr lang="uk-UA" sz="1800" dirty="0" smtClean="0">
              <a:solidFill>
                <a:schemeClr val="tx1"/>
              </a:solidFill>
            </a:rPr>
            <a:t>від Всеукраїнської громадської організації «Українська ліга сприяння розвитку паліативної та </a:t>
          </a:r>
          <a:r>
            <a:rPr lang="uk-UA" sz="1800" dirty="0" err="1" smtClean="0">
              <a:solidFill>
                <a:schemeClr val="tx1"/>
              </a:solidFill>
            </a:rPr>
            <a:t>хоспісної</a:t>
          </a:r>
          <a:r>
            <a:rPr lang="uk-UA" sz="1800" dirty="0" smtClean="0">
              <a:solidFill>
                <a:schemeClr val="tx1"/>
              </a:solidFill>
            </a:rPr>
            <a:t> допомоги» - 0,2 млн. </a:t>
          </a:r>
          <a:r>
            <a:rPr lang="uk-UA" sz="1800" dirty="0" err="1" smtClean="0">
              <a:solidFill>
                <a:schemeClr val="tx1"/>
              </a:solidFill>
            </a:rPr>
            <a:t>грн</a:t>
          </a:r>
          <a:endParaRPr lang="uk-UA" sz="1800" dirty="0">
            <a:solidFill>
              <a:schemeClr val="tx1"/>
            </a:solidFill>
          </a:endParaRPr>
        </a:p>
      </dgm:t>
    </dgm:pt>
    <dgm:pt modelId="{A5DF8102-C048-42A6-9727-71CA6DF90544}" type="sibTrans" cxnId="{ADB4B63B-E8C3-44CE-AF2D-B0CAB68A1C55}">
      <dgm:prSet/>
      <dgm:spPr/>
      <dgm:t>
        <a:bodyPr/>
        <a:lstStyle/>
        <a:p>
          <a:endParaRPr lang="uk-UA"/>
        </a:p>
      </dgm:t>
    </dgm:pt>
    <dgm:pt modelId="{B16B4218-2714-41E3-A939-40F895C0A0AE}" type="parTrans" cxnId="{ADB4B63B-E8C3-44CE-AF2D-B0CAB68A1C55}">
      <dgm:prSet/>
      <dgm:spPr/>
      <dgm:t>
        <a:bodyPr/>
        <a:lstStyle/>
        <a:p>
          <a:endParaRPr lang="uk-UA"/>
        </a:p>
      </dgm:t>
    </dgm:pt>
    <dgm:pt modelId="{4AAFC327-8241-40C6-9335-7C1D86BA6992}" type="pres">
      <dgm:prSet presAssocID="{25CC7CDA-40D7-48B0-95A3-601D43F06EF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590FF76-08B3-4FEB-9AD0-EE02F38AADB1}" type="pres">
      <dgm:prSet presAssocID="{5DE32819-4B97-4EC2-846C-872A2D9D1DA4}" presName="singleCycle" presStyleCnt="0"/>
      <dgm:spPr/>
    </dgm:pt>
    <dgm:pt modelId="{FD2C6AAF-1CE4-44D8-A9BE-99A47CB869D6}" type="pres">
      <dgm:prSet presAssocID="{5DE32819-4B97-4EC2-846C-872A2D9D1DA4}" presName="singleCenter" presStyleLbl="node1" presStyleIdx="0" presStyleCnt="3" custScaleX="179582" custScaleY="135274" custLinFactNeighborX="-74783" custLinFactNeighborY="-12581">
        <dgm:presLayoutVars>
          <dgm:chMax val="7"/>
          <dgm:chPref val="7"/>
        </dgm:presLayoutVars>
      </dgm:prSet>
      <dgm:spPr/>
      <dgm:t>
        <a:bodyPr/>
        <a:lstStyle/>
        <a:p>
          <a:endParaRPr lang="uk-UA"/>
        </a:p>
      </dgm:t>
    </dgm:pt>
    <dgm:pt modelId="{FC153EC9-EEA8-4C90-9BBF-F2F69AA32380}" type="pres">
      <dgm:prSet presAssocID="{5333D968-A3AD-4E87-A1A4-B75C50B3566C}" presName="Name56" presStyleLbl="parChTrans1D2" presStyleIdx="0" presStyleCnt="2"/>
      <dgm:spPr/>
      <dgm:t>
        <a:bodyPr/>
        <a:lstStyle/>
        <a:p>
          <a:endParaRPr lang="ru-RU"/>
        </a:p>
      </dgm:t>
    </dgm:pt>
    <dgm:pt modelId="{22AD11E2-8352-42D2-A0DD-22C9A4267304}" type="pres">
      <dgm:prSet presAssocID="{8E6BA37D-41BD-47C7-A149-193B7C1907BB}" presName="text0" presStyleLbl="node1" presStyleIdx="1" presStyleCnt="3" custScaleX="474803" custScaleY="135274" custLinFactNeighborX="-56737" custLinFactNeighborY="-2418" custRadScaleRad="110056" custRadScaleInc="589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41E9F3-4F54-46D0-B07A-75E0A8C43001}" type="pres">
      <dgm:prSet presAssocID="{B16B4218-2714-41E3-A939-40F895C0A0AE}" presName="Name56" presStyleLbl="parChTrans1D2" presStyleIdx="1" presStyleCnt="2"/>
      <dgm:spPr/>
      <dgm:t>
        <a:bodyPr/>
        <a:lstStyle/>
        <a:p>
          <a:endParaRPr lang="ru-RU"/>
        </a:p>
      </dgm:t>
    </dgm:pt>
    <dgm:pt modelId="{BFC84EA8-DCBE-4D52-8522-7D1223D495C8}" type="pres">
      <dgm:prSet presAssocID="{8D664E67-DB89-40C1-9B19-91BB3139B21B}" presName="text0" presStyleLbl="node1" presStyleIdx="2" presStyleCnt="3" custScaleX="459552" custScaleY="154417" custRadScaleRad="93796" custRadScaleInc="-798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F8975F4-412A-4A8D-BCC5-52D65E602A1D}" type="presOf" srcId="{5DE32819-4B97-4EC2-846C-872A2D9D1DA4}" destId="{FD2C6AAF-1CE4-44D8-A9BE-99A47CB869D6}" srcOrd="0" destOrd="0" presId="urn:microsoft.com/office/officeart/2008/layout/RadialCluster"/>
    <dgm:cxn modelId="{CDFF547E-C286-4CC4-81AF-6D950BE1793F}" srcId="{25CC7CDA-40D7-48B0-95A3-601D43F06EFD}" destId="{5DE32819-4B97-4EC2-846C-872A2D9D1DA4}" srcOrd="0" destOrd="0" parTransId="{97453D6A-0243-4DB2-AA70-24097D8446E2}" sibTransId="{07B66BB7-8B88-4B4B-BB5E-576BEDE2CD08}"/>
    <dgm:cxn modelId="{A85DEC8A-901E-472A-9FF1-AD16E399FC87}" type="presOf" srcId="{25CC7CDA-40D7-48B0-95A3-601D43F06EFD}" destId="{4AAFC327-8241-40C6-9335-7C1D86BA6992}" srcOrd="0" destOrd="0" presId="urn:microsoft.com/office/officeart/2008/layout/RadialCluster"/>
    <dgm:cxn modelId="{ADB4B63B-E8C3-44CE-AF2D-B0CAB68A1C55}" srcId="{5DE32819-4B97-4EC2-846C-872A2D9D1DA4}" destId="{8D664E67-DB89-40C1-9B19-91BB3139B21B}" srcOrd="1" destOrd="0" parTransId="{B16B4218-2714-41E3-A939-40F895C0A0AE}" sibTransId="{A5DF8102-C048-42A6-9727-71CA6DF90544}"/>
    <dgm:cxn modelId="{95A4E66E-8B54-4DD1-A5D6-CE058764C5D8}" type="presOf" srcId="{B16B4218-2714-41E3-A939-40F895C0A0AE}" destId="{6541E9F3-4F54-46D0-B07A-75E0A8C43001}" srcOrd="0" destOrd="0" presId="urn:microsoft.com/office/officeart/2008/layout/RadialCluster"/>
    <dgm:cxn modelId="{87C52D41-23E2-470E-AEC5-0E67ED2280D9}" type="presOf" srcId="{8D664E67-DB89-40C1-9B19-91BB3139B21B}" destId="{BFC84EA8-DCBE-4D52-8522-7D1223D495C8}" srcOrd="0" destOrd="0" presId="urn:microsoft.com/office/officeart/2008/layout/RadialCluster"/>
    <dgm:cxn modelId="{45178BE9-84C9-44C8-AA97-F1448D7F6AB0}" srcId="{5DE32819-4B97-4EC2-846C-872A2D9D1DA4}" destId="{8E6BA37D-41BD-47C7-A149-193B7C1907BB}" srcOrd="0" destOrd="0" parTransId="{5333D968-A3AD-4E87-A1A4-B75C50B3566C}" sibTransId="{761DCF84-C78C-41AE-BE7B-AB053B12E3B0}"/>
    <dgm:cxn modelId="{2BE35517-A823-4468-90A5-449EEB783C52}" type="presOf" srcId="{8E6BA37D-41BD-47C7-A149-193B7C1907BB}" destId="{22AD11E2-8352-42D2-A0DD-22C9A4267304}" srcOrd="0" destOrd="0" presId="urn:microsoft.com/office/officeart/2008/layout/RadialCluster"/>
    <dgm:cxn modelId="{687D0F51-FC6A-44EF-A24D-A1128E2040B2}" type="presOf" srcId="{5333D968-A3AD-4E87-A1A4-B75C50B3566C}" destId="{FC153EC9-EEA8-4C90-9BBF-F2F69AA32380}" srcOrd="0" destOrd="0" presId="urn:microsoft.com/office/officeart/2008/layout/RadialCluster"/>
    <dgm:cxn modelId="{140A11B6-7329-4888-AADF-28612C53FC04}" type="presParOf" srcId="{4AAFC327-8241-40C6-9335-7C1D86BA6992}" destId="{F590FF76-08B3-4FEB-9AD0-EE02F38AADB1}" srcOrd="0" destOrd="0" presId="urn:microsoft.com/office/officeart/2008/layout/RadialCluster"/>
    <dgm:cxn modelId="{AC2A43E6-AEE6-44C9-BFA8-B1899178C0B8}" type="presParOf" srcId="{F590FF76-08B3-4FEB-9AD0-EE02F38AADB1}" destId="{FD2C6AAF-1CE4-44D8-A9BE-99A47CB869D6}" srcOrd="0" destOrd="0" presId="urn:microsoft.com/office/officeart/2008/layout/RadialCluster"/>
    <dgm:cxn modelId="{789BEC5A-79CE-46C9-AAA7-D3299CD63785}" type="presParOf" srcId="{F590FF76-08B3-4FEB-9AD0-EE02F38AADB1}" destId="{FC153EC9-EEA8-4C90-9BBF-F2F69AA32380}" srcOrd="1" destOrd="0" presId="urn:microsoft.com/office/officeart/2008/layout/RadialCluster"/>
    <dgm:cxn modelId="{AF1A0928-0F9C-4389-AC9E-3023B381D1F0}" type="presParOf" srcId="{F590FF76-08B3-4FEB-9AD0-EE02F38AADB1}" destId="{22AD11E2-8352-42D2-A0DD-22C9A4267304}" srcOrd="2" destOrd="0" presId="urn:microsoft.com/office/officeart/2008/layout/RadialCluster"/>
    <dgm:cxn modelId="{E2BD360C-4B3C-427C-8C4E-6D74987250B1}" type="presParOf" srcId="{F590FF76-08B3-4FEB-9AD0-EE02F38AADB1}" destId="{6541E9F3-4F54-46D0-B07A-75E0A8C43001}" srcOrd="3" destOrd="0" presId="urn:microsoft.com/office/officeart/2008/layout/RadialCluster"/>
    <dgm:cxn modelId="{87189DC8-BD73-4665-8171-0EDB6795B893}" type="presParOf" srcId="{F590FF76-08B3-4FEB-9AD0-EE02F38AADB1}" destId="{BFC84EA8-DCBE-4D52-8522-7D1223D495C8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5CC7CDA-40D7-48B0-95A3-601D43F06EFD}" type="doc">
      <dgm:prSet loTypeId="urn:microsoft.com/office/officeart/2008/layout/RadialCluster" loCatId="relationship" qsTypeId="urn:microsoft.com/office/officeart/2005/8/quickstyle/simple2" qsCatId="simple" csTypeId="urn:microsoft.com/office/officeart/2005/8/colors/accent1_2#17" csCatId="accent1" phldr="1"/>
      <dgm:spPr/>
      <dgm:t>
        <a:bodyPr/>
        <a:lstStyle/>
        <a:p>
          <a:endParaRPr lang="uk-UA"/>
        </a:p>
      </dgm:t>
    </dgm:pt>
    <dgm:pt modelId="{5DE32819-4B97-4EC2-846C-872A2D9D1DA4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solidFill>
            <a:srgbClr val="FF0000"/>
          </a:solidFill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2700" dirty="0" smtClean="0">
              <a:solidFill>
                <a:schemeClr val="tx1"/>
              </a:solidFill>
            </a:rPr>
            <a:t>Видатки на </a:t>
          </a:r>
          <a:r>
            <a:rPr lang="uk-UA" sz="2700" b="1" dirty="0" smtClean="0">
              <a:solidFill>
                <a:schemeClr val="tx1"/>
              </a:solidFill>
            </a:rPr>
            <a:t>утримання </a:t>
          </a:r>
          <a:r>
            <a:rPr lang="uk-UA" sz="2700" dirty="0" smtClean="0">
              <a:solidFill>
                <a:schemeClr val="tx1"/>
              </a:solidFill>
            </a:rPr>
            <a:t> паліативного відділення</a:t>
          </a:r>
          <a:endParaRPr lang="uk-UA" sz="2700" dirty="0">
            <a:solidFill>
              <a:schemeClr val="tx1"/>
            </a:solidFill>
          </a:endParaRPr>
        </a:p>
      </dgm:t>
    </dgm:pt>
    <dgm:pt modelId="{97453D6A-0243-4DB2-AA70-24097D8446E2}" type="parTrans" cxnId="{CDFF547E-C286-4CC4-81AF-6D950BE1793F}">
      <dgm:prSet/>
      <dgm:spPr/>
      <dgm:t>
        <a:bodyPr/>
        <a:lstStyle/>
        <a:p>
          <a:endParaRPr lang="uk-UA"/>
        </a:p>
      </dgm:t>
    </dgm:pt>
    <dgm:pt modelId="{07B66BB7-8B88-4B4B-BB5E-576BEDE2CD08}" type="sibTrans" cxnId="{CDFF547E-C286-4CC4-81AF-6D950BE1793F}">
      <dgm:prSet/>
      <dgm:spPr/>
      <dgm:t>
        <a:bodyPr/>
        <a:lstStyle/>
        <a:p>
          <a:endParaRPr lang="uk-UA"/>
        </a:p>
      </dgm:t>
    </dgm:pt>
    <dgm:pt modelId="{8E6BA37D-41BD-47C7-A149-193B7C1907BB}">
      <dgm:prSet phldrT="[Текст]" custT="1"/>
      <dgm:spPr>
        <a:solidFill>
          <a:srgbClr val="CCECFF"/>
        </a:solidFill>
      </dgm:spPr>
      <dgm:t>
        <a:bodyPr/>
        <a:lstStyle/>
        <a:p>
          <a:pPr>
            <a:spcAft>
              <a:spcPts val="0"/>
            </a:spcAft>
          </a:pPr>
          <a:r>
            <a:rPr lang="uk-UA" sz="2400" dirty="0" smtClean="0">
              <a:solidFill>
                <a:schemeClr val="tx1"/>
              </a:solidFill>
            </a:rPr>
            <a:t>Кошти міського бюджету:</a:t>
          </a:r>
        </a:p>
        <a:p>
          <a:pPr>
            <a:spcAft>
              <a:spcPts val="0"/>
            </a:spcAft>
          </a:pPr>
          <a:r>
            <a:rPr lang="uk-UA" sz="2400" dirty="0" smtClean="0">
              <a:solidFill>
                <a:schemeClr val="tx1"/>
              </a:solidFill>
            </a:rPr>
            <a:t>2016 рік (факт)– 1,1 млн. </a:t>
          </a:r>
          <a:r>
            <a:rPr lang="uk-UA" sz="2400" dirty="0" err="1" smtClean="0">
              <a:solidFill>
                <a:schemeClr val="tx1"/>
              </a:solidFill>
            </a:rPr>
            <a:t>грн</a:t>
          </a:r>
          <a:r>
            <a:rPr lang="uk-UA" sz="2400" dirty="0" smtClean="0">
              <a:solidFill>
                <a:schemeClr val="tx1"/>
              </a:solidFill>
            </a:rPr>
            <a:t>;</a:t>
          </a:r>
        </a:p>
        <a:p>
          <a:pPr>
            <a:spcAft>
              <a:spcPts val="0"/>
            </a:spcAft>
          </a:pPr>
          <a:r>
            <a:rPr lang="uk-UA" sz="2400" dirty="0" smtClean="0">
              <a:solidFill>
                <a:schemeClr val="tx1"/>
              </a:solidFill>
            </a:rPr>
            <a:t>2017 рік (план) – 1,9 млн. грн.</a:t>
          </a:r>
          <a:endParaRPr lang="uk-UA" sz="2400" dirty="0">
            <a:solidFill>
              <a:schemeClr val="tx1"/>
            </a:solidFill>
          </a:endParaRPr>
        </a:p>
      </dgm:t>
    </dgm:pt>
    <dgm:pt modelId="{5333D968-A3AD-4E87-A1A4-B75C50B3566C}" type="parTrans" cxnId="{45178BE9-84C9-44C8-AA97-F1448D7F6AB0}">
      <dgm:prSet/>
      <dgm:spPr/>
      <dgm:t>
        <a:bodyPr/>
        <a:lstStyle/>
        <a:p>
          <a:endParaRPr lang="uk-UA"/>
        </a:p>
      </dgm:t>
    </dgm:pt>
    <dgm:pt modelId="{761DCF84-C78C-41AE-BE7B-AB053B12E3B0}" type="sibTrans" cxnId="{45178BE9-84C9-44C8-AA97-F1448D7F6AB0}">
      <dgm:prSet/>
      <dgm:spPr/>
      <dgm:t>
        <a:bodyPr/>
        <a:lstStyle/>
        <a:p>
          <a:endParaRPr lang="uk-UA"/>
        </a:p>
      </dgm:t>
    </dgm:pt>
    <dgm:pt modelId="{4AAFC327-8241-40C6-9335-7C1D86BA6992}" type="pres">
      <dgm:prSet presAssocID="{25CC7CDA-40D7-48B0-95A3-601D43F06EF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590FF76-08B3-4FEB-9AD0-EE02F38AADB1}" type="pres">
      <dgm:prSet presAssocID="{5DE32819-4B97-4EC2-846C-872A2D9D1DA4}" presName="singleCycle" presStyleCnt="0"/>
      <dgm:spPr/>
    </dgm:pt>
    <dgm:pt modelId="{FD2C6AAF-1CE4-44D8-A9BE-99A47CB869D6}" type="pres">
      <dgm:prSet presAssocID="{5DE32819-4B97-4EC2-846C-872A2D9D1DA4}" presName="singleCenter" presStyleLbl="node1" presStyleIdx="0" presStyleCnt="2" custScaleX="221417" custScaleY="146270" custLinFactNeighborX="-66727" custLinFactNeighborY="-5997">
        <dgm:presLayoutVars>
          <dgm:chMax val="7"/>
          <dgm:chPref val="7"/>
        </dgm:presLayoutVars>
      </dgm:prSet>
      <dgm:spPr/>
      <dgm:t>
        <a:bodyPr/>
        <a:lstStyle/>
        <a:p>
          <a:endParaRPr lang="uk-UA"/>
        </a:p>
      </dgm:t>
    </dgm:pt>
    <dgm:pt modelId="{FC153EC9-EEA8-4C90-9BBF-F2F69AA32380}" type="pres">
      <dgm:prSet presAssocID="{5333D968-A3AD-4E87-A1A4-B75C50B3566C}" presName="Name56" presStyleLbl="parChTrans1D2" presStyleIdx="0" presStyleCnt="1"/>
      <dgm:spPr/>
      <dgm:t>
        <a:bodyPr/>
        <a:lstStyle/>
        <a:p>
          <a:endParaRPr lang="ru-RU"/>
        </a:p>
      </dgm:t>
    </dgm:pt>
    <dgm:pt modelId="{22AD11E2-8352-42D2-A0DD-22C9A4267304}" type="pres">
      <dgm:prSet presAssocID="{8E6BA37D-41BD-47C7-A149-193B7C1907BB}" presName="text0" presStyleLbl="node1" presStyleIdx="1" presStyleCnt="2" custScaleX="589285" custScaleY="230640" custLinFactNeighborX="-56737" custLinFactNeighborY="-2418" custRadScaleRad="222515" custRadScaleInc="-136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DFF547E-C286-4CC4-81AF-6D950BE1793F}" srcId="{25CC7CDA-40D7-48B0-95A3-601D43F06EFD}" destId="{5DE32819-4B97-4EC2-846C-872A2D9D1DA4}" srcOrd="0" destOrd="0" parTransId="{97453D6A-0243-4DB2-AA70-24097D8446E2}" sibTransId="{07B66BB7-8B88-4B4B-BB5E-576BEDE2CD08}"/>
    <dgm:cxn modelId="{45178BE9-84C9-44C8-AA97-F1448D7F6AB0}" srcId="{5DE32819-4B97-4EC2-846C-872A2D9D1DA4}" destId="{8E6BA37D-41BD-47C7-A149-193B7C1907BB}" srcOrd="0" destOrd="0" parTransId="{5333D968-A3AD-4E87-A1A4-B75C50B3566C}" sibTransId="{761DCF84-C78C-41AE-BE7B-AB053B12E3B0}"/>
    <dgm:cxn modelId="{F4423DD7-23B5-49DD-9D73-E7DDD48A8516}" type="presOf" srcId="{5DE32819-4B97-4EC2-846C-872A2D9D1DA4}" destId="{FD2C6AAF-1CE4-44D8-A9BE-99A47CB869D6}" srcOrd="0" destOrd="0" presId="urn:microsoft.com/office/officeart/2008/layout/RadialCluster"/>
    <dgm:cxn modelId="{DA555F60-69F0-4BA2-8B15-56255D1170E0}" type="presOf" srcId="{8E6BA37D-41BD-47C7-A149-193B7C1907BB}" destId="{22AD11E2-8352-42D2-A0DD-22C9A4267304}" srcOrd="0" destOrd="0" presId="urn:microsoft.com/office/officeart/2008/layout/RadialCluster"/>
    <dgm:cxn modelId="{40C83B74-49B1-4BEF-8661-CC27E6220A53}" type="presOf" srcId="{5333D968-A3AD-4E87-A1A4-B75C50B3566C}" destId="{FC153EC9-EEA8-4C90-9BBF-F2F69AA32380}" srcOrd="0" destOrd="0" presId="urn:microsoft.com/office/officeart/2008/layout/RadialCluster"/>
    <dgm:cxn modelId="{D9620E3D-C75E-4B4E-9E70-3F0AD2F031F0}" type="presOf" srcId="{25CC7CDA-40D7-48B0-95A3-601D43F06EFD}" destId="{4AAFC327-8241-40C6-9335-7C1D86BA6992}" srcOrd="0" destOrd="0" presId="urn:microsoft.com/office/officeart/2008/layout/RadialCluster"/>
    <dgm:cxn modelId="{F14FE841-1607-44A9-A5A5-6FF06C711C10}" type="presParOf" srcId="{4AAFC327-8241-40C6-9335-7C1D86BA6992}" destId="{F590FF76-08B3-4FEB-9AD0-EE02F38AADB1}" srcOrd="0" destOrd="0" presId="urn:microsoft.com/office/officeart/2008/layout/RadialCluster"/>
    <dgm:cxn modelId="{DE13910D-815D-4291-970B-958CA98BFAEE}" type="presParOf" srcId="{F590FF76-08B3-4FEB-9AD0-EE02F38AADB1}" destId="{FD2C6AAF-1CE4-44D8-A9BE-99A47CB869D6}" srcOrd="0" destOrd="0" presId="urn:microsoft.com/office/officeart/2008/layout/RadialCluster"/>
    <dgm:cxn modelId="{66538F2A-2189-43A7-B84D-84CB32EC523B}" type="presParOf" srcId="{F590FF76-08B3-4FEB-9AD0-EE02F38AADB1}" destId="{FC153EC9-EEA8-4C90-9BBF-F2F69AA32380}" srcOrd="1" destOrd="0" presId="urn:microsoft.com/office/officeart/2008/layout/RadialCluster"/>
    <dgm:cxn modelId="{D4EB0C98-E051-4B14-B8FE-C9A0D2754D35}" type="presParOf" srcId="{F590FF76-08B3-4FEB-9AD0-EE02F38AADB1}" destId="{22AD11E2-8352-42D2-A0DD-22C9A4267304}" srcOrd="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9A71908-AB4B-4986-966B-D3B21EC5A065}" type="doc">
      <dgm:prSet loTypeId="urn:microsoft.com/office/officeart/2005/8/layout/vList4#3" loCatId="list" qsTypeId="urn:microsoft.com/office/officeart/2005/8/quickstyle/simple3" qsCatId="simple" csTypeId="urn:microsoft.com/office/officeart/2005/8/colors/accent1_2#17" csCatId="accent1" phldr="1"/>
      <dgm:spPr/>
    </dgm:pt>
    <dgm:pt modelId="{E9BD0250-A89C-43F3-AF8C-6DB69C72D08F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uk-UA" sz="1800" b="1" dirty="0" smtClean="0"/>
            <a:t>спеціального фонду міського бюджету </a:t>
          </a:r>
          <a:r>
            <a:rPr lang="uk-UA" sz="1800" dirty="0" smtClean="0"/>
            <a:t>(бюджет розвитку)</a:t>
          </a:r>
        </a:p>
        <a:p>
          <a:r>
            <a:rPr lang="uk-UA" sz="1800" dirty="0" smtClean="0"/>
            <a:t> у 2014 році – </a:t>
          </a:r>
          <a:r>
            <a:rPr lang="uk-UA" sz="1800" b="1" dirty="0" smtClean="0"/>
            <a:t>212,5 тис. </a:t>
          </a:r>
          <a:r>
            <a:rPr lang="uk-UA" sz="1800" b="1" dirty="0" err="1" smtClean="0"/>
            <a:t>грн</a:t>
          </a:r>
          <a:r>
            <a:rPr lang="uk-UA" sz="1800" b="1" dirty="0" smtClean="0"/>
            <a:t> </a:t>
          </a:r>
        </a:p>
        <a:p>
          <a:r>
            <a:rPr lang="uk-UA" sz="1800" dirty="0" smtClean="0"/>
            <a:t> у 2016 році – </a:t>
          </a:r>
          <a:r>
            <a:rPr lang="uk-UA" sz="1800" b="1" dirty="0" smtClean="0"/>
            <a:t>604,2 тис. </a:t>
          </a:r>
          <a:r>
            <a:rPr lang="uk-UA" sz="1800" b="1" dirty="0" err="1" smtClean="0"/>
            <a:t>грн</a:t>
          </a:r>
          <a:endParaRPr lang="ru-RU" sz="1800" b="1" dirty="0"/>
        </a:p>
      </dgm:t>
    </dgm:pt>
    <dgm:pt modelId="{F36E4BA1-D236-4149-BACD-87E426324844}" type="parTrans" cxnId="{238F2980-35F7-4F84-A181-984FF1A1AA00}">
      <dgm:prSet/>
      <dgm:spPr/>
      <dgm:t>
        <a:bodyPr/>
        <a:lstStyle/>
        <a:p>
          <a:endParaRPr lang="ru-RU"/>
        </a:p>
      </dgm:t>
    </dgm:pt>
    <dgm:pt modelId="{FC202C46-0F46-4A26-982D-7E12B98C47CF}" type="sibTrans" cxnId="{238F2980-35F7-4F84-A181-984FF1A1AA00}">
      <dgm:prSet/>
      <dgm:spPr/>
      <dgm:t>
        <a:bodyPr/>
        <a:lstStyle/>
        <a:p>
          <a:endParaRPr lang="ru-RU"/>
        </a:p>
      </dgm:t>
    </dgm:pt>
    <dgm:pt modelId="{A28EB122-1112-4B83-A6BB-1B337E244C0B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endParaRPr lang="uk-UA" sz="1600" dirty="0" smtClean="0"/>
        </a:p>
        <a:p>
          <a:r>
            <a:rPr lang="uk-UA" sz="1800" b="1" dirty="0" smtClean="0"/>
            <a:t>благодійної допомоги </a:t>
          </a:r>
          <a:r>
            <a:rPr lang="uk-UA" sz="1800" dirty="0" smtClean="0"/>
            <a:t>від Всеукраїнської громадської організації «Українська ліга сприяння розвитку паліативної та </a:t>
          </a:r>
          <a:r>
            <a:rPr lang="uk-UA" sz="1800" dirty="0" err="1" smtClean="0"/>
            <a:t>хоспісної</a:t>
          </a:r>
          <a:r>
            <a:rPr lang="uk-UA" sz="1800" dirty="0" smtClean="0"/>
            <a:t> допомоги» у січні 2016 року – </a:t>
          </a:r>
          <a:r>
            <a:rPr lang="uk-UA" sz="1800" b="1" dirty="0" smtClean="0"/>
            <a:t>206,9 тис. грн.</a:t>
          </a:r>
          <a:endParaRPr lang="ru-RU" sz="1800" b="1" dirty="0"/>
        </a:p>
      </dgm:t>
    </dgm:pt>
    <dgm:pt modelId="{57739CB7-1CB7-41F8-93A7-D69418D13680}" type="parTrans" cxnId="{831C842F-A27C-48DB-9D7C-B90210D72E6D}">
      <dgm:prSet/>
      <dgm:spPr/>
      <dgm:t>
        <a:bodyPr/>
        <a:lstStyle/>
        <a:p>
          <a:endParaRPr lang="ru-RU"/>
        </a:p>
      </dgm:t>
    </dgm:pt>
    <dgm:pt modelId="{BE2C7A08-6799-4868-8561-8F9C57DFC725}" type="sibTrans" cxnId="{831C842F-A27C-48DB-9D7C-B90210D72E6D}">
      <dgm:prSet/>
      <dgm:spPr/>
      <dgm:t>
        <a:bodyPr/>
        <a:lstStyle/>
        <a:p>
          <a:endParaRPr lang="ru-RU"/>
        </a:p>
      </dgm:t>
    </dgm:pt>
    <dgm:pt modelId="{2716D799-3214-4AB4-8EC8-12D655C32812}" type="pres">
      <dgm:prSet presAssocID="{19A71908-AB4B-4986-966B-D3B21EC5A065}" presName="linear" presStyleCnt="0">
        <dgm:presLayoutVars>
          <dgm:dir/>
          <dgm:resizeHandles val="exact"/>
        </dgm:presLayoutVars>
      </dgm:prSet>
      <dgm:spPr/>
    </dgm:pt>
    <dgm:pt modelId="{440FA2EE-E2A5-434A-91E5-EB67F348E6E8}" type="pres">
      <dgm:prSet presAssocID="{E9BD0250-A89C-43F3-AF8C-6DB69C72D08F}" presName="comp" presStyleCnt="0"/>
      <dgm:spPr/>
    </dgm:pt>
    <dgm:pt modelId="{F5171140-0061-42E7-925A-65A23E314AB9}" type="pres">
      <dgm:prSet presAssocID="{E9BD0250-A89C-43F3-AF8C-6DB69C72D08F}" presName="box" presStyleLbl="node1" presStyleIdx="0" presStyleCnt="2" custScaleX="61067" custScaleY="69751" custLinFactNeighborX="13074" custLinFactNeighborY="-1826"/>
      <dgm:spPr/>
      <dgm:t>
        <a:bodyPr/>
        <a:lstStyle/>
        <a:p>
          <a:endParaRPr lang="ru-RU"/>
        </a:p>
      </dgm:t>
    </dgm:pt>
    <dgm:pt modelId="{95FDB02E-3AF4-4323-8FEC-EC31D79765B5}" type="pres">
      <dgm:prSet presAssocID="{E9BD0250-A89C-43F3-AF8C-6DB69C72D08F}" presName="img" presStyleLbl="fgImgPlace1" presStyleIdx="0" presStyleCnt="2" custScaleX="230131" custScaleY="130746" custLinFactNeighborX="-14144" custLinFactNeighborY="-63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458BB45-F02D-4303-8DE9-EE5E110CD775}" type="pres">
      <dgm:prSet presAssocID="{E9BD0250-A89C-43F3-AF8C-6DB69C72D08F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D408C-82B6-4176-B4A7-51675A750CA0}" type="pres">
      <dgm:prSet presAssocID="{FC202C46-0F46-4A26-982D-7E12B98C47CF}" presName="spacer" presStyleCnt="0"/>
      <dgm:spPr/>
    </dgm:pt>
    <dgm:pt modelId="{3C660435-7C5A-4591-8AF2-E9C5CEE7BC95}" type="pres">
      <dgm:prSet presAssocID="{A28EB122-1112-4B83-A6BB-1B337E244C0B}" presName="comp" presStyleCnt="0"/>
      <dgm:spPr/>
    </dgm:pt>
    <dgm:pt modelId="{2E98E5A1-8769-4AA2-9E18-06F9C1279621}" type="pres">
      <dgm:prSet presAssocID="{A28EB122-1112-4B83-A6BB-1B337E244C0B}" presName="box" presStyleLbl="node1" presStyleIdx="1" presStyleCnt="2" custScaleX="60228" custScaleY="92210" custLinFactNeighborX="4184" custLinFactNeighborY="-2813"/>
      <dgm:spPr/>
      <dgm:t>
        <a:bodyPr/>
        <a:lstStyle/>
        <a:p>
          <a:endParaRPr lang="ru-RU"/>
        </a:p>
      </dgm:t>
    </dgm:pt>
    <dgm:pt modelId="{1D199966-DD8C-4EE2-A923-55B07EEC659C}" type="pres">
      <dgm:prSet presAssocID="{A28EB122-1112-4B83-A6BB-1B337E244C0B}" presName="img" presStyleLbl="fgImgPlace1" presStyleIdx="1" presStyleCnt="2" custScaleX="233758" custScaleY="143056" custLinFactNeighborX="-15871" custLinFactNeighborY="157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628D3DF-86FA-4791-94AA-E71978995FFF}" type="pres">
      <dgm:prSet presAssocID="{A28EB122-1112-4B83-A6BB-1B337E244C0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202C5E-DA0C-48CE-8299-9BF0DD00BB0E}" type="presOf" srcId="{19A71908-AB4B-4986-966B-D3B21EC5A065}" destId="{2716D799-3214-4AB4-8EC8-12D655C32812}" srcOrd="0" destOrd="0" presId="urn:microsoft.com/office/officeart/2005/8/layout/vList4#3"/>
    <dgm:cxn modelId="{A590DA72-C2D4-4AA4-8C44-6EAA80BF2CBA}" type="presOf" srcId="{A28EB122-1112-4B83-A6BB-1B337E244C0B}" destId="{2E98E5A1-8769-4AA2-9E18-06F9C1279621}" srcOrd="0" destOrd="0" presId="urn:microsoft.com/office/officeart/2005/8/layout/vList4#3"/>
    <dgm:cxn modelId="{831C842F-A27C-48DB-9D7C-B90210D72E6D}" srcId="{19A71908-AB4B-4986-966B-D3B21EC5A065}" destId="{A28EB122-1112-4B83-A6BB-1B337E244C0B}" srcOrd="1" destOrd="0" parTransId="{57739CB7-1CB7-41F8-93A7-D69418D13680}" sibTransId="{BE2C7A08-6799-4868-8561-8F9C57DFC725}"/>
    <dgm:cxn modelId="{9A77C962-61BA-47A8-AFE5-ADD1FB175835}" type="presOf" srcId="{A28EB122-1112-4B83-A6BB-1B337E244C0B}" destId="{B628D3DF-86FA-4791-94AA-E71978995FFF}" srcOrd="1" destOrd="0" presId="urn:microsoft.com/office/officeart/2005/8/layout/vList4#3"/>
    <dgm:cxn modelId="{8E7A8031-D924-4E85-A5A5-E5D2D17AD44C}" type="presOf" srcId="{E9BD0250-A89C-43F3-AF8C-6DB69C72D08F}" destId="{F458BB45-F02D-4303-8DE9-EE5E110CD775}" srcOrd="1" destOrd="0" presId="urn:microsoft.com/office/officeart/2005/8/layout/vList4#3"/>
    <dgm:cxn modelId="{238F2980-35F7-4F84-A181-984FF1A1AA00}" srcId="{19A71908-AB4B-4986-966B-D3B21EC5A065}" destId="{E9BD0250-A89C-43F3-AF8C-6DB69C72D08F}" srcOrd="0" destOrd="0" parTransId="{F36E4BA1-D236-4149-BACD-87E426324844}" sibTransId="{FC202C46-0F46-4A26-982D-7E12B98C47CF}"/>
    <dgm:cxn modelId="{94D8DB9C-5494-4807-B442-3C345F0E7E24}" type="presOf" srcId="{E9BD0250-A89C-43F3-AF8C-6DB69C72D08F}" destId="{F5171140-0061-42E7-925A-65A23E314AB9}" srcOrd="0" destOrd="0" presId="urn:microsoft.com/office/officeart/2005/8/layout/vList4#3"/>
    <dgm:cxn modelId="{891B9EA2-F3F4-4FD9-969C-DBCE74398FE7}" type="presParOf" srcId="{2716D799-3214-4AB4-8EC8-12D655C32812}" destId="{440FA2EE-E2A5-434A-91E5-EB67F348E6E8}" srcOrd="0" destOrd="0" presId="urn:microsoft.com/office/officeart/2005/8/layout/vList4#3"/>
    <dgm:cxn modelId="{56937A0B-ABA0-496C-8739-52D0F6C25CAB}" type="presParOf" srcId="{440FA2EE-E2A5-434A-91E5-EB67F348E6E8}" destId="{F5171140-0061-42E7-925A-65A23E314AB9}" srcOrd="0" destOrd="0" presId="urn:microsoft.com/office/officeart/2005/8/layout/vList4#3"/>
    <dgm:cxn modelId="{EC5E2651-EF6A-4159-A06B-705C6A94B5D3}" type="presParOf" srcId="{440FA2EE-E2A5-434A-91E5-EB67F348E6E8}" destId="{95FDB02E-3AF4-4323-8FEC-EC31D79765B5}" srcOrd="1" destOrd="0" presId="urn:microsoft.com/office/officeart/2005/8/layout/vList4#3"/>
    <dgm:cxn modelId="{ABAC4763-4062-48DE-902A-F9B3ADF7A2A1}" type="presParOf" srcId="{440FA2EE-E2A5-434A-91E5-EB67F348E6E8}" destId="{F458BB45-F02D-4303-8DE9-EE5E110CD775}" srcOrd="2" destOrd="0" presId="urn:microsoft.com/office/officeart/2005/8/layout/vList4#3"/>
    <dgm:cxn modelId="{267D2484-5898-42E8-83B4-5CC115EBFDBB}" type="presParOf" srcId="{2716D799-3214-4AB4-8EC8-12D655C32812}" destId="{CDBD408C-82B6-4176-B4A7-51675A750CA0}" srcOrd="1" destOrd="0" presId="urn:microsoft.com/office/officeart/2005/8/layout/vList4#3"/>
    <dgm:cxn modelId="{DAEC5C71-5A25-4106-92F3-72B9F4D27ACB}" type="presParOf" srcId="{2716D799-3214-4AB4-8EC8-12D655C32812}" destId="{3C660435-7C5A-4591-8AF2-E9C5CEE7BC95}" srcOrd="2" destOrd="0" presId="urn:microsoft.com/office/officeart/2005/8/layout/vList4#3"/>
    <dgm:cxn modelId="{926C7A22-15EB-49C7-9662-ED749F64A40D}" type="presParOf" srcId="{3C660435-7C5A-4591-8AF2-E9C5CEE7BC95}" destId="{2E98E5A1-8769-4AA2-9E18-06F9C1279621}" srcOrd="0" destOrd="0" presId="urn:microsoft.com/office/officeart/2005/8/layout/vList4#3"/>
    <dgm:cxn modelId="{42A74912-11D7-488E-8440-64029F454792}" type="presParOf" srcId="{3C660435-7C5A-4591-8AF2-E9C5CEE7BC95}" destId="{1D199966-DD8C-4EE2-A923-55B07EEC659C}" srcOrd="1" destOrd="0" presId="urn:microsoft.com/office/officeart/2005/8/layout/vList4#3"/>
    <dgm:cxn modelId="{C78529EF-868F-4320-BCA5-8D7700F82665}" type="presParOf" srcId="{3C660435-7C5A-4591-8AF2-E9C5CEE7BC95}" destId="{B628D3DF-86FA-4791-94AA-E71978995FFF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961A63E-D22C-4C0C-902E-713D44118245}" type="doc">
      <dgm:prSet loTypeId="urn:microsoft.com/office/officeart/2005/8/layout/vList2" loCatId="list" qsTypeId="urn:microsoft.com/office/officeart/2005/8/quickstyle/3d1" qsCatId="3D" csTypeId="urn:microsoft.com/office/officeart/2005/8/colors/accent1_2#18" csCatId="accent1" phldr="1"/>
      <dgm:spPr/>
      <dgm:t>
        <a:bodyPr/>
        <a:lstStyle/>
        <a:p>
          <a:endParaRPr lang="ru-RU"/>
        </a:p>
      </dgm:t>
    </dgm:pt>
    <dgm:pt modelId="{291236A8-33C1-4834-A9F0-1509B397E918}">
      <dgm:prSet phldrT="[Текст]" custT="1"/>
      <dgm:spPr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</dgm:spPr>
      <dgm:t>
        <a:bodyPr/>
        <a:lstStyle/>
        <a:p>
          <a:r>
            <a:rPr lang="uk-UA" sz="2200" dirty="0" smtClean="0">
              <a:solidFill>
                <a:srgbClr val="002060"/>
              </a:solidFill>
            </a:rPr>
            <a:t> - онкологічні хвороби</a:t>
          </a:r>
          <a:endParaRPr lang="ru-RU" sz="2200" dirty="0">
            <a:solidFill>
              <a:srgbClr val="002060"/>
            </a:solidFill>
          </a:endParaRPr>
        </a:p>
      </dgm:t>
    </dgm:pt>
    <dgm:pt modelId="{1BDEF6CE-5668-4FCF-9F43-360D8A89B21C}" type="parTrans" cxnId="{D92639E2-86A8-40A5-A848-317A21D4577A}">
      <dgm:prSet/>
      <dgm:spPr/>
      <dgm:t>
        <a:bodyPr/>
        <a:lstStyle/>
        <a:p>
          <a:endParaRPr lang="ru-RU"/>
        </a:p>
      </dgm:t>
    </dgm:pt>
    <dgm:pt modelId="{A9A0A4BE-1328-4A7A-A15E-CC9FFE05BEAB}" type="sibTrans" cxnId="{D92639E2-86A8-40A5-A848-317A21D4577A}">
      <dgm:prSet/>
      <dgm:spPr/>
      <dgm:t>
        <a:bodyPr/>
        <a:lstStyle/>
        <a:p>
          <a:endParaRPr lang="ru-RU"/>
        </a:p>
      </dgm:t>
    </dgm:pt>
    <dgm:pt modelId="{DE35B8BE-E059-4982-9EF7-7FC8152E8309}">
      <dgm:prSet phldrT="[Текст]" custT="1"/>
      <dgm:spPr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</dgm:spPr>
      <dgm:t>
        <a:bodyPr/>
        <a:lstStyle/>
        <a:p>
          <a:r>
            <a:rPr lang="uk-UA" sz="2200" dirty="0" smtClean="0">
              <a:solidFill>
                <a:srgbClr val="002060"/>
              </a:solidFill>
            </a:rPr>
            <a:t>- неврологічні захворювання</a:t>
          </a:r>
          <a:endParaRPr lang="ru-RU" sz="2200" dirty="0">
            <a:solidFill>
              <a:srgbClr val="002060"/>
            </a:solidFill>
          </a:endParaRPr>
        </a:p>
      </dgm:t>
    </dgm:pt>
    <dgm:pt modelId="{A2BFA731-F939-49C6-9CB0-BF72681C744A}" type="parTrans" cxnId="{3975D369-DA90-448D-934C-C052CFF6D89E}">
      <dgm:prSet/>
      <dgm:spPr/>
      <dgm:t>
        <a:bodyPr/>
        <a:lstStyle/>
        <a:p>
          <a:endParaRPr lang="ru-RU"/>
        </a:p>
      </dgm:t>
    </dgm:pt>
    <dgm:pt modelId="{35E2A4AA-9EF2-4195-861A-7A1046C9A8F1}" type="sibTrans" cxnId="{3975D369-DA90-448D-934C-C052CFF6D89E}">
      <dgm:prSet/>
      <dgm:spPr/>
      <dgm:t>
        <a:bodyPr/>
        <a:lstStyle/>
        <a:p>
          <a:endParaRPr lang="ru-RU"/>
        </a:p>
      </dgm:t>
    </dgm:pt>
    <dgm:pt modelId="{4F4BAF20-39A1-48B0-A18B-CFA7FA807D94}">
      <dgm:prSet custT="1"/>
      <dgm:spPr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</dgm:spPr>
      <dgm:t>
        <a:bodyPr/>
        <a:lstStyle/>
        <a:p>
          <a:r>
            <a:rPr lang="uk-UA" sz="2200" dirty="0" smtClean="0">
              <a:solidFill>
                <a:srgbClr val="002060"/>
              </a:solidFill>
            </a:rPr>
            <a:t>- на інші захворювання, які обмежують прогноз життя</a:t>
          </a:r>
          <a:endParaRPr lang="ru-RU" sz="2200" dirty="0">
            <a:solidFill>
              <a:srgbClr val="002060"/>
            </a:solidFill>
          </a:endParaRPr>
        </a:p>
      </dgm:t>
    </dgm:pt>
    <dgm:pt modelId="{89458FCF-9441-4566-8141-AA676E1B1034}" type="parTrans" cxnId="{7F4EC4EB-D205-4D05-AA2E-24B0FEAF1458}">
      <dgm:prSet/>
      <dgm:spPr/>
      <dgm:t>
        <a:bodyPr/>
        <a:lstStyle/>
        <a:p>
          <a:endParaRPr lang="ru-RU"/>
        </a:p>
      </dgm:t>
    </dgm:pt>
    <dgm:pt modelId="{89B2917F-5E0A-44BF-B008-9661BDD40576}" type="sibTrans" cxnId="{7F4EC4EB-D205-4D05-AA2E-24B0FEAF1458}">
      <dgm:prSet/>
      <dgm:spPr/>
      <dgm:t>
        <a:bodyPr/>
        <a:lstStyle/>
        <a:p>
          <a:endParaRPr lang="ru-RU"/>
        </a:p>
      </dgm:t>
    </dgm:pt>
    <dgm:pt modelId="{271A3B92-FB5F-45C8-BB49-9E2700E8A7E9}">
      <dgm:prSet custT="1"/>
      <dgm:spPr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</dgm:spPr>
      <dgm:t>
        <a:bodyPr/>
        <a:lstStyle/>
        <a:p>
          <a:r>
            <a:rPr lang="uk-UA" sz="2200" dirty="0" smtClean="0">
              <a:solidFill>
                <a:srgbClr val="002060"/>
              </a:solidFill>
            </a:rPr>
            <a:t>- важку ниркову недостатність</a:t>
          </a:r>
          <a:endParaRPr lang="ru-RU" sz="2200" dirty="0">
            <a:solidFill>
              <a:srgbClr val="002060"/>
            </a:solidFill>
          </a:endParaRPr>
        </a:p>
      </dgm:t>
    </dgm:pt>
    <dgm:pt modelId="{BC3ED7B7-45A8-4505-84DE-EF7DA2F28966}" type="parTrans" cxnId="{EFD5A75A-C674-45EA-8DBA-9DB032437692}">
      <dgm:prSet/>
      <dgm:spPr/>
      <dgm:t>
        <a:bodyPr/>
        <a:lstStyle/>
        <a:p>
          <a:endParaRPr lang="ru-RU"/>
        </a:p>
      </dgm:t>
    </dgm:pt>
    <dgm:pt modelId="{D2629BFD-AD9B-4341-8A7D-9E15D9E75D01}" type="sibTrans" cxnId="{EFD5A75A-C674-45EA-8DBA-9DB032437692}">
      <dgm:prSet/>
      <dgm:spPr/>
      <dgm:t>
        <a:bodyPr/>
        <a:lstStyle/>
        <a:p>
          <a:endParaRPr lang="ru-RU"/>
        </a:p>
      </dgm:t>
    </dgm:pt>
    <dgm:pt modelId="{C67EF46D-7C44-4B1B-825F-9F7FDAF728E8}">
      <dgm:prSet custT="1"/>
      <dgm:spPr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</dgm:spPr>
      <dgm:t>
        <a:bodyPr/>
        <a:lstStyle/>
        <a:p>
          <a:r>
            <a:rPr lang="uk-UA" sz="2200" dirty="0" smtClean="0">
              <a:solidFill>
                <a:srgbClr val="002060"/>
              </a:solidFill>
            </a:rPr>
            <a:t>- важку серцеву недостатність</a:t>
          </a:r>
          <a:endParaRPr lang="ru-RU" sz="2200" dirty="0">
            <a:solidFill>
              <a:srgbClr val="002060"/>
            </a:solidFill>
          </a:endParaRPr>
        </a:p>
      </dgm:t>
    </dgm:pt>
    <dgm:pt modelId="{C6942055-937C-498A-87BF-05CB02101D20}" type="parTrans" cxnId="{67D16307-FD77-440F-9E0F-B1D599B8AAA2}">
      <dgm:prSet/>
      <dgm:spPr/>
      <dgm:t>
        <a:bodyPr/>
        <a:lstStyle/>
        <a:p>
          <a:endParaRPr lang="ru-RU"/>
        </a:p>
      </dgm:t>
    </dgm:pt>
    <dgm:pt modelId="{2E291884-911C-4314-BFD9-5129C6C25808}" type="sibTrans" cxnId="{67D16307-FD77-440F-9E0F-B1D599B8AAA2}">
      <dgm:prSet/>
      <dgm:spPr/>
      <dgm:t>
        <a:bodyPr/>
        <a:lstStyle/>
        <a:p>
          <a:endParaRPr lang="ru-RU"/>
        </a:p>
      </dgm:t>
    </dgm:pt>
    <dgm:pt modelId="{FC529AC3-E580-4C85-A7C2-15EE1BE08AF9}" type="pres">
      <dgm:prSet presAssocID="{1961A63E-D22C-4C0C-902E-713D441182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AB7995-033A-4C53-A5C4-B700F234FD3A}" type="pres">
      <dgm:prSet presAssocID="{291236A8-33C1-4834-A9F0-1509B397E918}" presName="parentText" presStyleLbl="node1" presStyleIdx="0" presStyleCnt="5" custScaleY="485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5F2AE-8055-40D5-A82B-FD8A73860135}" type="pres">
      <dgm:prSet presAssocID="{A9A0A4BE-1328-4A7A-A15E-CC9FFE05BEAB}" presName="spacer" presStyleCnt="0"/>
      <dgm:spPr/>
    </dgm:pt>
    <dgm:pt modelId="{EAB21FE3-BBCD-460E-BFD3-12CBC869824F}" type="pres">
      <dgm:prSet presAssocID="{DE35B8BE-E059-4982-9EF7-7FC8152E8309}" presName="parentText" presStyleLbl="node1" presStyleIdx="1" presStyleCnt="5" custScaleY="489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7D222-A8D9-47A0-8598-BD3CC7AAF0FB}" type="pres">
      <dgm:prSet presAssocID="{35E2A4AA-9EF2-4195-861A-7A1046C9A8F1}" presName="spacer" presStyleCnt="0"/>
      <dgm:spPr/>
    </dgm:pt>
    <dgm:pt modelId="{7891BAFF-C48B-42F9-90CF-7BABD2391215}" type="pres">
      <dgm:prSet presAssocID="{271A3B92-FB5F-45C8-BB49-9E2700E8A7E9}" presName="parentText" presStyleLbl="node1" presStyleIdx="2" presStyleCnt="5" custScaleY="423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5BFF8-DE16-43C4-8285-B21ECE4208DA}" type="pres">
      <dgm:prSet presAssocID="{D2629BFD-AD9B-4341-8A7D-9E15D9E75D01}" presName="spacer" presStyleCnt="0"/>
      <dgm:spPr/>
    </dgm:pt>
    <dgm:pt modelId="{DF79B048-3350-4F29-8A2D-214E7297B519}" type="pres">
      <dgm:prSet presAssocID="{C67EF46D-7C44-4B1B-825F-9F7FDAF728E8}" presName="parentText" presStyleLbl="node1" presStyleIdx="3" presStyleCnt="5" custScaleY="389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D8AF6-78D4-4BBB-BB01-04422F76FEB0}" type="pres">
      <dgm:prSet presAssocID="{2E291884-911C-4314-BFD9-5129C6C25808}" presName="spacer" presStyleCnt="0"/>
      <dgm:spPr/>
    </dgm:pt>
    <dgm:pt modelId="{EC7AFC65-A06C-4234-85FE-40D9AC520ABB}" type="pres">
      <dgm:prSet presAssocID="{4F4BAF20-39A1-48B0-A18B-CFA7FA807D94}" presName="parentText" presStyleLbl="node1" presStyleIdx="4" presStyleCnt="5" custScaleY="606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BD75A6-6F3D-4A9B-99F1-CC6A89565175}" type="presOf" srcId="{4F4BAF20-39A1-48B0-A18B-CFA7FA807D94}" destId="{EC7AFC65-A06C-4234-85FE-40D9AC520ABB}" srcOrd="0" destOrd="0" presId="urn:microsoft.com/office/officeart/2005/8/layout/vList2"/>
    <dgm:cxn modelId="{98514637-223B-443A-8274-7ADFC6A70543}" type="presOf" srcId="{291236A8-33C1-4834-A9F0-1509B397E918}" destId="{F6AB7995-033A-4C53-A5C4-B700F234FD3A}" srcOrd="0" destOrd="0" presId="urn:microsoft.com/office/officeart/2005/8/layout/vList2"/>
    <dgm:cxn modelId="{A9AE8270-38F9-42F1-B2F5-B048E6C2D465}" type="presOf" srcId="{1961A63E-D22C-4C0C-902E-713D44118245}" destId="{FC529AC3-E580-4C85-A7C2-15EE1BE08AF9}" srcOrd="0" destOrd="0" presId="urn:microsoft.com/office/officeart/2005/8/layout/vList2"/>
    <dgm:cxn modelId="{D6DF28E8-5C7D-4ECA-BC64-64358221D404}" type="presOf" srcId="{271A3B92-FB5F-45C8-BB49-9E2700E8A7E9}" destId="{7891BAFF-C48B-42F9-90CF-7BABD2391215}" srcOrd="0" destOrd="0" presId="urn:microsoft.com/office/officeart/2005/8/layout/vList2"/>
    <dgm:cxn modelId="{D870081E-EDAB-4CEB-8C50-9F46F8EEACD5}" type="presOf" srcId="{C67EF46D-7C44-4B1B-825F-9F7FDAF728E8}" destId="{DF79B048-3350-4F29-8A2D-214E7297B519}" srcOrd="0" destOrd="0" presId="urn:microsoft.com/office/officeart/2005/8/layout/vList2"/>
    <dgm:cxn modelId="{EFD5A75A-C674-45EA-8DBA-9DB032437692}" srcId="{1961A63E-D22C-4C0C-902E-713D44118245}" destId="{271A3B92-FB5F-45C8-BB49-9E2700E8A7E9}" srcOrd="2" destOrd="0" parTransId="{BC3ED7B7-45A8-4505-84DE-EF7DA2F28966}" sibTransId="{D2629BFD-AD9B-4341-8A7D-9E15D9E75D01}"/>
    <dgm:cxn modelId="{D92639E2-86A8-40A5-A848-317A21D4577A}" srcId="{1961A63E-D22C-4C0C-902E-713D44118245}" destId="{291236A8-33C1-4834-A9F0-1509B397E918}" srcOrd="0" destOrd="0" parTransId="{1BDEF6CE-5668-4FCF-9F43-360D8A89B21C}" sibTransId="{A9A0A4BE-1328-4A7A-A15E-CC9FFE05BEAB}"/>
    <dgm:cxn modelId="{67D16307-FD77-440F-9E0F-B1D599B8AAA2}" srcId="{1961A63E-D22C-4C0C-902E-713D44118245}" destId="{C67EF46D-7C44-4B1B-825F-9F7FDAF728E8}" srcOrd="3" destOrd="0" parTransId="{C6942055-937C-498A-87BF-05CB02101D20}" sibTransId="{2E291884-911C-4314-BFD9-5129C6C25808}"/>
    <dgm:cxn modelId="{3975D369-DA90-448D-934C-C052CFF6D89E}" srcId="{1961A63E-D22C-4C0C-902E-713D44118245}" destId="{DE35B8BE-E059-4982-9EF7-7FC8152E8309}" srcOrd="1" destOrd="0" parTransId="{A2BFA731-F939-49C6-9CB0-BF72681C744A}" sibTransId="{35E2A4AA-9EF2-4195-861A-7A1046C9A8F1}"/>
    <dgm:cxn modelId="{FDFAC903-193A-470D-A1CB-974934F0FF4B}" type="presOf" srcId="{DE35B8BE-E059-4982-9EF7-7FC8152E8309}" destId="{EAB21FE3-BBCD-460E-BFD3-12CBC869824F}" srcOrd="0" destOrd="0" presId="urn:microsoft.com/office/officeart/2005/8/layout/vList2"/>
    <dgm:cxn modelId="{7F4EC4EB-D205-4D05-AA2E-24B0FEAF1458}" srcId="{1961A63E-D22C-4C0C-902E-713D44118245}" destId="{4F4BAF20-39A1-48B0-A18B-CFA7FA807D94}" srcOrd="4" destOrd="0" parTransId="{89458FCF-9441-4566-8141-AA676E1B1034}" sibTransId="{89B2917F-5E0A-44BF-B008-9661BDD40576}"/>
    <dgm:cxn modelId="{E7A34232-03EC-4CDE-9C0F-A4EC857765C6}" type="presParOf" srcId="{FC529AC3-E580-4C85-A7C2-15EE1BE08AF9}" destId="{F6AB7995-033A-4C53-A5C4-B700F234FD3A}" srcOrd="0" destOrd="0" presId="urn:microsoft.com/office/officeart/2005/8/layout/vList2"/>
    <dgm:cxn modelId="{C33FCE69-6DA7-403A-B1BF-AD04FF5C00C8}" type="presParOf" srcId="{FC529AC3-E580-4C85-A7C2-15EE1BE08AF9}" destId="{2345F2AE-8055-40D5-A82B-FD8A73860135}" srcOrd="1" destOrd="0" presId="urn:microsoft.com/office/officeart/2005/8/layout/vList2"/>
    <dgm:cxn modelId="{89D1461A-78A8-444D-8EB3-5888FE7A6E6C}" type="presParOf" srcId="{FC529AC3-E580-4C85-A7C2-15EE1BE08AF9}" destId="{EAB21FE3-BBCD-460E-BFD3-12CBC869824F}" srcOrd="2" destOrd="0" presId="urn:microsoft.com/office/officeart/2005/8/layout/vList2"/>
    <dgm:cxn modelId="{4EE96744-0C0C-42A3-B7E8-2C16694AB70D}" type="presParOf" srcId="{FC529AC3-E580-4C85-A7C2-15EE1BE08AF9}" destId="{F587D222-A8D9-47A0-8598-BD3CC7AAF0FB}" srcOrd="3" destOrd="0" presId="urn:microsoft.com/office/officeart/2005/8/layout/vList2"/>
    <dgm:cxn modelId="{E3DF7643-A368-4DA4-AC9A-7A142ADBFA24}" type="presParOf" srcId="{FC529AC3-E580-4C85-A7C2-15EE1BE08AF9}" destId="{7891BAFF-C48B-42F9-90CF-7BABD2391215}" srcOrd="4" destOrd="0" presId="urn:microsoft.com/office/officeart/2005/8/layout/vList2"/>
    <dgm:cxn modelId="{83C322A4-FD1F-4ED9-9A69-B5B16CFF82F4}" type="presParOf" srcId="{FC529AC3-E580-4C85-A7C2-15EE1BE08AF9}" destId="{EF75BFF8-DE16-43C4-8285-B21ECE4208DA}" srcOrd="5" destOrd="0" presId="urn:microsoft.com/office/officeart/2005/8/layout/vList2"/>
    <dgm:cxn modelId="{6E0D4CD3-47A3-40AC-BB59-1C4D442F81BD}" type="presParOf" srcId="{FC529AC3-E580-4C85-A7C2-15EE1BE08AF9}" destId="{DF79B048-3350-4F29-8A2D-214E7297B519}" srcOrd="6" destOrd="0" presId="urn:microsoft.com/office/officeart/2005/8/layout/vList2"/>
    <dgm:cxn modelId="{1C36382D-5B23-47AF-B648-48D752D8E528}" type="presParOf" srcId="{FC529AC3-E580-4C85-A7C2-15EE1BE08AF9}" destId="{6C4D8AF6-78D4-4BBB-BB01-04422F76FEB0}" srcOrd="7" destOrd="0" presId="urn:microsoft.com/office/officeart/2005/8/layout/vList2"/>
    <dgm:cxn modelId="{E51359B8-3D8D-4FDA-A080-1800125D7E93}" type="presParOf" srcId="{FC529AC3-E580-4C85-A7C2-15EE1BE08AF9}" destId="{EC7AFC65-A06C-4234-85FE-40D9AC520AB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944D9E-EDEB-4513-87C4-33F37C4B4F13}" type="doc">
      <dgm:prSet loTypeId="urn:microsoft.com/office/officeart/2005/8/layout/matrix1" loCatId="matrix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88D15258-DA75-4C94-ABC0-7C01DD94302C}">
      <dgm:prSet phldrT="[Текст]" custT="1"/>
      <dgm:spPr>
        <a:solidFill>
          <a:srgbClr val="EAFD8D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uk-UA" sz="2400" dirty="0" smtClean="0"/>
            <a:t>Чисельність постійного населення м. Кропивницького станом на 01.01.2017 року становила </a:t>
          </a:r>
          <a:r>
            <a:rPr lang="uk-UA" sz="2400" b="1" dirty="0" smtClean="0"/>
            <a:t>236 033 осіб</a:t>
          </a:r>
          <a:endParaRPr lang="ru-RU" sz="2400" b="1" dirty="0"/>
        </a:p>
      </dgm:t>
    </dgm:pt>
    <dgm:pt modelId="{6B91A578-7A37-4532-BDB5-F839C4240E91}" type="parTrans" cxnId="{C73C507A-E647-4650-AAD6-319110688863}">
      <dgm:prSet/>
      <dgm:spPr/>
      <dgm:t>
        <a:bodyPr/>
        <a:lstStyle/>
        <a:p>
          <a:endParaRPr lang="ru-RU"/>
        </a:p>
      </dgm:t>
    </dgm:pt>
    <dgm:pt modelId="{D244BF80-8F84-4038-A993-08B1352C8EC3}" type="sibTrans" cxnId="{C73C507A-E647-4650-AAD6-319110688863}">
      <dgm:prSet/>
      <dgm:spPr/>
      <dgm:t>
        <a:bodyPr/>
        <a:lstStyle/>
        <a:p>
          <a:endParaRPr lang="ru-RU"/>
        </a:p>
      </dgm:t>
    </dgm:pt>
    <dgm:pt modelId="{0549F7B7-A127-464C-A44E-C6F415872F6E}">
      <dgm:prSet phldrT="[Текст]" custT="1"/>
      <dgm:spPr>
        <a:solidFill>
          <a:schemeClr val="accent1">
            <a:alpha val="68000"/>
          </a:schemeClr>
        </a:solidFill>
      </dgm:spPr>
      <dgm:t>
        <a:bodyPr/>
        <a:lstStyle/>
        <a:p>
          <a:r>
            <a:rPr lang="uk-UA" sz="3200" b="1" dirty="0" smtClean="0"/>
            <a:t>Діти від 0-14 років – 35 681</a:t>
          </a:r>
          <a:endParaRPr lang="ru-RU" sz="3200" b="1" dirty="0"/>
        </a:p>
      </dgm:t>
    </dgm:pt>
    <dgm:pt modelId="{6E81D680-889D-4653-8080-8E44ACC56133}" type="parTrans" cxnId="{A07B600A-C4BE-4F23-86B9-108C544652D8}">
      <dgm:prSet/>
      <dgm:spPr/>
      <dgm:t>
        <a:bodyPr/>
        <a:lstStyle/>
        <a:p>
          <a:endParaRPr lang="ru-RU"/>
        </a:p>
      </dgm:t>
    </dgm:pt>
    <dgm:pt modelId="{2390D9BB-B45E-4CDE-AACC-1FEC828FCC65}" type="sibTrans" cxnId="{A07B600A-C4BE-4F23-86B9-108C544652D8}">
      <dgm:prSet/>
      <dgm:spPr/>
      <dgm:t>
        <a:bodyPr/>
        <a:lstStyle/>
        <a:p>
          <a:endParaRPr lang="ru-RU"/>
        </a:p>
      </dgm:t>
    </dgm:pt>
    <dgm:pt modelId="{AD057767-9621-4FB0-BF4E-C6B9D4C708EE}">
      <dgm:prSet phldrT="[Текст]" custT="1"/>
      <dgm:spPr>
        <a:solidFill>
          <a:schemeClr val="accent1">
            <a:alpha val="68000"/>
          </a:schemeClr>
        </a:solidFill>
      </dgm:spPr>
      <dgm:t>
        <a:bodyPr/>
        <a:lstStyle/>
        <a:p>
          <a:r>
            <a:rPr lang="uk-UA" sz="3200" b="1" dirty="0" smtClean="0"/>
            <a:t>Підлітки – 5 742 </a:t>
          </a:r>
          <a:endParaRPr lang="ru-RU" sz="3200" b="1" dirty="0"/>
        </a:p>
      </dgm:t>
    </dgm:pt>
    <dgm:pt modelId="{C7DCC311-169A-4715-ACAC-9321D8DB6881}" type="parTrans" cxnId="{A79709BF-CAF8-4823-A990-FFFBA45311DF}">
      <dgm:prSet/>
      <dgm:spPr/>
      <dgm:t>
        <a:bodyPr/>
        <a:lstStyle/>
        <a:p>
          <a:endParaRPr lang="ru-RU"/>
        </a:p>
      </dgm:t>
    </dgm:pt>
    <dgm:pt modelId="{1985A293-606A-40AF-A4B2-5F54B695C067}" type="sibTrans" cxnId="{A79709BF-CAF8-4823-A990-FFFBA45311DF}">
      <dgm:prSet/>
      <dgm:spPr/>
      <dgm:t>
        <a:bodyPr/>
        <a:lstStyle/>
        <a:p>
          <a:endParaRPr lang="ru-RU"/>
        </a:p>
      </dgm:t>
    </dgm:pt>
    <dgm:pt modelId="{308083FE-920F-46BD-91F6-280E6FC47DD8}">
      <dgm:prSet phldrT="[Текст]" custT="1"/>
      <dgm:spPr>
        <a:solidFill>
          <a:schemeClr val="accent1">
            <a:alpha val="68000"/>
          </a:schemeClr>
        </a:solidFill>
      </dgm:spPr>
      <dgm:t>
        <a:bodyPr/>
        <a:lstStyle/>
        <a:p>
          <a:r>
            <a:rPr lang="uk-UA" sz="3200" b="1" dirty="0" smtClean="0"/>
            <a:t>Особи пенсійного віку – 59 099</a:t>
          </a:r>
          <a:endParaRPr lang="ru-RU" sz="3200" b="1" dirty="0"/>
        </a:p>
      </dgm:t>
    </dgm:pt>
    <dgm:pt modelId="{EA9B14C4-B577-45FF-B536-20F50825A3B2}" type="parTrans" cxnId="{C771A22A-33CF-42E9-8387-1F9523EA7E95}">
      <dgm:prSet/>
      <dgm:spPr/>
      <dgm:t>
        <a:bodyPr/>
        <a:lstStyle/>
        <a:p>
          <a:endParaRPr lang="ru-RU"/>
        </a:p>
      </dgm:t>
    </dgm:pt>
    <dgm:pt modelId="{79997E3A-2D00-423E-A03E-7B1F76C78B3F}" type="sibTrans" cxnId="{C771A22A-33CF-42E9-8387-1F9523EA7E95}">
      <dgm:prSet/>
      <dgm:spPr/>
      <dgm:t>
        <a:bodyPr/>
        <a:lstStyle/>
        <a:p>
          <a:endParaRPr lang="ru-RU"/>
        </a:p>
      </dgm:t>
    </dgm:pt>
    <dgm:pt modelId="{4669679C-8F60-49C7-BB4C-93987450E961}">
      <dgm:prSet phldrT="[Текст]" custT="1"/>
      <dgm:spPr>
        <a:solidFill>
          <a:schemeClr val="accent1">
            <a:alpha val="68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uk-UA" sz="3200" b="1" dirty="0" smtClean="0"/>
            <a:t>Особи працездатного віку – 135 511</a:t>
          </a:r>
          <a:endParaRPr lang="ru-RU" sz="3200" b="1" dirty="0"/>
        </a:p>
      </dgm:t>
    </dgm:pt>
    <dgm:pt modelId="{94B4F27F-E045-4E30-AFFB-098FC2E648DF}" type="parTrans" cxnId="{D152A398-FF37-4F2F-8769-12FA2DB74E31}">
      <dgm:prSet/>
      <dgm:spPr/>
      <dgm:t>
        <a:bodyPr/>
        <a:lstStyle/>
        <a:p>
          <a:endParaRPr lang="ru-RU"/>
        </a:p>
      </dgm:t>
    </dgm:pt>
    <dgm:pt modelId="{D8041CEE-339C-4613-B0CA-EFB265DE2DF4}" type="sibTrans" cxnId="{D152A398-FF37-4F2F-8769-12FA2DB74E31}">
      <dgm:prSet/>
      <dgm:spPr/>
      <dgm:t>
        <a:bodyPr/>
        <a:lstStyle/>
        <a:p>
          <a:endParaRPr lang="ru-RU"/>
        </a:p>
      </dgm:t>
    </dgm:pt>
    <dgm:pt modelId="{A254893A-961D-4BB4-8A91-FC024E732EEA}" type="pres">
      <dgm:prSet presAssocID="{F9944D9E-EDEB-4513-87C4-33F37C4B4F1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89C7E2-F32C-491D-B2A0-A97177AC6043}" type="pres">
      <dgm:prSet presAssocID="{F9944D9E-EDEB-4513-87C4-33F37C4B4F13}" presName="matrix" presStyleCnt="0"/>
      <dgm:spPr/>
    </dgm:pt>
    <dgm:pt modelId="{4491B2DF-2564-49CC-9D94-D37546BAAC0F}" type="pres">
      <dgm:prSet presAssocID="{F9944D9E-EDEB-4513-87C4-33F37C4B4F13}" presName="tile1" presStyleLbl="node1" presStyleIdx="0" presStyleCnt="4"/>
      <dgm:spPr/>
      <dgm:t>
        <a:bodyPr/>
        <a:lstStyle/>
        <a:p>
          <a:endParaRPr lang="ru-RU"/>
        </a:p>
      </dgm:t>
    </dgm:pt>
    <dgm:pt modelId="{DFF400F7-ABAF-4746-BBA4-0EB92AF80974}" type="pres">
      <dgm:prSet presAssocID="{F9944D9E-EDEB-4513-87C4-33F37C4B4F1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62278-E559-4117-82A2-47EEF6B4D0B9}" type="pres">
      <dgm:prSet presAssocID="{F9944D9E-EDEB-4513-87C4-33F37C4B4F13}" presName="tile2" presStyleLbl="node1" presStyleIdx="1" presStyleCnt="4" custLinFactNeighborX="0"/>
      <dgm:spPr/>
      <dgm:t>
        <a:bodyPr/>
        <a:lstStyle/>
        <a:p>
          <a:endParaRPr lang="ru-RU"/>
        </a:p>
      </dgm:t>
    </dgm:pt>
    <dgm:pt modelId="{32F042D1-00B9-4595-ADE5-477BAE0FDCD9}" type="pres">
      <dgm:prSet presAssocID="{F9944D9E-EDEB-4513-87C4-33F37C4B4F1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A8DF1-50AF-4BF6-A591-B78BB4B03B0E}" type="pres">
      <dgm:prSet presAssocID="{F9944D9E-EDEB-4513-87C4-33F37C4B4F13}" presName="tile3" presStyleLbl="node1" presStyleIdx="2" presStyleCnt="4"/>
      <dgm:spPr/>
      <dgm:t>
        <a:bodyPr/>
        <a:lstStyle/>
        <a:p>
          <a:endParaRPr lang="ru-RU"/>
        </a:p>
      </dgm:t>
    </dgm:pt>
    <dgm:pt modelId="{4880BAD8-1E39-4A33-ABD4-EA46689A0612}" type="pres">
      <dgm:prSet presAssocID="{F9944D9E-EDEB-4513-87C4-33F37C4B4F1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F2253-111C-45AF-ADA5-387B35E04593}" type="pres">
      <dgm:prSet presAssocID="{F9944D9E-EDEB-4513-87C4-33F37C4B4F13}" presName="tile4" presStyleLbl="node1" presStyleIdx="3" presStyleCnt="4"/>
      <dgm:spPr/>
      <dgm:t>
        <a:bodyPr/>
        <a:lstStyle/>
        <a:p>
          <a:endParaRPr lang="ru-RU"/>
        </a:p>
      </dgm:t>
    </dgm:pt>
    <dgm:pt modelId="{288ABE9A-F980-4740-BAC4-F2BBC646783A}" type="pres">
      <dgm:prSet presAssocID="{F9944D9E-EDEB-4513-87C4-33F37C4B4F1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13F36-F1E0-4B9D-BB52-CDD37A07A945}" type="pres">
      <dgm:prSet presAssocID="{F9944D9E-EDEB-4513-87C4-33F37C4B4F13}" presName="centerTile" presStyleLbl="fgShp" presStyleIdx="0" presStyleCnt="1" custScaleX="205294" custScaleY="13848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07B600A-C4BE-4F23-86B9-108C544652D8}" srcId="{88D15258-DA75-4C94-ABC0-7C01DD94302C}" destId="{0549F7B7-A127-464C-A44E-C6F415872F6E}" srcOrd="0" destOrd="0" parTransId="{6E81D680-889D-4653-8080-8E44ACC56133}" sibTransId="{2390D9BB-B45E-4CDE-AACC-1FEC828FCC65}"/>
    <dgm:cxn modelId="{EEF0D394-31E0-49A9-8AAD-E0B0B282A8F1}" type="presOf" srcId="{0549F7B7-A127-464C-A44E-C6F415872F6E}" destId="{DFF400F7-ABAF-4746-BBA4-0EB92AF80974}" srcOrd="1" destOrd="0" presId="urn:microsoft.com/office/officeart/2005/8/layout/matrix1"/>
    <dgm:cxn modelId="{C73C507A-E647-4650-AAD6-319110688863}" srcId="{F9944D9E-EDEB-4513-87C4-33F37C4B4F13}" destId="{88D15258-DA75-4C94-ABC0-7C01DD94302C}" srcOrd="0" destOrd="0" parTransId="{6B91A578-7A37-4532-BDB5-F839C4240E91}" sibTransId="{D244BF80-8F84-4038-A993-08B1352C8EC3}"/>
    <dgm:cxn modelId="{8B403302-6940-45A5-A4E8-2386A6110079}" type="presOf" srcId="{4669679C-8F60-49C7-BB4C-93987450E961}" destId="{724F2253-111C-45AF-ADA5-387B35E04593}" srcOrd="0" destOrd="0" presId="urn:microsoft.com/office/officeart/2005/8/layout/matrix1"/>
    <dgm:cxn modelId="{B2FE3DCC-A734-4EC2-BA0D-07E35FC91FBA}" type="presOf" srcId="{AD057767-9621-4FB0-BF4E-C6B9D4C708EE}" destId="{CE062278-E559-4117-82A2-47EEF6B4D0B9}" srcOrd="0" destOrd="0" presId="urn:microsoft.com/office/officeart/2005/8/layout/matrix1"/>
    <dgm:cxn modelId="{D6D382BB-67AA-4014-9E2B-BFB0DC6B52FC}" type="presOf" srcId="{88D15258-DA75-4C94-ABC0-7C01DD94302C}" destId="{95A13F36-F1E0-4B9D-BB52-CDD37A07A945}" srcOrd="0" destOrd="0" presId="urn:microsoft.com/office/officeart/2005/8/layout/matrix1"/>
    <dgm:cxn modelId="{5304DEC5-03F3-4B5E-B508-AD81D8742F3A}" type="presOf" srcId="{0549F7B7-A127-464C-A44E-C6F415872F6E}" destId="{4491B2DF-2564-49CC-9D94-D37546BAAC0F}" srcOrd="0" destOrd="0" presId="urn:microsoft.com/office/officeart/2005/8/layout/matrix1"/>
    <dgm:cxn modelId="{726983E6-D64A-4495-9547-DDF5D36C41C6}" type="presOf" srcId="{308083FE-920F-46BD-91F6-280E6FC47DD8}" destId="{1F3A8DF1-50AF-4BF6-A591-B78BB4B03B0E}" srcOrd="0" destOrd="0" presId="urn:microsoft.com/office/officeart/2005/8/layout/matrix1"/>
    <dgm:cxn modelId="{69F8EAF2-C611-47ED-95DC-D72D84B37BE9}" type="presOf" srcId="{AD057767-9621-4FB0-BF4E-C6B9D4C708EE}" destId="{32F042D1-00B9-4595-ADE5-477BAE0FDCD9}" srcOrd="1" destOrd="0" presId="urn:microsoft.com/office/officeart/2005/8/layout/matrix1"/>
    <dgm:cxn modelId="{CD2D38A6-EB12-48F5-9900-9F89F3567778}" type="presOf" srcId="{4669679C-8F60-49C7-BB4C-93987450E961}" destId="{288ABE9A-F980-4740-BAC4-F2BBC646783A}" srcOrd="1" destOrd="0" presId="urn:microsoft.com/office/officeart/2005/8/layout/matrix1"/>
    <dgm:cxn modelId="{D152A398-FF37-4F2F-8769-12FA2DB74E31}" srcId="{88D15258-DA75-4C94-ABC0-7C01DD94302C}" destId="{4669679C-8F60-49C7-BB4C-93987450E961}" srcOrd="3" destOrd="0" parTransId="{94B4F27F-E045-4E30-AFFB-098FC2E648DF}" sibTransId="{D8041CEE-339C-4613-B0CA-EFB265DE2DF4}"/>
    <dgm:cxn modelId="{C771A22A-33CF-42E9-8387-1F9523EA7E95}" srcId="{88D15258-DA75-4C94-ABC0-7C01DD94302C}" destId="{308083FE-920F-46BD-91F6-280E6FC47DD8}" srcOrd="2" destOrd="0" parTransId="{EA9B14C4-B577-45FF-B536-20F50825A3B2}" sibTransId="{79997E3A-2D00-423E-A03E-7B1F76C78B3F}"/>
    <dgm:cxn modelId="{A79709BF-CAF8-4823-A990-FFFBA45311DF}" srcId="{88D15258-DA75-4C94-ABC0-7C01DD94302C}" destId="{AD057767-9621-4FB0-BF4E-C6B9D4C708EE}" srcOrd="1" destOrd="0" parTransId="{C7DCC311-169A-4715-ACAC-9321D8DB6881}" sibTransId="{1985A293-606A-40AF-A4B2-5F54B695C067}"/>
    <dgm:cxn modelId="{AFC5716A-11CB-4AC3-BBE3-CF80BE6F3686}" type="presOf" srcId="{308083FE-920F-46BD-91F6-280E6FC47DD8}" destId="{4880BAD8-1E39-4A33-ABD4-EA46689A0612}" srcOrd="1" destOrd="0" presId="urn:microsoft.com/office/officeart/2005/8/layout/matrix1"/>
    <dgm:cxn modelId="{58F98AAE-68F1-4A6A-931A-D6141B118A26}" type="presOf" srcId="{F9944D9E-EDEB-4513-87C4-33F37C4B4F13}" destId="{A254893A-961D-4BB4-8A91-FC024E732EEA}" srcOrd="0" destOrd="0" presId="urn:microsoft.com/office/officeart/2005/8/layout/matrix1"/>
    <dgm:cxn modelId="{443C31EF-B423-423E-A8C7-8B4D24AFB20D}" type="presParOf" srcId="{A254893A-961D-4BB4-8A91-FC024E732EEA}" destId="{DF89C7E2-F32C-491D-B2A0-A97177AC6043}" srcOrd="0" destOrd="0" presId="urn:microsoft.com/office/officeart/2005/8/layout/matrix1"/>
    <dgm:cxn modelId="{87B31A4F-B864-4B5C-AB4F-35667C3B7804}" type="presParOf" srcId="{DF89C7E2-F32C-491D-B2A0-A97177AC6043}" destId="{4491B2DF-2564-49CC-9D94-D37546BAAC0F}" srcOrd="0" destOrd="0" presId="urn:microsoft.com/office/officeart/2005/8/layout/matrix1"/>
    <dgm:cxn modelId="{DECB46B7-C1E3-4F5C-A44A-2CCC9536E248}" type="presParOf" srcId="{DF89C7E2-F32C-491D-B2A0-A97177AC6043}" destId="{DFF400F7-ABAF-4746-BBA4-0EB92AF80974}" srcOrd="1" destOrd="0" presId="urn:microsoft.com/office/officeart/2005/8/layout/matrix1"/>
    <dgm:cxn modelId="{976EF4AA-C20E-41C1-99F8-48BBC20A77BD}" type="presParOf" srcId="{DF89C7E2-F32C-491D-B2A0-A97177AC6043}" destId="{CE062278-E559-4117-82A2-47EEF6B4D0B9}" srcOrd="2" destOrd="0" presId="urn:microsoft.com/office/officeart/2005/8/layout/matrix1"/>
    <dgm:cxn modelId="{DF9EBFC6-D665-4E18-B42D-4EC22501AEFA}" type="presParOf" srcId="{DF89C7E2-F32C-491D-B2A0-A97177AC6043}" destId="{32F042D1-00B9-4595-ADE5-477BAE0FDCD9}" srcOrd="3" destOrd="0" presId="urn:microsoft.com/office/officeart/2005/8/layout/matrix1"/>
    <dgm:cxn modelId="{62D929C8-B8A5-4B0D-AF78-6A23DD0FC9B9}" type="presParOf" srcId="{DF89C7E2-F32C-491D-B2A0-A97177AC6043}" destId="{1F3A8DF1-50AF-4BF6-A591-B78BB4B03B0E}" srcOrd="4" destOrd="0" presId="urn:microsoft.com/office/officeart/2005/8/layout/matrix1"/>
    <dgm:cxn modelId="{78EBBC1B-8B06-45BF-8502-D2D302AAA379}" type="presParOf" srcId="{DF89C7E2-F32C-491D-B2A0-A97177AC6043}" destId="{4880BAD8-1E39-4A33-ABD4-EA46689A0612}" srcOrd="5" destOrd="0" presId="urn:microsoft.com/office/officeart/2005/8/layout/matrix1"/>
    <dgm:cxn modelId="{B603C5B6-87EB-4699-92BA-38AD032734E4}" type="presParOf" srcId="{DF89C7E2-F32C-491D-B2A0-A97177AC6043}" destId="{724F2253-111C-45AF-ADA5-387B35E04593}" srcOrd="6" destOrd="0" presId="urn:microsoft.com/office/officeart/2005/8/layout/matrix1"/>
    <dgm:cxn modelId="{63FD4B63-2957-43D4-8FD1-6827493E005E}" type="presParOf" srcId="{DF89C7E2-F32C-491D-B2A0-A97177AC6043}" destId="{288ABE9A-F980-4740-BAC4-F2BBC646783A}" srcOrd="7" destOrd="0" presId="urn:microsoft.com/office/officeart/2005/8/layout/matrix1"/>
    <dgm:cxn modelId="{C5C7819A-8063-45A8-BB1A-CB8995B209F9}" type="presParOf" srcId="{A254893A-961D-4BB4-8A91-FC024E732EEA}" destId="{95A13F36-F1E0-4B9D-BB52-CDD37A07A94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A1BE612-B0C1-421B-B339-ED0EC8C9EDBE}" type="doc">
      <dgm:prSet loTypeId="urn:microsoft.com/office/officeart/2005/8/layout/orgChart1" loCatId="hierarchy" qsTypeId="urn:microsoft.com/office/officeart/2005/8/quickstyle/simple1#4" qsCatId="simple" csTypeId="urn:microsoft.com/office/officeart/2005/8/colors/accent1_2#19" csCatId="accent1" phldr="1"/>
      <dgm:spPr/>
      <dgm:t>
        <a:bodyPr/>
        <a:lstStyle/>
        <a:p>
          <a:endParaRPr lang="uk-UA"/>
        </a:p>
      </dgm:t>
    </dgm:pt>
    <dgm:pt modelId="{4AAF7C67-6E9A-42DE-8F34-B099C47B7BBA}">
      <dgm:prSet phldrT="[Текст]" custT="1"/>
      <dgm:spPr>
        <a:solidFill>
          <a:srgbClr val="FED2FE"/>
        </a:solidFill>
        <a:ln w="41275">
          <a:solidFill>
            <a:srgbClr val="FF0000"/>
          </a:solidFill>
        </a:ln>
      </dgm:spPr>
      <dgm:t>
        <a:bodyPr/>
        <a:lstStyle/>
        <a:p>
          <a:r>
            <a:rPr lang="uk-UA" sz="20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63</a:t>
          </a:r>
          <a:r>
            <a:rPr lang="tr-TR" sz="20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паліативних хворих, які потребують постійного знеболення</a:t>
          </a:r>
          <a:endParaRPr lang="uk-UA" sz="2000" b="1" i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1E6B0C-9158-4DD0-B3D2-37949FBBEA3A}" type="parTrans" cxnId="{D0638290-64DB-41E4-A8EB-9E62BC53C4CC}">
      <dgm:prSet/>
      <dgm:spPr/>
      <dgm:t>
        <a:bodyPr/>
        <a:lstStyle/>
        <a:p>
          <a:endParaRPr lang="uk-UA"/>
        </a:p>
      </dgm:t>
    </dgm:pt>
    <dgm:pt modelId="{30530DAB-6758-4ACB-A54B-11FB1D7E7EF3}" type="sibTrans" cxnId="{D0638290-64DB-41E4-A8EB-9E62BC53C4CC}">
      <dgm:prSet/>
      <dgm:spPr/>
      <dgm:t>
        <a:bodyPr/>
        <a:lstStyle/>
        <a:p>
          <a:endParaRPr lang="uk-UA"/>
        </a:p>
      </dgm:t>
    </dgm:pt>
    <dgm:pt modelId="{43A7DDD5-C331-410B-BD6D-6E70E110E3B7}">
      <dgm:prSet phldrT="[Текст]"/>
      <dgm:spPr>
        <a:solidFill>
          <a:srgbClr val="FED2FE"/>
        </a:solidFill>
        <a:ln w="41275">
          <a:solidFill>
            <a:srgbClr val="FF0000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46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хворих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які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самостійно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за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допомогою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родичів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приймають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наркотичні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знеболюючі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засоби</a:t>
          </a:r>
          <a:endParaRPr lang="uk-UA" dirty="0">
            <a:solidFill>
              <a:srgbClr val="002060"/>
            </a:solidFill>
          </a:endParaRPr>
        </a:p>
      </dgm:t>
    </dgm:pt>
    <dgm:pt modelId="{2B943EAF-4C41-4CDB-9EE7-9CB5A4E265FD}" type="parTrans" cxnId="{155B17AB-F2CE-419A-9672-27292DE370E8}">
      <dgm:prSet/>
      <dgm:spPr>
        <a:solidFill>
          <a:srgbClr val="FED2FE"/>
        </a:solidFill>
        <a:ln w="38100">
          <a:solidFill>
            <a:srgbClr val="FF0000"/>
          </a:solidFill>
        </a:ln>
      </dgm:spPr>
      <dgm:t>
        <a:bodyPr/>
        <a:lstStyle/>
        <a:p>
          <a:endParaRPr lang="uk-UA"/>
        </a:p>
      </dgm:t>
    </dgm:pt>
    <dgm:pt modelId="{AE2B4B6D-583D-46B8-A567-992C7EF1A22F}" type="sibTrans" cxnId="{155B17AB-F2CE-419A-9672-27292DE370E8}">
      <dgm:prSet/>
      <dgm:spPr/>
      <dgm:t>
        <a:bodyPr/>
        <a:lstStyle/>
        <a:p>
          <a:endParaRPr lang="uk-UA"/>
        </a:p>
      </dgm:t>
    </dgm:pt>
    <dgm:pt modelId="{102A3585-15C4-4A59-88AB-A915248DBEB2}">
      <dgm:prSet phldrT="[Текст]"/>
      <dgm:spPr>
        <a:solidFill>
          <a:srgbClr val="FED2FE"/>
        </a:solidFill>
        <a:ln w="41275">
          <a:solidFill>
            <a:srgbClr val="FF0000"/>
          </a:solidFill>
        </a:ln>
      </dgm:spPr>
      <dgm:t>
        <a:bodyPr/>
        <a:lstStyle/>
        <a:p>
          <a:r>
            <a:rPr lang="uk-UA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17</a:t>
          </a:r>
          <a:r>
            <a:rPr lang="tr-TR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хворих</a:t>
          </a:r>
          <a:r>
            <a:rPr lang="uk-UA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– потребують допомоги медичного працівника</a:t>
          </a:r>
          <a:endParaRPr lang="uk-UA" dirty="0">
            <a:solidFill>
              <a:srgbClr val="002060"/>
            </a:solidFill>
          </a:endParaRPr>
        </a:p>
      </dgm:t>
    </dgm:pt>
    <dgm:pt modelId="{39D819A0-10A0-4C5B-A0D1-29791EDF54DE}" type="parTrans" cxnId="{8C4C1C67-C1CA-4629-869E-7D843E7F69F9}">
      <dgm:prSet/>
      <dgm:spPr>
        <a:solidFill>
          <a:srgbClr val="FED2FE"/>
        </a:solidFill>
        <a:ln w="38100">
          <a:solidFill>
            <a:srgbClr val="FF0000"/>
          </a:solidFill>
        </a:ln>
      </dgm:spPr>
      <dgm:t>
        <a:bodyPr/>
        <a:lstStyle/>
        <a:p>
          <a:endParaRPr lang="uk-UA"/>
        </a:p>
      </dgm:t>
    </dgm:pt>
    <dgm:pt modelId="{4B5C5CB1-CF9D-4014-BE40-8BB913AF40F4}" type="sibTrans" cxnId="{8C4C1C67-C1CA-4629-869E-7D843E7F69F9}">
      <dgm:prSet/>
      <dgm:spPr/>
      <dgm:t>
        <a:bodyPr/>
        <a:lstStyle/>
        <a:p>
          <a:endParaRPr lang="uk-UA"/>
        </a:p>
      </dgm:t>
    </dgm:pt>
    <dgm:pt modelId="{6DD809DB-8EEE-47E5-AE4C-3C76CE33708E}" type="pres">
      <dgm:prSet presAssocID="{FA1BE612-B0C1-421B-B339-ED0EC8C9EDB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F33B1AFB-DA69-49A2-826F-BAE8F3F59B4E}" type="pres">
      <dgm:prSet presAssocID="{4AAF7C67-6E9A-42DE-8F34-B099C47B7BBA}" presName="hierRoot1" presStyleCnt="0">
        <dgm:presLayoutVars>
          <dgm:hierBranch val="init"/>
        </dgm:presLayoutVars>
      </dgm:prSet>
      <dgm:spPr/>
    </dgm:pt>
    <dgm:pt modelId="{AA5EC379-2B23-4EE2-A259-A251CCC41C46}" type="pres">
      <dgm:prSet presAssocID="{4AAF7C67-6E9A-42DE-8F34-B099C47B7BBA}" presName="rootComposite1" presStyleCnt="0"/>
      <dgm:spPr/>
    </dgm:pt>
    <dgm:pt modelId="{DBDC69CB-F601-4C92-BFEE-AF39BCDD5B38}" type="pres">
      <dgm:prSet presAssocID="{4AAF7C67-6E9A-42DE-8F34-B099C47B7BBA}" presName="rootText1" presStyleLbl="node0" presStyleIdx="0" presStyleCnt="1" custScaleX="196946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6A07365-8FC6-4A42-9EB0-47C7E65B9C21}" type="pres">
      <dgm:prSet presAssocID="{4AAF7C67-6E9A-42DE-8F34-B099C47B7BBA}" presName="rootConnector1" presStyleLbl="node1" presStyleIdx="0" presStyleCnt="0"/>
      <dgm:spPr/>
      <dgm:t>
        <a:bodyPr/>
        <a:lstStyle/>
        <a:p>
          <a:endParaRPr lang="uk-UA"/>
        </a:p>
      </dgm:t>
    </dgm:pt>
    <dgm:pt modelId="{3B3150C9-F464-4E24-B11D-8AE848B5DF3B}" type="pres">
      <dgm:prSet presAssocID="{4AAF7C67-6E9A-42DE-8F34-B099C47B7BBA}" presName="hierChild2" presStyleCnt="0"/>
      <dgm:spPr/>
    </dgm:pt>
    <dgm:pt modelId="{3EFDF0C3-B9DD-4117-921A-93B769374352}" type="pres">
      <dgm:prSet presAssocID="{2B943EAF-4C41-4CDB-9EE7-9CB5A4E265FD}" presName="Name37" presStyleLbl="parChTrans1D2" presStyleIdx="0" presStyleCnt="2"/>
      <dgm:spPr/>
      <dgm:t>
        <a:bodyPr/>
        <a:lstStyle/>
        <a:p>
          <a:endParaRPr lang="uk-UA"/>
        </a:p>
      </dgm:t>
    </dgm:pt>
    <dgm:pt modelId="{8B7768DD-6A7F-4949-9D54-778267C4FDF2}" type="pres">
      <dgm:prSet presAssocID="{43A7DDD5-C331-410B-BD6D-6E70E110E3B7}" presName="hierRoot2" presStyleCnt="0">
        <dgm:presLayoutVars>
          <dgm:hierBranch val="init"/>
        </dgm:presLayoutVars>
      </dgm:prSet>
      <dgm:spPr/>
    </dgm:pt>
    <dgm:pt modelId="{E26695D6-FA7C-481F-A6D1-C30037FF0CEE}" type="pres">
      <dgm:prSet presAssocID="{43A7DDD5-C331-410B-BD6D-6E70E110E3B7}" presName="rootComposite" presStyleCnt="0"/>
      <dgm:spPr/>
    </dgm:pt>
    <dgm:pt modelId="{2CC2424C-E3DB-4A48-82D7-63CF39ABD646}" type="pres">
      <dgm:prSet presAssocID="{43A7DDD5-C331-410B-BD6D-6E70E110E3B7}" presName="rootText" presStyleLbl="node2" presStyleIdx="0" presStyleCnt="2" custScaleX="12135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F965285-D4DE-4BC4-882D-C6C797F2E5E2}" type="pres">
      <dgm:prSet presAssocID="{43A7DDD5-C331-410B-BD6D-6E70E110E3B7}" presName="rootConnector" presStyleLbl="node2" presStyleIdx="0" presStyleCnt="2"/>
      <dgm:spPr/>
      <dgm:t>
        <a:bodyPr/>
        <a:lstStyle/>
        <a:p>
          <a:endParaRPr lang="uk-UA"/>
        </a:p>
      </dgm:t>
    </dgm:pt>
    <dgm:pt modelId="{AD565943-A6CC-427A-BFAD-265D28F5FBCA}" type="pres">
      <dgm:prSet presAssocID="{43A7DDD5-C331-410B-BD6D-6E70E110E3B7}" presName="hierChild4" presStyleCnt="0"/>
      <dgm:spPr/>
    </dgm:pt>
    <dgm:pt modelId="{495316BC-D78B-49C2-863F-56F2ED938BD0}" type="pres">
      <dgm:prSet presAssocID="{43A7DDD5-C331-410B-BD6D-6E70E110E3B7}" presName="hierChild5" presStyleCnt="0"/>
      <dgm:spPr/>
    </dgm:pt>
    <dgm:pt modelId="{29326C07-46DB-47F8-B116-78D4E469D619}" type="pres">
      <dgm:prSet presAssocID="{39D819A0-10A0-4C5B-A0D1-29791EDF54DE}" presName="Name37" presStyleLbl="parChTrans1D2" presStyleIdx="1" presStyleCnt="2"/>
      <dgm:spPr/>
      <dgm:t>
        <a:bodyPr/>
        <a:lstStyle/>
        <a:p>
          <a:endParaRPr lang="uk-UA"/>
        </a:p>
      </dgm:t>
    </dgm:pt>
    <dgm:pt modelId="{101635CF-CF48-4A23-9B17-7F7CBCEE620F}" type="pres">
      <dgm:prSet presAssocID="{102A3585-15C4-4A59-88AB-A915248DBEB2}" presName="hierRoot2" presStyleCnt="0">
        <dgm:presLayoutVars>
          <dgm:hierBranch val="init"/>
        </dgm:presLayoutVars>
      </dgm:prSet>
      <dgm:spPr/>
    </dgm:pt>
    <dgm:pt modelId="{1F4B1ACF-5186-424B-AAA0-02DFC6F0A7F8}" type="pres">
      <dgm:prSet presAssocID="{102A3585-15C4-4A59-88AB-A915248DBEB2}" presName="rootComposite" presStyleCnt="0"/>
      <dgm:spPr/>
    </dgm:pt>
    <dgm:pt modelId="{5CB67982-F132-4E8C-B4BE-BA907BF345E6}" type="pres">
      <dgm:prSet presAssocID="{102A3585-15C4-4A59-88AB-A915248DBEB2}" presName="rootText" presStyleLbl="node2" presStyleIdx="1" presStyleCnt="2" custScaleX="12988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4DA3BAE-A2B5-4CD9-8B0E-C49396797A45}" type="pres">
      <dgm:prSet presAssocID="{102A3585-15C4-4A59-88AB-A915248DBEB2}" presName="rootConnector" presStyleLbl="node2" presStyleIdx="1" presStyleCnt="2"/>
      <dgm:spPr/>
      <dgm:t>
        <a:bodyPr/>
        <a:lstStyle/>
        <a:p>
          <a:endParaRPr lang="uk-UA"/>
        </a:p>
      </dgm:t>
    </dgm:pt>
    <dgm:pt modelId="{721C6D76-4477-4D92-852A-A7D9D39BCEEF}" type="pres">
      <dgm:prSet presAssocID="{102A3585-15C4-4A59-88AB-A915248DBEB2}" presName="hierChild4" presStyleCnt="0"/>
      <dgm:spPr/>
    </dgm:pt>
    <dgm:pt modelId="{0AF63E00-8C8C-424A-860D-8A7EF83E1C7C}" type="pres">
      <dgm:prSet presAssocID="{102A3585-15C4-4A59-88AB-A915248DBEB2}" presName="hierChild5" presStyleCnt="0"/>
      <dgm:spPr/>
    </dgm:pt>
    <dgm:pt modelId="{DB622AA9-45D1-4C4C-8ED1-4520C91E8E03}" type="pres">
      <dgm:prSet presAssocID="{4AAF7C67-6E9A-42DE-8F34-B099C47B7BBA}" presName="hierChild3" presStyleCnt="0"/>
      <dgm:spPr/>
    </dgm:pt>
  </dgm:ptLst>
  <dgm:cxnLst>
    <dgm:cxn modelId="{8C4C1C67-C1CA-4629-869E-7D843E7F69F9}" srcId="{4AAF7C67-6E9A-42DE-8F34-B099C47B7BBA}" destId="{102A3585-15C4-4A59-88AB-A915248DBEB2}" srcOrd="1" destOrd="0" parTransId="{39D819A0-10A0-4C5B-A0D1-29791EDF54DE}" sibTransId="{4B5C5CB1-CF9D-4014-BE40-8BB913AF40F4}"/>
    <dgm:cxn modelId="{F7760337-F616-4D67-B096-87F842AFB888}" type="presOf" srcId="{102A3585-15C4-4A59-88AB-A915248DBEB2}" destId="{04DA3BAE-A2B5-4CD9-8B0E-C49396797A45}" srcOrd="1" destOrd="0" presId="urn:microsoft.com/office/officeart/2005/8/layout/orgChart1"/>
    <dgm:cxn modelId="{A4B58252-6687-4DA5-B695-454B485157D3}" type="presOf" srcId="{2B943EAF-4C41-4CDB-9EE7-9CB5A4E265FD}" destId="{3EFDF0C3-B9DD-4117-921A-93B769374352}" srcOrd="0" destOrd="0" presId="urn:microsoft.com/office/officeart/2005/8/layout/orgChart1"/>
    <dgm:cxn modelId="{FB10C6CA-C188-440B-B6CC-E42A9C9CAD03}" type="presOf" srcId="{39D819A0-10A0-4C5B-A0D1-29791EDF54DE}" destId="{29326C07-46DB-47F8-B116-78D4E469D619}" srcOrd="0" destOrd="0" presId="urn:microsoft.com/office/officeart/2005/8/layout/orgChart1"/>
    <dgm:cxn modelId="{35BD9291-4DD4-4C7B-ABC5-B668DB47852A}" type="presOf" srcId="{FA1BE612-B0C1-421B-B339-ED0EC8C9EDBE}" destId="{6DD809DB-8EEE-47E5-AE4C-3C76CE33708E}" srcOrd="0" destOrd="0" presId="urn:microsoft.com/office/officeart/2005/8/layout/orgChart1"/>
    <dgm:cxn modelId="{AA378BBA-B590-4B55-93F6-4856B49F198A}" type="presOf" srcId="{43A7DDD5-C331-410B-BD6D-6E70E110E3B7}" destId="{2CC2424C-E3DB-4A48-82D7-63CF39ABD646}" srcOrd="0" destOrd="0" presId="urn:microsoft.com/office/officeart/2005/8/layout/orgChart1"/>
    <dgm:cxn modelId="{155B17AB-F2CE-419A-9672-27292DE370E8}" srcId="{4AAF7C67-6E9A-42DE-8F34-B099C47B7BBA}" destId="{43A7DDD5-C331-410B-BD6D-6E70E110E3B7}" srcOrd="0" destOrd="0" parTransId="{2B943EAF-4C41-4CDB-9EE7-9CB5A4E265FD}" sibTransId="{AE2B4B6D-583D-46B8-A567-992C7EF1A22F}"/>
    <dgm:cxn modelId="{D3EF2AEB-6C56-45D1-8B67-55B11250F878}" type="presOf" srcId="{102A3585-15C4-4A59-88AB-A915248DBEB2}" destId="{5CB67982-F132-4E8C-B4BE-BA907BF345E6}" srcOrd="0" destOrd="0" presId="urn:microsoft.com/office/officeart/2005/8/layout/orgChart1"/>
    <dgm:cxn modelId="{7F9A154E-5E17-4FE6-9627-2FB1DA5A7987}" type="presOf" srcId="{4AAF7C67-6E9A-42DE-8F34-B099C47B7BBA}" destId="{DBDC69CB-F601-4C92-BFEE-AF39BCDD5B38}" srcOrd="0" destOrd="0" presId="urn:microsoft.com/office/officeart/2005/8/layout/orgChart1"/>
    <dgm:cxn modelId="{48BB59A5-5E56-43B6-8F20-E5DC94F3D2A3}" type="presOf" srcId="{43A7DDD5-C331-410B-BD6D-6E70E110E3B7}" destId="{CF965285-D4DE-4BC4-882D-C6C797F2E5E2}" srcOrd="1" destOrd="0" presId="urn:microsoft.com/office/officeart/2005/8/layout/orgChart1"/>
    <dgm:cxn modelId="{D0638290-64DB-41E4-A8EB-9E62BC53C4CC}" srcId="{FA1BE612-B0C1-421B-B339-ED0EC8C9EDBE}" destId="{4AAF7C67-6E9A-42DE-8F34-B099C47B7BBA}" srcOrd="0" destOrd="0" parTransId="{3F1E6B0C-9158-4DD0-B3D2-37949FBBEA3A}" sibTransId="{30530DAB-6758-4ACB-A54B-11FB1D7E7EF3}"/>
    <dgm:cxn modelId="{DCF363D0-7566-45AA-8DBF-962C771D4992}" type="presOf" srcId="{4AAF7C67-6E9A-42DE-8F34-B099C47B7BBA}" destId="{D6A07365-8FC6-4A42-9EB0-47C7E65B9C21}" srcOrd="1" destOrd="0" presId="urn:microsoft.com/office/officeart/2005/8/layout/orgChart1"/>
    <dgm:cxn modelId="{AA0CD93A-F992-42F1-9C3D-1CE540F98488}" type="presParOf" srcId="{6DD809DB-8EEE-47E5-AE4C-3C76CE33708E}" destId="{F33B1AFB-DA69-49A2-826F-BAE8F3F59B4E}" srcOrd="0" destOrd="0" presId="urn:microsoft.com/office/officeart/2005/8/layout/orgChart1"/>
    <dgm:cxn modelId="{50F1918E-368F-4938-ADFE-A447931AB68E}" type="presParOf" srcId="{F33B1AFB-DA69-49A2-826F-BAE8F3F59B4E}" destId="{AA5EC379-2B23-4EE2-A259-A251CCC41C46}" srcOrd="0" destOrd="0" presId="urn:microsoft.com/office/officeart/2005/8/layout/orgChart1"/>
    <dgm:cxn modelId="{3BB4620D-9914-4549-94FD-5C2BA5F26C0C}" type="presParOf" srcId="{AA5EC379-2B23-4EE2-A259-A251CCC41C46}" destId="{DBDC69CB-F601-4C92-BFEE-AF39BCDD5B38}" srcOrd="0" destOrd="0" presId="urn:microsoft.com/office/officeart/2005/8/layout/orgChart1"/>
    <dgm:cxn modelId="{78382622-C16B-4A64-A69E-820331B3F3B9}" type="presParOf" srcId="{AA5EC379-2B23-4EE2-A259-A251CCC41C46}" destId="{D6A07365-8FC6-4A42-9EB0-47C7E65B9C21}" srcOrd="1" destOrd="0" presId="urn:microsoft.com/office/officeart/2005/8/layout/orgChart1"/>
    <dgm:cxn modelId="{BF4BD604-BBCC-4D7B-ACD6-E7DACED06C35}" type="presParOf" srcId="{F33B1AFB-DA69-49A2-826F-BAE8F3F59B4E}" destId="{3B3150C9-F464-4E24-B11D-8AE848B5DF3B}" srcOrd="1" destOrd="0" presId="urn:microsoft.com/office/officeart/2005/8/layout/orgChart1"/>
    <dgm:cxn modelId="{787523A2-0EB2-45B0-A423-0692711DFCB1}" type="presParOf" srcId="{3B3150C9-F464-4E24-B11D-8AE848B5DF3B}" destId="{3EFDF0C3-B9DD-4117-921A-93B769374352}" srcOrd="0" destOrd="0" presId="urn:microsoft.com/office/officeart/2005/8/layout/orgChart1"/>
    <dgm:cxn modelId="{44FD1596-F49D-4BE4-B0A1-E5EEA980FBE6}" type="presParOf" srcId="{3B3150C9-F464-4E24-B11D-8AE848B5DF3B}" destId="{8B7768DD-6A7F-4949-9D54-778267C4FDF2}" srcOrd="1" destOrd="0" presId="urn:microsoft.com/office/officeart/2005/8/layout/orgChart1"/>
    <dgm:cxn modelId="{08A6865D-0D92-4CF5-90D5-20010128A0CA}" type="presParOf" srcId="{8B7768DD-6A7F-4949-9D54-778267C4FDF2}" destId="{E26695D6-FA7C-481F-A6D1-C30037FF0CEE}" srcOrd="0" destOrd="0" presId="urn:microsoft.com/office/officeart/2005/8/layout/orgChart1"/>
    <dgm:cxn modelId="{AD534A45-2F51-4F0F-9912-8CAF9AE8DB99}" type="presParOf" srcId="{E26695D6-FA7C-481F-A6D1-C30037FF0CEE}" destId="{2CC2424C-E3DB-4A48-82D7-63CF39ABD646}" srcOrd="0" destOrd="0" presId="urn:microsoft.com/office/officeart/2005/8/layout/orgChart1"/>
    <dgm:cxn modelId="{971CD5CA-36AC-4C0B-9341-03FD7FBAD479}" type="presParOf" srcId="{E26695D6-FA7C-481F-A6D1-C30037FF0CEE}" destId="{CF965285-D4DE-4BC4-882D-C6C797F2E5E2}" srcOrd="1" destOrd="0" presId="urn:microsoft.com/office/officeart/2005/8/layout/orgChart1"/>
    <dgm:cxn modelId="{B28D5CC9-9093-4769-A073-693C09097626}" type="presParOf" srcId="{8B7768DD-6A7F-4949-9D54-778267C4FDF2}" destId="{AD565943-A6CC-427A-BFAD-265D28F5FBCA}" srcOrd="1" destOrd="0" presId="urn:microsoft.com/office/officeart/2005/8/layout/orgChart1"/>
    <dgm:cxn modelId="{784B14CB-B1EB-4BF3-B664-63BC18919A89}" type="presParOf" srcId="{8B7768DD-6A7F-4949-9D54-778267C4FDF2}" destId="{495316BC-D78B-49C2-863F-56F2ED938BD0}" srcOrd="2" destOrd="0" presId="urn:microsoft.com/office/officeart/2005/8/layout/orgChart1"/>
    <dgm:cxn modelId="{CC4FE060-9B3E-4540-B98E-EB5B7A5D7977}" type="presParOf" srcId="{3B3150C9-F464-4E24-B11D-8AE848B5DF3B}" destId="{29326C07-46DB-47F8-B116-78D4E469D619}" srcOrd="2" destOrd="0" presId="urn:microsoft.com/office/officeart/2005/8/layout/orgChart1"/>
    <dgm:cxn modelId="{945D669D-D4A0-494C-9AA4-04224437EDAE}" type="presParOf" srcId="{3B3150C9-F464-4E24-B11D-8AE848B5DF3B}" destId="{101635CF-CF48-4A23-9B17-7F7CBCEE620F}" srcOrd="3" destOrd="0" presId="urn:microsoft.com/office/officeart/2005/8/layout/orgChart1"/>
    <dgm:cxn modelId="{89212C41-4564-4414-8459-46608E0964DC}" type="presParOf" srcId="{101635CF-CF48-4A23-9B17-7F7CBCEE620F}" destId="{1F4B1ACF-5186-424B-AAA0-02DFC6F0A7F8}" srcOrd="0" destOrd="0" presId="urn:microsoft.com/office/officeart/2005/8/layout/orgChart1"/>
    <dgm:cxn modelId="{BD5DC14E-B56E-4543-A165-806A34DF706F}" type="presParOf" srcId="{1F4B1ACF-5186-424B-AAA0-02DFC6F0A7F8}" destId="{5CB67982-F132-4E8C-B4BE-BA907BF345E6}" srcOrd="0" destOrd="0" presId="urn:microsoft.com/office/officeart/2005/8/layout/orgChart1"/>
    <dgm:cxn modelId="{488D8024-6C13-429C-BD65-7A99F1289632}" type="presParOf" srcId="{1F4B1ACF-5186-424B-AAA0-02DFC6F0A7F8}" destId="{04DA3BAE-A2B5-4CD9-8B0E-C49396797A45}" srcOrd="1" destOrd="0" presId="urn:microsoft.com/office/officeart/2005/8/layout/orgChart1"/>
    <dgm:cxn modelId="{D70523AF-F094-4E7E-8FB8-D77F7FDC36BC}" type="presParOf" srcId="{101635CF-CF48-4A23-9B17-7F7CBCEE620F}" destId="{721C6D76-4477-4D92-852A-A7D9D39BCEEF}" srcOrd="1" destOrd="0" presId="urn:microsoft.com/office/officeart/2005/8/layout/orgChart1"/>
    <dgm:cxn modelId="{4C54B7E3-317D-4ADC-9894-C7CCE543568D}" type="presParOf" srcId="{101635CF-CF48-4A23-9B17-7F7CBCEE620F}" destId="{0AF63E00-8C8C-424A-860D-8A7EF83E1C7C}" srcOrd="2" destOrd="0" presId="urn:microsoft.com/office/officeart/2005/8/layout/orgChart1"/>
    <dgm:cxn modelId="{0D37AD14-FD7F-4110-8180-AD7A3D8C80D5}" type="presParOf" srcId="{F33B1AFB-DA69-49A2-826F-BAE8F3F59B4E}" destId="{DB622AA9-45D1-4C4C-8ED1-4520C91E8E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F961F0-9008-4776-801E-C948837A9C1A}" type="doc">
      <dgm:prSet loTypeId="urn:microsoft.com/office/officeart/2005/8/layout/bList2#1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3CF831BD-115A-4704-82FF-5842A19B8930}">
      <dgm:prSet phldrT="[Текст]" custT="1"/>
      <dgm:spPr>
        <a:solidFill>
          <a:schemeClr val="accent2">
            <a:lumMod val="40000"/>
            <a:lumOff val="60000"/>
            <a:alpha val="51000"/>
          </a:schemeClr>
        </a:solidFill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                      </a:t>
          </a:r>
          <a:endParaRPr lang="ru-RU" sz="1800" dirty="0">
            <a:solidFill>
              <a:schemeClr val="tx1"/>
            </a:solidFill>
          </a:endParaRPr>
        </a:p>
      </dgm:t>
    </dgm:pt>
    <dgm:pt modelId="{B43E2028-1C88-46D0-BB32-F16B5DEECA41}" type="parTrans" cxnId="{22AF6618-690C-4638-8542-5C3B0AE10D29}">
      <dgm:prSet/>
      <dgm:spPr/>
      <dgm:t>
        <a:bodyPr/>
        <a:lstStyle/>
        <a:p>
          <a:endParaRPr lang="ru-RU"/>
        </a:p>
      </dgm:t>
    </dgm:pt>
    <dgm:pt modelId="{EDB66EDB-60F0-4244-9DDF-113AEEF0D592}" type="sibTrans" cxnId="{22AF6618-690C-4638-8542-5C3B0AE10D29}">
      <dgm:prSet/>
      <dgm:spPr/>
      <dgm:t>
        <a:bodyPr/>
        <a:lstStyle/>
        <a:p>
          <a:endParaRPr lang="ru-RU"/>
        </a:p>
      </dgm:t>
    </dgm:pt>
    <dgm:pt modelId="{3841B9D9-7C2D-41A2-ABE5-D4D5AE7E38BE}">
      <dgm:prSet phldrT="[Текст]" custT="1"/>
      <dgm:spPr>
        <a:solidFill>
          <a:schemeClr val="accent2">
            <a:lumMod val="40000"/>
            <a:lumOff val="60000"/>
            <a:alpha val="51000"/>
          </a:schemeClr>
        </a:solidFill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                                     </a:t>
          </a:r>
          <a:endParaRPr lang="ru-RU" sz="1800" dirty="0">
            <a:solidFill>
              <a:schemeClr val="tx1"/>
            </a:solidFill>
          </a:endParaRPr>
        </a:p>
      </dgm:t>
    </dgm:pt>
    <dgm:pt modelId="{5B6690E5-4FE9-48E7-AB56-2E4652AA5476}" type="parTrans" cxnId="{B064A9AB-A9D0-4FB6-B01E-803DD285B8ED}">
      <dgm:prSet/>
      <dgm:spPr/>
      <dgm:t>
        <a:bodyPr/>
        <a:lstStyle/>
        <a:p>
          <a:endParaRPr lang="ru-RU"/>
        </a:p>
      </dgm:t>
    </dgm:pt>
    <dgm:pt modelId="{A1FF16FC-2511-4CD7-9D63-17C30A732BE5}" type="sibTrans" cxnId="{B064A9AB-A9D0-4FB6-B01E-803DD285B8ED}">
      <dgm:prSet/>
      <dgm:spPr/>
      <dgm:t>
        <a:bodyPr/>
        <a:lstStyle/>
        <a:p>
          <a:endParaRPr lang="ru-RU"/>
        </a:p>
      </dgm:t>
    </dgm:pt>
    <dgm:pt modelId="{D0322F3E-4C37-448E-A8FA-16CF441F6AF4}">
      <dgm:prSet phldrT="[Текст]" custT="1"/>
      <dgm:spPr>
        <a:solidFill>
          <a:schemeClr val="accent2">
            <a:lumMod val="40000"/>
            <a:lumOff val="60000"/>
            <a:alpha val="51000"/>
          </a:schemeClr>
        </a:solidFill>
      </dgm:spPr>
      <dgm:t>
        <a:bodyPr/>
        <a:lstStyle/>
        <a:p>
          <a:endParaRPr lang="ru-RU" sz="1800" dirty="0">
            <a:solidFill>
              <a:schemeClr val="tx1"/>
            </a:solidFill>
          </a:endParaRPr>
        </a:p>
      </dgm:t>
    </dgm:pt>
    <dgm:pt modelId="{983D8F17-4D59-49A0-8BB9-A2B55C0F8902}" type="sibTrans" cxnId="{22788E24-19E3-49B4-B9E6-DF9263BA91B2}">
      <dgm:prSet/>
      <dgm:spPr/>
      <dgm:t>
        <a:bodyPr/>
        <a:lstStyle/>
        <a:p>
          <a:endParaRPr lang="ru-RU"/>
        </a:p>
      </dgm:t>
    </dgm:pt>
    <dgm:pt modelId="{6D9A6FB3-9965-4052-951D-B7F004C86800}" type="parTrans" cxnId="{22788E24-19E3-49B4-B9E6-DF9263BA91B2}">
      <dgm:prSet/>
      <dgm:spPr/>
      <dgm:t>
        <a:bodyPr/>
        <a:lstStyle/>
        <a:p>
          <a:endParaRPr lang="ru-RU"/>
        </a:p>
      </dgm:t>
    </dgm:pt>
    <dgm:pt modelId="{9CC0E387-144F-48C8-BEF6-E581219BDFF9}">
      <dgm:prSet custT="1"/>
      <dgm:spPr/>
      <dgm:t>
        <a:bodyPr/>
        <a:lstStyle/>
        <a:p>
          <a:r>
            <a:rPr lang="uk-UA" sz="1900" b="1" dirty="0" smtClean="0"/>
            <a:t>25 ліжок </a:t>
          </a:r>
          <a:r>
            <a:rPr lang="uk-UA" sz="1900" dirty="0" smtClean="0"/>
            <a:t>хірургічного профілю            КЗ «Кіровоградська міська лікарня швидкої медичної допомоги»</a:t>
          </a:r>
          <a:endParaRPr lang="ru-RU" sz="1900" dirty="0"/>
        </a:p>
      </dgm:t>
    </dgm:pt>
    <dgm:pt modelId="{275757E3-7BD2-46A7-BB7E-405C622ABC9A}" type="parTrans" cxnId="{8BC6170D-9C66-4F30-9533-AC245EC5669E}">
      <dgm:prSet/>
      <dgm:spPr/>
      <dgm:t>
        <a:bodyPr/>
        <a:lstStyle/>
        <a:p>
          <a:endParaRPr lang="ru-RU"/>
        </a:p>
      </dgm:t>
    </dgm:pt>
    <dgm:pt modelId="{8DE73215-B39A-4AFE-906C-16FE33BB9D4B}" type="sibTrans" cxnId="{8BC6170D-9C66-4F30-9533-AC245EC5669E}">
      <dgm:prSet/>
      <dgm:spPr/>
      <dgm:t>
        <a:bodyPr/>
        <a:lstStyle/>
        <a:p>
          <a:endParaRPr lang="ru-RU"/>
        </a:p>
      </dgm:t>
    </dgm:pt>
    <dgm:pt modelId="{C72E662F-509E-4796-B7C5-4C69ECDEC3F0}">
      <dgm:prSet custT="1"/>
      <dgm:spPr/>
      <dgm:t>
        <a:bodyPr/>
        <a:lstStyle/>
        <a:p>
          <a:r>
            <a:rPr lang="uk-UA" sz="1900" b="1" dirty="0" smtClean="0"/>
            <a:t>20 ліжок терапевтичного профілю </a:t>
          </a:r>
          <a:r>
            <a:rPr lang="uk-UA" sz="1900" dirty="0" smtClean="0"/>
            <a:t>ДЗ «Спеціалізована медико-санітарна частина № 19 МОЗ України»</a:t>
          </a:r>
          <a:endParaRPr lang="ru-RU" sz="1900" dirty="0"/>
        </a:p>
      </dgm:t>
    </dgm:pt>
    <dgm:pt modelId="{4C7790E6-2B83-487A-860F-C08DADF7092E}" type="parTrans" cxnId="{38E5161E-E6D9-4A0F-AB4F-DCF067892D1D}">
      <dgm:prSet/>
      <dgm:spPr/>
      <dgm:t>
        <a:bodyPr/>
        <a:lstStyle/>
        <a:p>
          <a:endParaRPr lang="ru-RU"/>
        </a:p>
      </dgm:t>
    </dgm:pt>
    <dgm:pt modelId="{21F7AD19-98ED-4126-A011-26D2A6A8FDD1}" type="sibTrans" cxnId="{38E5161E-E6D9-4A0F-AB4F-DCF067892D1D}">
      <dgm:prSet/>
      <dgm:spPr/>
      <dgm:t>
        <a:bodyPr/>
        <a:lstStyle/>
        <a:p>
          <a:endParaRPr lang="ru-RU"/>
        </a:p>
      </dgm:t>
    </dgm:pt>
    <dgm:pt modelId="{7A1F13D9-BADE-4986-B353-702D21C1F39E}">
      <dgm:prSet custT="1"/>
      <dgm:spPr/>
      <dgm:t>
        <a:bodyPr/>
        <a:lstStyle/>
        <a:p>
          <a:r>
            <a:rPr lang="uk-UA" sz="1900" b="1" dirty="0" smtClean="0"/>
            <a:t>60 ліжок             </a:t>
          </a:r>
          <a:r>
            <a:rPr lang="uk-UA" sz="1900" dirty="0" smtClean="0"/>
            <a:t>КЗ «Центральна міська лікарня    м. Кіровограда»</a:t>
          </a:r>
          <a:endParaRPr lang="ru-RU" sz="1900" dirty="0"/>
        </a:p>
      </dgm:t>
    </dgm:pt>
    <dgm:pt modelId="{38A9C5D7-774C-4978-85B8-D713EB95F590}" type="sibTrans" cxnId="{D375D113-9228-4AFC-9F4A-74B2A44FD146}">
      <dgm:prSet/>
      <dgm:spPr/>
      <dgm:t>
        <a:bodyPr/>
        <a:lstStyle/>
        <a:p>
          <a:endParaRPr lang="ru-RU"/>
        </a:p>
      </dgm:t>
    </dgm:pt>
    <dgm:pt modelId="{F5E66617-FE5C-444F-BFC5-1C5C4CD98AE8}" type="parTrans" cxnId="{D375D113-9228-4AFC-9F4A-74B2A44FD146}">
      <dgm:prSet/>
      <dgm:spPr/>
      <dgm:t>
        <a:bodyPr/>
        <a:lstStyle/>
        <a:p>
          <a:endParaRPr lang="ru-RU"/>
        </a:p>
      </dgm:t>
    </dgm:pt>
    <dgm:pt modelId="{FA2BBA11-0599-4BF4-8E4A-4443CFAB45DA}" type="pres">
      <dgm:prSet presAssocID="{5BF961F0-9008-4776-801E-C948837A9C1A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B1C011-69E3-467B-8D90-9E7DC2AABE0E}" type="pres">
      <dgm:prSet presAssocID="{3CF831BD-115A-4704-82FF-5842A19B8930}" presName="compNode" presStyleCnt="0"/>
      <dgm:spPr/>
    </dgm:pt>
    <dgm:pt modelId="{A5450056-4DBA-49EF-91E1-BCD88E9E83BF}" type="pres">
      <dgm:prSet presAssocID="{3CF831BD-115A-4704-82FF-5842A19B8930}" presName="childRect" presStyleLbl="bgAcc1" presStyleIdx="0" presStyleCnt="3" custScaleY="182943" custLinFactNeighborX="2693" custLinFactNeighborY="-2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616E0-CE1A-4417-8BE9-4D2DA95EF836}" type="pres">
      <dgm:prSet presAssocID="{3CF831BD-115A-4704-82FF-5842A19B89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CEDE1-EA37-417C-BEE5-09AABDEDE961}" type="pres">
      <dgm:prSet presAssocID="{3CF831BD-115A-4704-82FF-5842A19B8930}" presName="parentRect" presStyleLbl="alignNode1" presStyleIdx="0" presStyleCnt="3" custScaleY="92747"/>
      <dgm:spPr/>
      <dgm:t>
        <a:bodyPr/>
        <a:lstStyle/>
        <a:p>
          <a:endParaRPr lang="ru-RU"/>
        </a:p>
      </dgm:t>
    </dgm:pt>
    <dgm:pt modelId="{14F513A2-3164-464F-A6DA-89DC4D98D38E}" type="pres">
      <dgm:prSet presAssocID="{3CF831BD-115A-4704-82FF-5842A19B8930}" presName="adorn" presStyleLbl="fgAccFollowNode1" presStyleIdx="0" presStyleCnt="3" custScaleX="131435" custScaleY="1004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B9627B-4C9D-4A9D-8B72-0525ACD92A98}" type="pres">
      <dgm:prSet presAssocID="{EDB66EDB-60F0-4244-9DDF-113AEEF0D5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C4A3E7-57DF-406E-B682-04467656B1C1}" type="pres">
      <dgm:prSet presAssocID="{3841B9D9-7C2D-41A2-ABE5-D4D5AE7E38BE}" presName="compNode" presStyleCnt="0"/>
      <dgm:spPr/>
    </dgm:pt>
    <dgm:pt modelId="{BC6A1AEF-BEE7-482B-BB49-6481C28AE7F8}" type="pres">
      <dgm:prSet presAssocID="{3841B9D9-7C2D-41A2-ABE5-D4D5AE7E38BE}" presName="childRect" presStyleLbl="bgAcc1" presStyleIdx="1" presStyleCnt="3" custScaleY="182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84D34-82A5-47AA-ABFC-6BA915CB1198}" type="pres">
      <dgm:prSet presAssocID="{3841B9D9-7C2D-41A2-ABE5-D4D5AE7E38B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E11649-DA5D-4CD5-B90A-D0E0187B0847}" type="pres">
      <dgm:prSet presAssocID="{3841B9D9-7C2D-41A2-ABE5-D4D5AE7E38BE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E79E19BE-1C3A-4CBE-8626-55DBA8BB6585}" type="pres">
      <dgm:prSet presAssocID="{3841B9D9-7C2D-41A2-ABE5-D4D5AE7E38BE}" presName="adorn" presStyleLbl="fgAccFollowNode1" presStyleIdx="1" presStyleCnt="3" custScaleX="131435" custScaleY="10043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9210090-9164-49F9-B331-880B85EF07F4}" type="pres">
      <dgm:prSet presAssocID="{A1FF16FC-2511-4CD7-9D63-17C30A732BE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15C2361-5D9D-47DE-96F1-62E252EFFAD8}" type="pres">
      <dgm:prSet presAssocID="{D0322F3E-4C37-448E-A8FA-16CF441F6AF4}" presName="compNode" presStyleCnt="0"/>
      <dgm:spPr/>
    </dgm:pt>
    <dgm:pt modelId="{586575AC-0FE7-41C7-BE44-B34B7FF38352}" type="pres">
      <dgm:prSet presAssocID="{D0322F3E-4C37-448E-A8FA-16CF441F6AF4}" presName="childRect" presStyleLbl="bgAcc1" presStyleIdx="2" presStyleCnt="3" custScaleY="182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C9D814-7369-4770-A7B3-FCD1665C9B04}" type="pres">
      <dgm:prSet presAssocID="{D0322F3E-4C37-448E-A8FA-16CF441F6AF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20335-FD41-48BF-B42D-760D84A10B62}" type="pres">
      <dgm:prSet presAssocID="{D0322F3E-4C37-448E-A8FA-16CF441F6AF4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7FEB7DBA-1A61-4C22-BA8A-93B6E481EC7C}" type="pres">
      <dgm:prSet presAssocID="{D0322F3E-4C37-448E-A8FA-16CF441F6AF4}" presName="adorn" presStyleLbl="fgAccFollowNode1" presStyleIdx="2" presStyleCnt="3" custScaleX="131435" custScaleY="10043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2788E24-19E3-49B4-B9E6-DF9263BA91B2}" srcId="{5BF961F0-9008-4776-801E-C948837A9C1A}" destId="{D0322F3E-4C37-448E-A8FA-16CF441F6AF4}" srcOrd="2" destOrd="0" parTransId="{6D9A6FB3-9965-4052-951D-B7F004C86800}" sibTransId="{983D8F17-4D59-49A0-8BB9-A2B55C0F8902}"/>
    <dgm:cxn modelId="{93757D11-8C5F-4315-81BB-A4D4921CE326}" type="presOf" srcId="{3CF831BD-115A-4704-82FF-5842A19B8930}" destId="{76D616E0-CE1A-4417-8BE9-4D2DA95EF836}" srcOrd="0" destOrd="0" presId="urn:microsoft.com/office/officeart/2005/8/layout/bList2#1"/>
    <dgm:cxn modelId="{43E423AE-FFAA-4439-959B-1F26722635D9}" type="presOf" srcId="{5BF961F0-9008-4776-801E-C948837A9C1A}" destId="{FA2BBA11-0599-4BF4-8E4A-4443CFAB45DA}" srcOrd="0" destOrd="0" presId="urn:microsoft.com/office/officeart/2005/8/layout/bList2#1"/>
    <dgm:cxn modelId="{1A8287E2-EF0F-48D4-AB01-95F64866F128}" type="presOf" srcId="{3841B9D9-7C2D-41A2-ABE5-D4D5AE7E38BE}" destId="{BB184D34-82A5-47AA-ABFC-6BA915CB1198}" srcOrd="0" destOrd="0" presId="urn:microsoft.com/office/officeart/2005/8/layout/bList2#1"/>
    <dgm:cxn modelId="{02E71D40-1C8E-40BD-B911-7F8016BBE6A2}" type="presOf" srcId="{3CF831BD-115A-4704-82FF-5842A19B8930}" destId="{8EECEDE1-EA37-417C-BEE5-09AABDEDE961}" srcOrd="1" destOrd="0" presId="urn:microsoft.com/office/officeart/2005/8/layout/bList2#1"/>
    <dgm:cxn modelId="{CB2B5F96-154D-4180-B467-90D6A62BC5EF}" type="presOf" srcId="{9CC0E387-144F-48C8-BEF6-E581219BDFF9}" destId="{BC6A1AEF-BEE7-482B-BB49-6481C28AE7F8}" srcOrd="0" destOrd="0" presId="urn:microsoft.com/office/officeart/2005/8/layout/bList2#1"/>
    <dgm:cxn modelId="{D375D113-9228-4AFC-9F4A-74B2A44FD146}" srcId="{3CF831BD-115A-4704-82FF-5842A19B8930}" destId="{7A1F13D9-BADE-4986-B353-702D21C1F39E}" srcOrd="0" destOrd="0" parTransId="{F5E66617-FE5C-444F-BFC5-1C5C4CD98AE8}" sibTransId="{38A9C5D7-774C-4978-85B8-D713EB95F590}"/>
    <dgm:cxn modelId="{B0FBDC00-4B5A-4BBE-9CB7-DB847CA96D7C}" type="presOf" srcId="{3841B9D9-7C2D-41A2-ABE5-D4D5AE7E38BE}" destId="{00E11649-DA5D-4CD5-B90A-D0E0187B0847}" srcOrd="1" destOrd="0" presId="urn:microsoft.com/office/officeart/2005/8/layout/bList2#1"/>
    <dgm:cxn modelId="{38E5161E-E6D9-4A0F-AB4F-DCF067892D1D}" srcId="{D0322F3E-4C37-448E-A8FA-16CF441F6AF4}" destId="{C72E662F-509E-4796-B7C5-4C69ECDEC3F0}" srcOrd="0" destOrd="0" parTransId="{4C7790E6-2B83-487A-860F-C08DADF7092E}" sibTransId="{21F7AD19-98ED-4126-A011-26D2A6A8FDD1}"/>
    <dgm:cxn modelId="{8688F810-EDDB-4BEA-AC14-5CE6CA007E3B}" type="presOf" srcId="{7A1F13D9-BADE-4986-B353-702D21C1F39E}" destId="{A5450056-4DBA-49EF-91E1-BCD88E9E83BF}" srcOrd="0" destOrd="0" presId="urn:microsoft.com/office/officeart/2005/8/layout/bList2#1"/>
    <dgm:cxn modelId="{F17EB6B7-4352-4827-A89E-E6783D51D164}" type="presOf" srcId="{D0322F3E-4C37-448E-A8FA-16CF441F6AF4}" destId="{F0C9D814-7369-4770-A7B3-FCD1665C9B04}" srcOrd="0" destOrd="0" presId="urn:microsoft.com/office/officeart/2005/8/layout/bList2#1"/>
    <dgm:cxn modelId="{B064A9AB-A9D0-4FB6-B01E-803DD285B8ED}" srcId="{5BF961F0-9008-4776-801E-C948837A9C1A}" destId="{3841B9D9-7C2D-41A2-ABE5-D4D5AE7E38BE}" srcOrd="1" destOrd="0" parTransId="{5B6690E5-4FE9-48E7-AB56-2E4652AA5476}" sibTransId="{A1FF16FC-2511-4CD7-9D63-17C30A732BE5}"/>
    <dgm:cxn modelId="{B2D1CB23-513E-4E38-B75E-637118B9C590}" type="presOf" srcId="{A1FF16FC-2511-4CD7-9D63-17C30A732BE5}" destId="{F9210090-9164-49F9-B331-880B85EF07F4}" srcOrd="0" destOrd="0" presId="urn:microsoft.com/office/officeart/2005/8/layout/bList2#1"/>
    <dgm:cxn modelId="{62905C4F-8D16-4605-9A60-337895B03280}" type="presOf" srcId="{C72E662F-509E-4796-B7C5-4C69ECDEC3F0}" destId="{586575AC-0FE7-41C7-BE44-B34B7FF38352}" srcOrd="0" destOrd="0" presId="urn:microsoft.com/office/officeart/2005/8/layout/bList2#1"/>
    <dgm:cxn modelId="{B56CAEEB-D0F1-42CD-B727-BAF2432D98BE}" type="presOf" srcId="{D0322F3E-4C37-448E-A8FA-16CF441F6AF4}" destId="{08E20335-FD41-48BF-B42D-760D84A10B62}" srcOrd="1" destOrd="0" presId="urn:microsoft.com/office/officeart/2005/8/layout/bList2#1"/>
    <dgm:cxn modelId="{CDD9B1FF-2EFF-4102-80E2-87CBB2FC60C9}" type="presOf" srcId="{EDB66EDB-60F0-4244-9DDF-113AEEF0D592}" destId="{EEB9627B-4C9D-4A9D-8B72-0525ACD92A98}" srcOrd="0" destOrd="0" presId="urn:microsoft.com/office/officeart/2005/8/layout/bList2#1"/>
    <dgm:cxn modelId="{22AF6618-690C-4638-8542-5C3B0AE10D29}" srcId="{5BF961F0-9008-4776-801E-C948837A9C1A}" destId="{3CF831BD-115A-4704-82FF-5842A19B8930}" srcOrd="0" destOrd="0" parTransId="{B43E2028-1C88-46D0-BB32-F16B5DEECA41}" sibTransId="{EDB66EDB-60F0-4244-9DDF-113AEEF0D592}"/>
    <dgm:cxn modelId="{8BC6170D-9C66-4F30-9533-AC245EC5669E}" srcId="{3841B9D9-7C2D-41A2-ABE5-D4D5AE7E38BE}" destId="{9CC0E387-144F-48C8-BEF6-E581219BDFF9}" srcOrd="0" destOrd="0" parTransId="{275757E3-7BD2-46A7-BB7E-405C622ABC9A}" sibTransId="{8DE73215-B39A-4AFE-906C-16FE33BB9D4B}"/>
    <dgm:cxn modelId="{E08780DB-DFF3-469F-9E63-5CDCDDCE503A}" type="presParOf" srcId="{FA2BBA11-0599-4BF4-8E4A-4443CFAB45DA}" destId="{08B1C011-69E3-467B-8D90-9E7DC2AABE0E}" srcOrd="0" destOrd="0" presId="urn:microsoft.com/office/officeart/2005/8/layout/bList2#1"/>
    <dgm:cxn modelId="{A7FCB6B8-034A-4C8C-BF4F-1096691E4A7C}" type="presParOf" srcId="{08B1C011-69E3-467B-8D90-9E7DC2AABE0E}" destId="{A5450056-4DBA-49EF-91E1-BCD88E9E83BF}" srcOrd="0" destOrd="0" presId="urn:microsoft.com/office/officeart/2005/8/layout/bList2#1"/>
    <dgm:cxn modelId="{1599766D-E991-4E07-A60B-C6CB46A3A64F}" type="presParOf" srcId="{08B1C011-69E3-467B-8D90-9E7DC2AABE0E}" destId="{76D616E0-CE1A-4417-8BE9-4D2DA95EF836}" srcOrd="1" destOrd="0" presId="urn:microsoft.com/office/officeart/2005/8/layout/bList2#1"/>
    <dgm:cxn modelId="{253CBF38-4B14-4B9F-AA4D-F6C257A7F642}" type="presParOf" srcId="{08B1C011-69E3-467B-8D90-9E7DC2AABE0E}" destId="{8EECEDE1-EA37-417C-BEE5-09AABDEDE961}" srcOrd="2" destOrd="0" presId="urn:microsoft.com/office/officeart/2005/8/layout/bList2#1"/>
    <dgm:cxn modelId="{06E0D985-16C8-4E6A-AF36-6169AEAF8387}" type="presParOf" srcId="{08B1C011-69E3-467B-8D90-9E7DC2AABE0E}" destId="{14F513A2-3164-464F-A6DA-89DC4D98D38E}" srcOrd="3" destOrd="0" presId="urn:microsoft.com/office/officeart/2005/8/layout/bList2#1"/>
    <dgm:cxn modelId="{4AB5439C-290E-4F2D-94DF-CC6684DCABBF}" type="presParOf" srcId="{FA2BBA11-0599-4BF4-8E4A-4443CFAB45DA}" destId="{EEB9627B-4C9D-4A9D-8B72-0525ACD92A98}" srcOrd="1" destOrd="0" presId="urn:microsoft.com/office/officeart/2005/8/layout/bList2#1"/>
    <dgm:cxn modelId="{98D417F2-5745-4A5F-9910-33E764510E0F}" type="presParOf" srcId="{FA2BBA11-0599-4BF4-8E4A-4443CFAB45DA}" destId="{F6C4A3E7-57DF-406E-B682-04467656B1C1}" srcOrd="2" destOrd="0" presId="urn:microsoft.com/office/officeart/2005/8/layout/bList2#1"/>
    <dgm:cxn modelId="{86E67620-634B-484C-BC02-9A9016FED235}" type="presParOf" srcId="{F6C4A3E7-57DF-406E-B682-04467656B1C1}" destId="{BC6A1AEF-BEE7-482B-BB49-6481C28AE7F8}" srcOrd="0" destOrd="0" presId="urn:microsoft.com/office/officeart/2005/8/layout/bList2#1"/>
    <dgm:cxn modelId="{5CACF094-DA49-4049-83C9-18F124774E96}" type="presParOf" srcId="{F6C4A3E7-57DF-406E-B682-04467656B1C1}" destId="{BB184D34-82A5-47AA-ABFC-6BA915CB1198}" srcOrd="1" destOrd="0" presId="urn:microsoft.com/office/officeart/2005/8/layout/bList2#1"/>
    <dgm:cxn modelId="{226D15E7-94B6-44BD-A7BE-E71B942547D9}" type="presParOf" srcId="{F6C4A3E7-57DF-406E-B682-04467656B1C1}" destId="{00E11649-DA5D-4CD5-B90A-D0E0187B0847}" srcOrd="2" destOrd="0" presId="urn:microsoft.com/office/officeart/2005/8/layout/bList2#1"/>
    <dgm:cxn modelId="{D7DE3ED1-EE44-4B31-A0FE-C8A64B8A7F04}" type="presParOf" srcId="{F6C4A3E7-57DF-406E-B682-04467656B1C1}" destId="{E79E19BE-1C3A-4CBE-8626-55DBA8BB6585}" srcOrd="3" destOrd="0" presId="urn:microsoft.com/office/officeart/2005/8/layout/bList2#1"/>
    <dgm:cxn modelId="{AB078572-5915-4F32-A3BA-088D19BF2C07}" type="presParOf" srcId="{FA2BBA11-0599-4BF4-8E4A-4443CFAB45DA}" destId="{F9210090-9164-49F9-B331-880B85EF07F4}" srcOrd="3" destOrd="0" presId="urn:microsoft.com/office/officeart/2005/8/layout/bList2#1"/>
    <dgm:cxn modelId="{EDC1A97A-B10F-41D0-8C60-2DD517C1B055}" type="presParOf" srcId="{FA2BBA11-0599-4BF4-8E4A-4443CFAB45DA}" destId="{915C2361-5D9D-47DE-96F1-62E252EFFAD8}" srcOrd="4" destOrd="0" presId="urn:microsoft.com/office/officeart/2005/8/layout/bList2#1"/>
    <dgm:cxn modelId="{2E0CC4B6-4680-44E4-8A0E-44DCA3226255}" type="presParOf" srcId="{915C2361-5D9D-47DE-96F1-62E252EFFAD8}" destId="{586575AC-0FE7-41C7-BE44-B34B7FF38352}" srcOrd="0" destOrd="0" presId="urn:microsoft.com/office/officeart/2005/8/layout/bList2#1"/>
    <dgm:cxn modelId="{EC2AF2F8-23FC-478E-8941-CB163918FACB}" type="presParOf" srcId="{915C2361-5D9D-47DE-96F1-62E252EFFAD8}" destId="{F0C9D814-7369-4770-A7B3-FCD1665C9B04}" srcOrd="1" destOrd="0" presId="urn:microsoft.com/office/officeart/2005/8/layout/bList2#1"/>
    <dgm:cxn modelId="{BCD6CE91-6812-4147-8595-67239A7899CE}" type="presParOf" srcId="{915C2361-5D9D-47DE-96F1-62E252EFFAD8}" destId="{08E20335-FD41-48BF-B42D-760D84A10B62}" srcOrd="2" destOrd="0" presId="urn:microsoft.com/office/officeart/2005/8/layout/bList2#1"/>
    <dgm:cxn modelId="{9CED7E65-5EF1-42BE-890C-730892F75DC6}" type="presParOf" srcId="{915C2361-5D9D-47DE-96F1-62E252EFFAD8}" destId="{7FEB7DBA-1A61-4C22-BA8A-93B6E481EC7C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9B5E26-3845-4CE9-867E-9D8FBA0422EF}" type="doc">
      <dgm:prSet loTypeId="urn:microsoft.com/office/officeart/2005/8/layout/vList5" loCatId="list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DF05A23F-1EE9-4A72-8104-D6845241EDEE}">
      <dgm:prSet phldrT="[Текст]" custT="1"/>
      <dgm:spPr>
        <a:solidFill>
          <a:schemeClr val="bg2"/>
        </a:solidFill>
        <a:ln w="38100"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uk-UA" sz="2000" dirty="0" smtClean="0"/>
            <a:t>Розмежування первинного та вторинного рівнів надання медичної допомоги шляхом створення 2-х центрів первинної медико-санітарної допомоги</a:t>
          </a:r>
          <a:endParaRPr lang="ru-RU" sz="2000" dirty="0"/>
        </a:p>
      </dgm:t>
    </dgm:pt>
    <dgm:pt modelId="{6F44E540-4181-49AC-8DAE-F3AD9016FF10}" type="parTrans" cxnId="{8EA9F9FD-18A5-412E-BAA0-7594866AD790}">
      <dgm:prSet/>
      <dgm:spPr/>
      <dgm:t>
        <a:bodyPr/>
        <a:lstStyle/>
        <a:p>
          <a:endParaRPr lang="ru-RU"/>
        </a:p>
      </dgm:t>
    </dgm:pt>
    <dgm:pt modelId="{29342CF3-EC69-407C-B66C-179908B33021}" type="sibTrans" cxnId="{8EA9F9FD-18A5-412E-BAA0-7594866AD790}">
      <dgm:prSet/>
      <dgm:spPr/>
      <dgm:t>
        <a:bodyPr/>
        <a:lstStyle/>
        <a:p>
          <a:endParaRPr lang="ru-RU"/>
        </a:p>
      </dgm:t>
    </dgm:pt>
    <dgm:pt modelId="{34C4C27A-A412-41A1-BC4C-A6F3A8D7FB32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FF0000"/>
          </a:solidFill>
        </a:ln>
      </dgm:spPr>
      <dgm:t>
        <a:bodyPr/>
        <a:lstStyle/>
        <a:p>
          <a:endParaRPr lang="ru-RU" dirty="0"/>
        </a:p>
      </dgm:t>
    </dgm:pt>
    <dgm:pt modelId="{800E8A68-D789-402A-8607-936E5C02720E}" type="parTrans" cxnId="{AE001EAF-723C-45C1-BDD8-E08DCB0188AF}">
      <dgm:prSet/>
      <dgm:spPr/>
      <dgm:t>
        <a:bodyPr/>
        <a:lstStyle/>
        <a:p>
          <a:endParaRPr lang="ru-RU"/>
        </a:p>
      </dgm:t>
    </dgm:pt>
    <dgm:pt modelId="{FB5C28DD-1422-42DC-84D5-D8ED96F4719F}" type="sibTrans" cxnId="{AE001EAF-723C-45C1-BDD8-E08DCB0188AF}">
      <dgm:prSet/>
      <dgm:spPr/>
      <dgm:t>
        <a:bodyPr/>
        <a:lstStyle/>
        <a:p>
          <a:endParaRPr lang="ru-RU"/>
        </a:p>
      </dgm:t>
    </dgm:pt>
    <dgm:pt modelId="{208E4CD4-E5E7-4188-9EDB-516CB9F1B9A8}">
      <dgm:prSet phldrT="[Текст]" custT="1"/>
      <dgm:spPr>
        <a:solidFill>
          <a:schemeClr val="bg2"/>
        </a:solidFill>
        <a:ln w="38100"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uk-UA" sz="2000" dirty="0" smtClean="0"/>
            <a:t>Поліклініки другого рівня забезпечені необхідним сучасним діагностичним обладнанням і виконують функції діагностичних центрів</a:t>
          </a:r>
          <a:endParaRPr lang="ru-RU" sz="2000" dirty="0"/>
        </a:p>
      </dgm:t>
    </dgm:pt>
    <dgm:pt modelId="{0DA1F5FB-50BB-4C2C-96BF-C1E8921D3E0C}" type="parTrans" cxnId="{95169454-3CBD-4C38-BE6F-5B9579EA22D8}">
      <dgm:prSet/>
      <dgm:spPr/>
      <dgm:t>
        <a:bodyPr/>
        <a:lstStyle/>
        <a:p>
          <a:endParaRPr lang="ru-RU"/>
        </a:p>
      </dgm:t>
    </dgm:pt>
    <dgm:pt modelId="{98CA8169-3564-4D25-80A3-BF5544584739}" type="sibTrans" cxnId="{95169454-3CBD-4C38-BE6F-5B9579EA22D8}">
      <dgm:prSet/>
      <dgm:spPr/>
      <dgm:t>
        <a:bodyPr/>
        <a:lstStyle/>
        <a:p>
          <a:endParaRPr lang="ru-RU"/>
        </a:p>
      </dgm:t>
    </dgm:pt>
    <dgm:pt modelId="{99B89F09-311B-445F-BD91-E84B008912B2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FF0000"/>
          </a:solidFill>
        </a:ln>
      </dgm:spPr>
      <dgm:t>
        <a:bodyPr/>
        <a:lstStyle/>
        <a:p>
          <a:endParaRPr lang="ru-RU" dirty="0"/>
        </a:p>
      </dgm:t>
    </dgm:pt>
    <dgm:pt modelId="{164923BD-1574-48B9-875C-556FD333C746}" type="parTrans" cxnId="{A2532643-83B5-4CFF-B61F-CFD3756A5998}">
      <dgm:prSet/>
      <dgm:spPr/>
      <dgm:t>
        <a:bodyPr/>
        <a:lstStyle/>
        <a:p>
          <a:endParaRPr lang="ru-RU"/>
        </a:p>
      </dgm:t>
    </dgm:pt>
    <dgm:pt modelId="{E329015B-3EA5-4745-BC2E-75D139F9F1F4}" type="sibTrans" cxnId="{A2532643-83B5-4CFF-B61F-CFD3756A5998}">
      <dgm:prSet/>
      <dgm:spPr/>
      <dgm:t>
        <a:bodyPr/>
        <a:lstStyle/>
        <a:p>
          <a:endParaRPr lang="ru-RU"/>
        </a:p>
      </dgm:t>
    </dgm:pt>
    <dgm:pt modelId="{0243D875-68DC-44CC-A967-9E3C7B0BF72C}">
      <dgm:prSet phldrT="[Текст]" custT="1"/>
      <dgm:spPr>
        <a:solidFill>
          <a:schemeClr val="bg2"/>
        </a:solidFill>
        <a:ln w="38100">
          <a:solidFill>
            <a:srgbClr val="FF0000">
              <a:alpha val="90000"/>
            </a:srgbClr>
          </a:solidFill>
        </a:ln>
      </dgm:spPr>
      <dgm:t>
        <a:bodyPr/>
        <a:lstStyle/>
        <a:p>
          <a:r>
            <a:rPr lang="uk-UA" sz="2000" dirty="0" smtClean="0"/>
            <a:t>Створення повноцінного паліативного відділення на 15 ліжок</a:t>
          </a:r>
          <a:endParaRPr lang="ru-RU" sz="2000" dirty="0"/>
        </a:p>
      </dgm:t>
    </dgm:pt>
    <dgm:pt modelId="{3E9CDE87-DE01-41D2-9607-13847BBD049D}" type="parTrans" cxnId="{3B9C6688-C79D-418D-98BC-345237540D19}">
      <dgm:prSet/>
      <dgm:spPr/>
      <dgm:t>
        <a:bodyPr/>
        <a:lstStyle/>
        <a:p>
          <a:endParaRPr lang="ru-RU"/>
        </a:p>
      </dgm:t>
    </dgm:pt>
    <dgm:pt modelId="{72ACF3B4-F1AA-487A-AE50-E071FEC8D0D3}" type="sibTrans" cxnId="{3B9C6688-C79D-418D-98BC-345237540D19}">
      <dgm:prSet/>
      <dgm:spPr/>
      <dgm:t>
        <a:bodyPr/>
        <a:lstStyle/>
        <a:p>
          <a:endParaRPr lang="ru-RU"/>
        </a:p>
      </dgm:t>
    </dgm:pt>
    <dgm:pt modelId="{CD6F6D13-BB71-465A-8BBC-0FE84A1DDDCC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rgbClr val="FF0000"/>
          </a:solidFill>
        </a:ln>
      </dgm:spPr>
      <dgm:t>
        <a:bodyPr/>
        <a:lstStyle/>
        <a:p>
          <a:endParaRPr lang="ru-RU" dirty="0"/>
        </a:p>
      </dgm:t>
    </dgm:pt>
    <dgm:pt modelId="{38603470-4319-45CD-9F8B-34CFD92FD5D6}" type="sibTrans" cxnId="{08C14E18-CFDC-4A20-9F98-1044096165C5}">
      <dgm:prSet/>
      <dgm:spPr/>
      <dgm:t>
        <a:bodyPr/>
        <a:lstStyle/>
        <a:p>
          <a:endParaRPr lang="ru-RU"/>
        </a:p>
      </dgm:t>
    </dgm:pt>
    <dgm:pt modelId="{136B7800-B76B-4F6C-AD38-0B9C4D9C8DCE}" type="parTrans" cxnId="{08C14E18-CFDC-4A20-9F98-1044096165C5}">
      <dgm:prSet/>
      <dgm:spPr/>
      <dgm:t>
        <a:bodyPr/>
        <a:lstStyle/>
        <a:p>
          <a:endParaRPr lang="ru-RU"/>
        </a:p>
      </dgm:t>
    </dgm:pt>
    <dgm:pt modelId="{27B030B0-03B6-4D98-971B-1E428DA827C5}" type="pres">
      <dgm:prSet presAssocID="{109B5E26-3845-4CE9-867E-9D8FBA0422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A4EA04-C2ED-4DFF-BBB2-B6AD7BFE1B80}" type="pres">
      <dgm:prSet presAssocID="{CD6F6D13-BB71-465A-8BBC-0FE84A1DDDCC}" presName="linNode" presStyleCnt="0"/>
      <dgm:spPr/>
    </dgm:pt>
    <dgm:pt modelId="{BBD5ED4D-F543-4B28-BAC3-B4FF80C1B591}" type="pres">
      <dgm:prSet presAssocID="{CD6F6D13-BB71-465A-8BBC-0FE84A1DDDCC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0CADB5-DAFF-430B-9D53-CA20814DD433}" type="pres">
      <dgm:prSet presAssocID="{CD6F6D13-BB71-465A-8BBC-0FE84A1DDDCC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4213C-C698-461D-B95D-C0DFBCAC2F9D}" type="pres">
      <dgm:prSet presAssocID="{38603470-4319-45CD-9F8B-34CFD92FD5D6}" presName="sp" presStyleCnt="0"/>
      <dgm:spPr/>
    </dgm:pt>
    <dgm:pt modelId="{A761FC3D-4EA3-4276-9945-878C95146AB7}" type="pres">
      <dgm:prSet presAssocID="{34C4C27A-A412-41A1-BC4C-A6F3A8D7FB32}" presName="linNode" presStyleCnt="0"/>
      <dgm:spPr/>
    </dgm:pt>
    <dgm:pt modelId="{FE246B0D-A628-4666-904C-402221320AC3}" type="pres">
      <dgm:prSet presAssocID="{34C4C27A-A412-41A1-BC4C-A6F3A8D7FB32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8EB26-4863-4542-B96F-44B7F2F45F0C}" type="pres">
      <dgm:prSet presAssocID="{34C4C27A-A412-41A1-BC4C-A6F3A8D7FB3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5E8C0-DD3F-4CCE-B534-258CCC047CE1}" type="pres">
      <dgm:prSet presAssocID="{FB5C28DD-1422-42DC-84D5-D8ED96F4719F}" presName="sp" presStyleCnt="0"/>
      <dgm:spPr/>
    </dgm:pt>
    <dgm:pt modelId="{14BAB5CD-3014-40E5-A029-7A9B54D268EA}" type="pres">
      <dgm:prSet presAssocID="{99B89F09-311B-445F-BD91-E84B008912B2}" presName="linNode" presStyleCnt="0"/>
      <dgm:spPr/>
    </dgm:pt>
    <dgm:pt modelId="{8570FD19-4DCB-47D2-B765-E2C494B641BD}" type="pres">
      <dgm:prSet presAssocID="{99B89F09-311B-445F-BD91-E84B008912B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613AA-AF97-4A63-B7C5-FAA29C495304}" type="pres">
      <dgm:prSet presAssocID="{99B89F09-311B-445F-BD91-E84B008912B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C14E18-CFDC-4A20-9F98-1044096165C5}" srcId="{109B5E26-3845-4CE9-867E-9D8FBA0422EF}" destId="{CD6F6D13-BB71-465A-8BBC-0FE84A1DDDCC}" srcOrd="0" destOrd="0" parTransId="{136B7800-B76B-4F6C-AD38-0B9C4D9C8DCE}" sibTransId="{38603470-4319-45CD-9F8B-34CFD92FD5D6}"/>
    <dgm:cxn modelId="{3B9C6688-C79D-418D-98BC-345237540D19}" srcId="{99B89F09-311B-445F-BD91-E84B008912B2}" destId="{0243D875-68DC-44CC-A967-9E3C7B0BF72C}" srcOrd="0" destOrd="0" parTransId="{3E9CDE87-DE01-41D2-9607-13847BBD049D}" sibTransId="{72ACF3B4-F1AA-487A-AE50-E071FEC8D0D3}"/>
    <dgm:cxn modelId="{1D9E4E66-9191-4979-AEF5-C60E50AB0D10}" type="presOf" srcId="{99B89F09-311B-445F-BD91-E84B008912B2}" destId="{8570FD19-4DCB-47D2-B765-E2C494B641BD}" srcOrd="0" destOrd="0" presId="urn:microsoft.com/office/officeart/2005/8/layout/vList5"/>
    <dgm:cxn modelId="{ACE331EF-AE72-4100-82AD-E2E55E1F2AC4}" type="presOf" srcId="{208E4CD4-E5E7-4188-9EDB-516CB9F1B9A8}" destId="{D258EB26-4863-4542-B96F-44B7F2F45F0C}" srcOrd="0" destOrd="0" presId="urn:microsoft.com/office/officeart/2005/8/layout/vList5"/>
    <dgm:cxn modelId="{A2532643-83B5-4CFF-B61F-CFD3756A5998}" srcId="{109B5E26-3845-4CE9-867E-9D8FBA0422EF}" destId="{99B89F09-311B-445F-BD91-E84B008912B2}" srcOrd="2" destOrd="0" parTransId="{164923BD-1574-48B9-875C-556FD333C746}" sibTransId="{E329015B-3EA5-4745-BC2E-75D139F9F1F4}"/>
    <dgm:cxn modelId="{F90D9383-928D-4A14-9CC5-9544E7556CF4}" type="presOf" srcId="{34C4C27A-A412-41A1-BC4C-A6F3A8D7FB32}" destId="{FE246B0D-A628-4666-904C-402221320AC3}" srcOrd="0" destOrd="0" presId="urn:microsoft.com/office/officeart/2005/8/layout/vList5"/>
    <dgm:cxn modelId="{5FB6CF43-7455-41A6-B38D-5403645BAC42}" type="presOf" srcId="{109B5E26-3845-4CE9-867E-9D8FBA0422EF}" destId="{27B030B0-03B6-4D98-971B-1E428DA827C5}" srcOrd="0" destOrd="0" presId="urn:microsoft.com/office/officeart/2005/8/layout/vList5"/>
    <dgm:cxn modelId="{8EA9F9FD-18A5-412E-BAA0-7594866AD790}" srcId="{CD6F6D13-BB71-465A-8BBC-0FE84A1DDDCC}" destId="{DF05A23F-1EE9-4A72-8104-D6845241EDEE}" srcOrd="0" destOrd="0" parTransId="{6F44E540-4181-49AC-8DAE-F3AD9016FF10}" sibTransId="{29342CF3-EC69-407C-B66C-179908B33021}"/>
    <dgm:cxn modelId="{95169454-3CBD-4C38-BE6F-5B9579EA22D8}" srcId="{34C4C27A-A412-41A1-BC4C-A6F3A8D7FB32}" destId="{208E4CD4-E5E7-4188-9EDB-516CB9F1B9A8}" srcOrd="0" destOrd="0" parTransId="{0DA1F5FB-50BB-4C2C-96BF-C1E8921D3E0C}" sibTransId="{98CA8169-3564-4D25-80A3-BF5544584739}"/>
    <dgm:cxn modelId="{65A604D6-F44C-4E7B-943F-CBB76F988048}" type="presOf" srcId="{DF05A23F-1EE9-4A72-8104-D6845241EDEE}" destId="{6F0CADB5-DAFF-430B-9D53-CA20814DD433}" srcOrd="0" destOrd="0" presId="urn:microsoft.com/office/officeart/2005/8/layout/vList5"/>
    <dgm:cxn modelId="{59EAE7C1-BCDD-47DF-8BC7-E38795F53FB6}" type="presOf" srcId="{0243D875-68DC-44CC-A967-9E3C7B0BF72C}" destId="{A22613AA-AF97-4A63-B7C5-FAA29C495304}" srcOrd="0" destOrd="0" presId="urn:microsoft.com/office/officeart/2005/8/layout/vList5"/>
    <dgm:cxn modelId="{AE001EAF-723C-45C1-BDD8-E08DCB0188AF}" srcId="{109B5E26-3845-4CE9-867E-9D8FBA0422EF}" destId="{34C4C27A-A412-41A1-BC4C-A6F3A8D7FB32}" srcOrd="1" destOrd="0" parTransId="{800E8A68-D789-402A-8607-936E5C02720E}" sibTransId="{FB5C28DD-1422-42DC-84D5-D8ED96F4719F}"/>
    <dgm:cxn modelId="{0D580BDA-D590-4B69-B6FE-42D8432325F9}" type="presOf" srcId="{CD6F6D13-BB71-465A-8BBC-0FE84A1DDDCC}" destId="{BBD5ED4D-F543-4B28-BAC3-B4FF80C1B591}" srcOrd="0" destOrd="0" presId="urn:microsoft.com/office/officeart/2005/8/layout/vList5"/>
    <dgm:cxn modelId="{712BCB20-8666-4B4E-8E85-58D18CE10BAE}" type="presParOf" srcId="{27B030B0-03B6-4D98-971B-1E428DA827C5}" destId="{14A4EA04-C2ED-4DFF-BBB2-B6AD7BFE1B80}" srcOrd="0" destOrd="0" presId="urn:microsoft.com/office/officeart/2005/8/layout/vList5"/>
    <dgm:cxn modelId="{D2B675DF-E95A-4A71-B962-D18A7864A3D5}" type="presParOf" srcId="{14A4EA04-C2ED-4DFF-BBB2-B6AD7BFE1B80}" destId="{BBD5ED4D-F543-4B28-BAC3-B4FF80C1B591}" srcOrd="0" destOrd="0" presId="urn:microsoft.com/office/officeart/2005/8/layout/vList5"/>
    <dgm:cxn modelId="{D6F4B8BD-2DFB-405B-B435-0E44352D6543}" type="presParOf" srcId="{14A4EA04-C2ED-4DFF-BBB2-B6AD7BFE1B80}" destId="{6F0CADB5-DAFF-430B-9D53-CA20814DD433}" srcOrd="1" destOrd="0" presId="urn:microsoft.com/office/officeart/2005/8/layout/vList5"/>
    <dgm:cxn modelId="{58CBD5EC-90C8-43EC-842F-B5CCE18D276B}" type="presParOf" srcId="{27B030B0-03B6-4D98-971B-1E428DA827C5}" destId="{FAB4213C-C698-461D-B95D-C0DFBCAC2F9D}" srcOrd="1" destOrd="0" presId="urn:microsoft.com/office/officeart/2005/8/layout/vList5"/>
    <dgm:cxn modelId="{637F44A2-9B48-417F-82EB-7A1B391A452E}" type="presParOf" srcId="{27B030B0-03B6-4D98-971B-1E428DA827C5}" destId="{A761FC3D-4EA3-4276-9945-878C95146AB7}" srcOrd="2" destOrd="0" presId="urn:microsoft.com/office/officeart/2005/8/layout/vList5"/>
    <dgm:cxn modelId="{5B07B556-7EA0-44FE-964A-0ADBEDF7E383}" type="presParOf" srcId="{A761FC3D-4EA3-4276-9945-878C95146AB7}" destId="{FE246B0D-A628-4666-904C-402221320AC3}" srcOrd="0" destOrd="0" presId="urn:microsoft.com/office/officeart/2005/8/layout/vList5"/>
    <dgm:cxn modelId="{55260C55-9123-45EE-A03E-0B6E93292B1E}" type="presParOf" srcId="{A761FC3D-4EA3-4276-9945-878C95146AB7}" destId="{D258EB26-4863-4542-B96F-44B7F2F45F0C}" srcOrd="1" destOrd="0" presId="urn:microsoft.com/office/officeart/2005/8/layout/vList5"/>
    <dgm:cxn modelId="{733FEFC1-B509-4745-A542-B8B886D61AD5}" type="presParOf" srcId="{27B030B0-03B6-4D98-971B-1E428DA827C5}" destId="{7DD5E8C0-DD3F-4CCE-B534-258CCC047CE1}" srcOrd="3" destOrd="0" presId="urn:microsoft.com/office/officeart/2005/8/layout/vList5"/>
    <dgm:cxn modelId="{3776CF0E-A90B-47F8-B70E-2C157C4E94EC}" type="presParOf" srcId="{27B030B0-03B6-4D98-971B-1E428DA827C5}" destId="{14BAB5CD-3014-40E5-A029-7A9B54D268EA}" srcOrd="4" destOrd="0" presId="urn:microsoft.com/office/officeart/2005/8/layout/vList5"/>
    <dgm:cxn modelId="{067B314E-22DC-43CD-B523-762BB179F570}" type="presParOf" srcId="{14BAB5CD-3014-40E5-A029-7A9B54D268EA}" destId="{8570FD19-4DCB-47D2-B765-E2C494B641BD}" srcOrd="0" destOrd="0" presId="urn:microsoft.com/office/officeart/2005/8/layout/vList5"/>
    <dgm:cxn modelId="{DD4821B6-E23E-46F5-8C20-953AA3C46BDF}" type="presParOf" srcId="{14BAB5CD-3014-40E5-A029-7A9B54D268EA}" destId="{A22613AA-AF97-4A63-B7C5-FAA29C49530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9B5E26-3845-4CE9-867E-9D8FBA0422EF}" type="doc">
      <dgm:prSet loTypeId="urn:microsoft.com/office/officeart/2005/8/layout/vList5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CD6F6D13-BB71-465A-8BBC-0FE84A1DDDCC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FF0000"/>
          </a:solidFill>
        </a:ln>
      </dgm:spPr>
      <dgm:t>
        <a:bodyPr/>
        <a:lstStyle/>
        <a:p>
          <a:endParaRPr lang="ru-RU" dirty="0"/>
        </a:p>
      </dgm:t>
    </dgm:pt>
    <dgm:pt modelId="{136B7800-B76B-4F6C-AD38-0B9C4D9C8DCE}" type="parTrans" cxnId="{08C14E18-CFDC-4A20-9F98-1044096165C5}">
      <dgm:prSet/>
      <dgm:spPr/>
      <dgm:t>
        <a:bodyPr/>
        <a:lstStyle/>
        <a:p>
          <a:endParaRPr lang="ru-RU"/>
        </a:p>
      </dgm:t>
    </dgm:pt>
    <dgm:pt modelId="{38603470-4319-45CD-9F8B-34CFD92FD5D6}" type="sibTrans" cxnId="{08C14E18-CFDC-4A20-9F98-1044096165C5}">
      <dgm:prSet/>
      <dgm:spPr/>
      <dgm:t>
        <a:bodyPr/>
        <a:lstStyle/>
        <a:p>
          <a:endParaRPr lang="ru-RU"/>
        </a:p>
      </dgm:t>
    </dgm:pt>
    <dgm:pt modelId="{DF05A23F-1EE9-4A72-8104-D6845241EDEE}">
      <dgm:prSet phldrT="[Текст]" custT="1"/>
      <dgm:spPr>
        <a:solidFill>
          <a:schemeClr val="bg2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uk-UA" sz="2000" dirty="0" smtClean="0"/>
            <a:t>Об’єднання двох міських пологових будинків для створення першого в області </a:t>
          </a:r>
          <a:r>
            <a:rPr lang="uk-UA" sz="2000" dirty="0" err="1" smtClean="0"/>
            <a:t>перинатального</a:t>
          </a:r>
          <a:r>
            <a:rPr lang="uk-UA" sz="2000" dirty="0" smtClean="0"/>
            <a:t> центру ІІ рівня</a:t>
          </a:r>
          <a:endParaRPr lang="ru-RU" sz="2000" dirty="0"/>
        </a:p>
      </dgm:t>
    </dgm:pt>
    <dgm:pt modelId="{6F44E540-4181-49AC-8DAE-F3AD9016FF10}" type="parTrans" cxnId="{8EA9F9FD-18A5-412E-BAA0-7594866AD790}">
      <dgm:prSet/>
      <dgm:spPr/>
      <dgm:t>
        <a:bodyPr/>
        <a:lstStyle/>
        <a:p>
          <a:endParaRPr lang="ru-RU"/>
        </a:p>
      </dgm:t>
    </dgm:pt>
    <dgm:pt modelId="{29342CF3-EC69-407C-B66C-179908B33021}" type="sibTrans" cxnId="{8EA9F9FD-18A5-412E-BAA0-7594866AD790}">
      <dgm:prSet/>
      <dgm:spPr/>
      <dgm:t>
        <a:bodyPr/>
        <a:lstStyle/>
        <a:p>
          <a:endParaRPr lang="ru-RU"/>
        </a:p>
      </dgm:t>
    </dgm:pt>
    <dgm:pt modelId="{34C4C27A-A412-41A1-BC4C-A6F3A8D7FB32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rgbClr val="FF0000"/>
          </a:solidFill>
        </a:ln>
      </dgm:spPr>
      <dgm:t>
        <a:bodyPr/>
        <a:lstStyle/>
        <a:p>
          <a:endParaRPr lang="ru-RU" dirty="0"/>
        </a:p>
      </dgm:t>
    </dgm:pt>
    <dgm:pt modelId="{800E8A68-D789-402A-8607-936E5C02720E}" type="parTrans" cxnId="{AE001EAF-723C-45C1-BDD8-E08DCB0188AF}">
      <dgm:prSet/>
      <dgm:spPr/>
      <dgm:t>
        <a:bodyPr/>
        <a:lstStyle/>
        <a:p>
          <a:endParaRPr lang="ru-RU"/>
        </a:p>
      </dgm:t>
    </dgm:pt>
    <dgm:pt modelId="{FB5C28DD-1422-42DC-84D5-D8ED96F4719F}" type="sibTrans" cxnId="{AE001EAF-723C-45C1-BDD8-E08DCB0188AF}">
      <dgm:prSet/>
      <dgm:spPr/>
      <dgm:t>
        <a:bodyPr/>
        <a:lstStyle/>
        <a:p>
          <a:endParaRPr lang="ru-RU"/>
        </a:p>
      </dgm:t>
    </dgm:pt>
    <dgm:pt modelId="{208E4CD4-E5E7-4188-9EDB-516CB9F1B9A8}">
      <dgm:prSet phldrT="[Текст]" custT="1"/>
      <dgm:spPr>
        <a:solidFill>
          <a:schemeClr val="bg2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uk-UA" sz="2000" dirty="0" smtClean="0"/>
            <a:t>Приведення будівель лікувальних закладів до сучасного рівня шляхом проведення поетапних капітальних ремонтів із забезпеченням вільного доступу до них осіб з обмеженими фізичними можливостями</a:t>
          </a:r>
          <a:endParaRPr lang="ru-RU" sz="2000" dirty="0"/>
        </a:p>
      </dgm:t>
    </dgm:pt>
    <dgm:pt modelId="{0DA1F5FB-50BB-4C2C-96BF-C1E8921D3E0C}" type="parTrans" cxnId="{95169454-3CBD-4C38-BE6F-5B9579EA22D8}">
      <dgm:prSet/>
      <dgm:spPr/>
      <dgm:t>
        <a:bodyPr/>
        <a:lstStyle/>
        <a:p>
          <a:endParaRPr lang="ru-RU"/>
        </a:p>
      </dgm:t>
    </dgm:pt>
    <dgm:pt modelId="{98CA8169-3564-4D25-80A3-BF5544584739}" type="sibTrans" cxnId="{95169454-3CBD-4C38-BE6F-5B9579EA22D8}">
      <dgm:prSet/>
      <dgm:spPr/>
      <dgm:t>
        <a:bodyPr/>
        <a:lstStyle/>
        <a:p>
          <a:endParaRPr lang="ru-RU"/>
        </a:p>
      </dgm:t>
    </dgm:pt>
    <dgm:pt modelId="{27B030B0-03B6-4D98-971B-1E428DA827C5}" type="pres">
      <dgm:prSet presAssocID="{109B5E26-3845-4CE9-867E-9D8FBA0422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A4EA04-C2ED-4DFF-BBB2-B6AD7BFE1B80}" type="pres">
      <dgm:prSet presAssocID="{CD6F6D13-BB71-465A-8BBC-0FE84A1DDDCC}" presName="linNode" presStyleCnt="0"/>
      <dgm:spPr/>
    </dgm:pt>
    <dgm:pt modelId="{BBD5ED4D-F543-4B28-BAC3-B4FF80C1B591}" type="pres">
      <dgm:prSet presAssocID="{CD6F6D13-BB71-465A-8BBC-0FE84A1DDDCC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0CADB5-DAFF-430B-9D53-CA20814DD433}" type="pres">
      <dgm:prSet presAssocID="{CD6F6D13-BB71-465A-8BBC-0FE84A1DDDCC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4213C-C698-461D-B95D-C0DFBCAC2F9D}" type="pres">
      <dgm:prSet presAssocID="{38603470-4319-45CD-9F8B-34CFD92FD5D6}" presName="sp" presStyleCnt="0"/>
      <dgm:spPr/>
    </dgm:pt>
    <dgm:pt modelId="{A761FC3D-4EA3-4276-9945-878C95146AB7}" type="pres">
      <dgm:prSet presAssocID="{34C4C27A-A412-41A1-BC4C-A6F3A8D7FB32}" presName="linNode" presStyleCnt="0"/>
      <dgm:spPr/>
    </dgm:pt>
    <dgm:pt modelId="{FE246B0D-A628-4666-904C-402221320AC3}" type="pres">
      <dgm:prSet presAssocID="{34C4C27A-A412-41A1-BC4C-A6F3A8D7FB3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8EB26-4863-4542-B96F-44B7F2F45F0C}" type="pres">
      <dgm:prSet presAssocID="{34C4C27A-A412-41A1-BC4C-A6F3A8D7FB3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169454-3CBD-4C38-BE6F-5B9579EA22D8}" srcId="{34C4C27A-A412-41A1-BC4C-A6F3A8D7FB32}" destId="{208E4CD4-E5E7-4188-9EDB-516CB9F1B9A8}" srcOrd="0" destOrd="0" parTransId="{0DA1F5FB-50BB-4C2C-96BF-C1E8921D3E0C}" sibTransId="{98CA8169-3564-4D25-80A3-BF5544584739}"/>
    <dgm:cxn modelId="{3FA6B415-5730-4E89-B7F5-22DC894A0287}" type="presOf" srcId="{208E4CD4-E5E7-4188-9EDB-516CB9F1B9A8}" destId="{D258EB26-4863-4542-B96F-44B7F2F45F0C}" srcOrd="0" destOrd="0" presId="urn:microsoft.com/office/officeart/2005/8/layout/vList5"/>
    <dgm:cxn modelId="{08C14E18-CFDC-4A20-9F98-1044096165C5}" srcId="{109B5E26-3845-4CE9-867E-9D8FBA0422EF}" destId="{CD6F6D13-BB71-465A-8BBC-0FE84A1DDDCC}" srcOrd="0" destOrd="0" parTransId="{136B7800-B76B-4F6C-AD38-0B9C4D9C8DCE}" sibTransId="{38603470-4319-45CD-9F8B-34CFD92FD5D6}"/>
    <dgm:cxn modelId="{EDA52452-8CF7-4411-94CC-076B7FFE577E}" type="presOf" srcId="{CD6F6D13-BB71-465A-8BBC-0FE84A1DDDCC}" destId="{BBD5ED4D-F543-4B28-BAC3-B4FF80C1B591}" srcOrd="0" destOrd="0" presId="urn:microsoft.com/office/officeart/2005/8/layout/vList5"/>
    <dgm:cxn modelId="{D77EEEF7-16C0-47E7-921F-734BD57EB6E5}" type="presOf" srcId="{34C4C27A-A412-41A1-BC4C-A6F3A8D7FB32}" destId="{FE246B0D-A628-4666-904C-402221320AC3}" srcOrd="0" destOrd="0" presId="urn:microsoft.com/office/officeart/2005/8/layout/vList5"/>
    <dgm:cxn modelId="{8EA9F9FD-18A5-412E-BAA0-7594866AD790}" srcId="{CD6F6D13-BB71-465A-8BBC-0FE84A1DDDCC}" destId="{DF05A23F-1EE9-4A72-8104-D6845241EDEE}" srcOrd="0" destOrd="0" parTransId="{6F44E540-4181-49AC-8DAE-F3AD9016FF10}" sibTransId="{29342CF3-EC69-407C-B66C-179908B33021}"/>
    <dgm:cxn modelId="{E89552B3-DA2F-495C-B86A-AA1120878ABE}" type="presOf" srcId="{DF05A23F-1EE9-4A72-8104-D6845241EDEE}" destId="{6F0CADB5-DAFF-430B-9D53-CA20814DD433}" srcOrd="0" destOrd="0" presId="urn:microsoft.com/office/officeart/2005/8/layout/vList5"/>
    <dgm:cxn modelId="{AE001EAF-723C-45C1-BDD8-E08DCB0188AF}" srcId="{109B5E26-3845-4CE9-867E-9D8FBA0422EF}" destId="{34C4C27A-A412-41A1-BC4C-A6F3A8D7FB32}" srcOrd="1" destOrd="0" parTransId="{800E8A68-D789-402A-8607-936E5C02720E}" sibTransId="{FB5C28DD-1422-42DC-84D5-D8ED96F4719F}"/>
    <dgm:cxn modelId="{B474FD29-77C8-4DE3-985A-7C55FE990D46}" type="presOf" srcId="{109B5E26-3845-4CE9-867E-9D8FBA0422EF}" destId="{27B030B0-03B6-4D98-971B-1E428DA827C5}" srcOrd="0" destOrd="0" presId="urn:microsoft.com/office/officeart/2005/8/layout/vList5"/>
    <dgm:cxn modelId="{5EA057B7-AB83-44D2-AFC1-937B9FFD9DB9}" type="presParOf" srcId="{27B030B0-03B6-4D98-971B-1E428DA827C5}" destId="{14A4EA04-C2ED-4DFF-BBB2-B6AD7BFE1B80}" srcOrd="0" destOrd="0" presId="urn:microsoft.com/office/officeart/2005/8/layout/vList5"/>
    <dgm:cxn modelId="{CED5B58D-5C16-48A0-AB11-5B78F401AA66}" type="presParOf" srcId="{14A4EA04-C2ED-4DFF-BBB2-B6AD7BFE1B80}" destId="{BBD5ED4D-F543-4B28-BAC3-B4FF80C1B591}" srcOrd="0" destOrd="0" presId="urn:microsoft.com/office/officeart/2005/8/layout/vList5"/>
    <dgm:cxn modelId="{61AC6E19-680C-4410-8D6A-DA76A322C9A8}" type="presParOf" srcId="{14A4EA04-C2ED-4DFF-BBB2-B6AD7BFE1B80}" destId="{6F0CADB5-DAFF-430B-9D53-CA20814DD433}" srcOrd="1" destOrd="0" presId="urn:microsoft.com/office/officeart/2005/8/layout/vList5"/>
    <dgm:cxn modelId="{2B5F20B3-B8FC-40CF-852E-64789E03A550}" type="presParOf" srcId="{27B030B0-03B6-4D98-971B-1E428DA827C5}" destId="{FAB4213C-C698-461D-B95D-C0DFBCAC2F9D}" srcOrd="1" destOrd="0" presId="urn:microsoft.com/office/officeart/2005/8/layout/vList5"/>
    <dgm:cxn modelId="{8C86A752-6FE4-4E61-A2FC-BB478658022F}" type="presParOf" srcId="{27B030B0-03B6-4D98-971B-1E428DA827C5}" destId="{A761FC3D-4EA3-4276-9945-878C95146AB7}" srcOrd="2" destOrd="0" presId="urn:microsoft.com/office/officeart/2005/8/layout/vList5"/>
    <dgm:cxn modelId="{954F4810-7720-4F79-9CF7-1EC5A8993901}" type="presParOf" srcId="{A761FC3D-4EA3-4276-9945-878C95146AB7}" destId="{FE246B0D-A628-4666-904C-402221320AC3}" srcOrd="0" destOrd="0" presId="urn:microsoft.com/office/officeart/2005/8/layout/vList5"/>
    <dgm:cxn modelId="{EBA7769B-FB72-4B1D-BAF0-F2DF9D1979F2}" type="presParOf" srcId="{A761FC3D-4EA3-4276-9945-878C95146AB7}" destId="{D258EB26-4863-4542-B96F-44B7F2F45F0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A92F6D-5578-4B8E-8253-CE233CC08144}" type="doc">
      <dgm:prSet loTypeId="urn:microsoft.com/office/officeart/2005/8/layout/vList3#1" loCatId="list" qsTypeId="urn:microsoft.com/office/officeart/2005/8/quickstyle/simple1#7" qsCatId="simple" csTypeId="urn:microsoft.com/office/officeart/2005/8/colors/accent1_2#7" csCatId="accent1" phldr="1"/>
      <dgm:spPr/>
    </dgm:pt>
    <dgm:pt modelId="{A42D4838-E228-44BA-A53A-6EAAB863B1F5}">
      <dgm:prSet phldrT="[Текст]" custT="1"/>
      <dgm:spPr>
        <a:solidFill>
          <a:schemeClr val="bg2"/>
        </a:solidFill>
        <a:ln w="31750" cmpd="thickThin">
          <a:solidFill>
            <a:schemeClr val="tx1"/>
          </a:solidFill>
        </a:ln>
      </dgm:spPr>
      <dgm:t>
        <a:bodyPr/>
        <a:lstStyle/>
        <a:p>
          <a:r>
            <a:rPr lang="uk-UA" sz="1700" dirty="0" smtClean="0">
              <a:solidFill>
                <a:schemeClr val="bg1"/>
              </a:solidFill>
            </a:rPr>
            <a:t>   </a:t>
          </a:r>
          <a:r>
            <a:rPr lang="uk-UA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Висока поширеність, захворюваність та смертність від онкологічних, серцево-судинних захворювань</a:t>
          </a:r>
          <a:endParaRPr lang="ru-RU" sz="2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6A37C0-541C-457E-83CE-A5E48177650F}" type="parTrans" cxnId="{3756C5CD-2497-4CBA-B9B2-2A3CD3D9CD8D}">
      <dgm:prSet/>
      <dgm:spPr/>
      <dgm:t>
        <a:bodyPr/>
        <a:lstStyle/>
        <a:p>
          <a:endParaRPr lang="ru-RU"/>
        </a:p>
      </dgm:t>
    </dgm:pt>
    <dgm:pt modelId="{7E0D7433-C02F-4DBA-AFC4-CCF40E67483D}" type="sibTrans" cxnId="{3756C5CD-2497-4CBA-B9B2-2A3CD3D9CD8D}">
      <dgm:prSet/>
      <dgm:spPr/>
      <dgm:t>
        <a:bodyPr/>
        <a:lstStyle/>
        <a:p>
          <a:endParaRPr lang="ru-RU"/>
        </a:p>
      </dgm:t>
    </dgm:pt>
    <dgm:pt modelId="{4B0E0F97-366D-49B7-87EB-32EF71EBDB6A}">
      <dgm:prSet phldrT="[Текст]" custT="1"/>
      <dgm:spPr>
        <a:solidFill>
          <a:schemeClr val="bg2"/>
        </a:solidFill>
        <a:ln w="31750" cmpd="thickThin">
          <a:solidFill>
            <a:schemeClr val="tx1"/>
          </a:solidFill>
        </a:ln>
      </dgm:spPr>
      <dgm:t>
        <a:bodyPr/>
        <a:lstStyle/>
        <a:p>
          <a:r>
            <a: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r>
            <a:rPr lang="uk-UA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Велика кількість хворих з ХНН, які потребують гемодіалізу</a:t>
          </a:r>
          <a:endParaRPr lang="ru-RU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C17F11-B15E-4C27-A239-283287150B66}" type="parTrans" cxnId="{56BE9D9F-DA43-4EFB-B389-A85DB81474DE}">
      <dgm:prSet/>
      <dgm:spPr/>
      <dgm:t>
        <a:bodyPr/>
        <a:lstStyle/>
        <a:p>
          <a:endParaRPr lang="ru-RU"/>
        </a:p>
      </dgm:t>
    </dgm:pt>
    <dgm:pt modelId="{4EBBC723-CFC2-4D35-9217-63234599C8B0}" type="sibTrans" cxnId="{56BE9D9F-DA43-4EFB-B389-A85DB81474DE}">
      <dgm:prSet/>
      <dgm:spPr/>
      <dgm:t>
        <a:bodyPr/>
        <a:lstStyle/>
        <a:p>
          <a:endParaRPr lang="ru-RU"/>
        </a:p>
      </dgm:t>
    </dgm:pt>
    <dgm:pt modelId="{58296D89-1313-4BFB-ADB8-9ED86D4F6380}">
      <dgm:prSet phldrT="[Текст]" custT="1"/>
      <dgm:spPr>
        <a:solidFill>
          <a:schemeClr val="bg2"/>
        </a:solidFill>
        <a:ln w="31750" cmpd="thickThin">
          <a:solidFill>
            <a:schemeClr val="tx1"/>
          </a:solidFill>
        </a:ln>
      </dgm:spPr>
      <dgm:t>
        <a:bodyPr/>
        <a:lstStyle/>
        <a:p>
          <a:r>
            <a:rPr lang="uk-UA" sz="1700" dirty="0" smtClean="0"/>
            <a:t>     </a:t>
          </a:r>
          <a:r>
            <a:rPr lang="uk-UA" sz="1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Збільшення кількості демобілізованих осіб із зони проведення АТО з різноманітними наслідками травм та                                                     неврологічними захворюваннями, які потребують тривалої реабілітації</a:t>
          </a:r>
          <a:endParaRPr lang="ru-RU" sz="19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619AC7-A8DE-4E23-8CE3-F0ABF5244380}" type="parTrans" cxnId="{BA3856D5-0774-43F9-885C-8A0C26DF6F34}">
      <dgm:prSet/>
      <dgm:spPr/>
      <dgm:t>
        <a:bodyPr/>
        <a:lstStyle/>
        <a:p>
          <a:endParaRPr lang="ru-RU"/>
        </a:p>
      </dgm:t>
    </dgm:pt>
    <dgm:pt modelId="{3EED2EDB-9E14-440E-A76B-1CEF34ACAFDA}" type="sibTrans" cxnId="{BA3856D5-0774-43F9-885C-8A0C26DF6F34}">
      <dgm:prSet/>
      <dgm:spPr/>
      <dgm:t>
        <a:bodyPr/>
        <a:lstStyle/>
        <a:p>
          <a:endParaRPr lang="ru-RU"/>
        </a:p>
      </dgm:t>
    </dgm:pt>
    <dgm:pt modelId="{C76D1EA4-2177-43DF-9589-CF20481F930E}">
      <dgm:prSet phldrT="[Текст]" custT="1"/>
      <dgm:spPr>
        <a:solidFill>
          <a:schemeClr val="bg2"/>
        </a:solidFill>
        <a:ln w="31750" cmpd="thickThin"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uk-UA" sz="1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uk-UA" sz="2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Складна кадрова ситуація щодо забезпечення лікарями, особливо враховуючи віковий ценз працюючих</a:t>
          </a:r>
          <a:endParaRPr lang="ru-RU" sz="2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730A1-951D-4675-9075-EF012A32D223}" type="parTrans" cxnId="{4A73F0F4-9136-4A2A-89C0-6DE2E32FAAD2}">
      <dgm:prSet/>
      <dgm:spPr/>
      <dgm:t>
        <a:bodyPr/>
        <a:lstStyle/>
        <a:p>
          <a:endParaRPr lang="ru-RU"/>
        </a:p>
      </dgm:t>
    </dgm:pt>
    <dgm:pt modelId="{ADDDF448-000E-42CF-B368-FE9617C2F8C0}" type="sibTrans" cxnId="{4A73F0F4-9136-4A2A-89C0-6DE2E32FAAD2}">
      <dgm:prSet/>
      <dgm:spPr/>
      <dgm:t>
        <a:bodyPr/>
        <a:lstStyle/>
        <a:p>
          <a:endParaRPr lang="ru-RU"/>
        </a:p>
      </dgm:t>
    </dgm:pt>
    <dgm:pt modelId="{35A696F6-52D5-403D-8C60-674D758502CA}">
      <dgm:prSet custT="1"/>
      <dgm:spPr>
        <a:solidFill>
          <a:schemeClr val="bg2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uk-UA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Фінансова незабезпеченість галузі </a:t>
          </a:r>
        </a:p>
        <a:p>
          <a:pPr>
            <a:spcAft>
              <a:spcPts val="0"/>
            </a:spcAft>
          </a:pPr>
          <a:r>
            <a:rPr lang="uk-UA" sz="23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рамках загальнодержавних повноважень</a:t>
          </a:r>
          <a:endParaRPr lang="uk-UA" sz="23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A595ED-0212-4C6E-A20A-B77595711BE5}" type="parTrans" cxnId="{B288822A-03C0-4B63-A96E-1C97C2F50BFF}">
      <dgm:prSet/>
      <dgm:spPr/>
      <dgm:t>
        <a:bodyPr/>
        <a:lstStyle/>
        <a:p>
          <a:endParaRPr lang="uk-UA"/>
        </a:p>
      </dgm:t>
    </dgm:pt>
    <dgm:pt modelId="{69E32ADB-0546-4062-957A-6F51490D9013}" type="sibTrans" cxnId="{B288822A-03C0-4B63-A96E-1C97C2F50BFF}">
      <dgm:prSet/>
      <dgm:spPr/>
      <dgm:t>
        <a:bodyPr/>
        <a:lstStyle/>
        <a:p>
          <a:endParaRPr lang="uk-UA"/>
        </a:p>
      </dgm:t>
    </dgm:pt>
    <dgm:pt modelId="{747212B0-5630-41A8-B557-D12EFCD8E116}" type="pres">
      <dgm:prSet presAssocID="{57A92F6D-5578-4B8E-8253-CE233CC08144}" presName="linearFlow" presStyleCnt="0">
        <dgm:presLayoutVars>
          <dgm:dir/>
          <dgm:resizeHandles val="exact"/>
        </dgm:presLayoutVars>
      </dgm:prSet>
      <dgm:spPr/>
    </dgm:pt>
    <dgm:pt modelId="{0154E1DC-3649-45BF-886B-0C1E9651057B}" type="pres">
      <dgm:prSet presAssocID="{35A696F6-52D5-403D-8C60-674D758502CA}" presName="composite" presStyleCnt="0"/>
      <dgm:spPr/>
    </dgm:pt>
    <dgm:pt modelId="{B9DED986-846F-43F2-BF4D-21CB788C69C3}" type="pres">
      <dgm:prSet presAssocID="{35A696F6-52D5-403D-8C60-674D758502CA}" presName="imgShp" presStyleLbl="fgImgPlace1" presStyleIdx="0" presStyleCnt="5" custLinFactX="-7248" custLinFactNeighborX="-100000" custLinFactNeighborY="-10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551459F-0F74-4D93-801A-B0B66A3965A9}" type="pres">
      <dgm:prSet presAssocID="{35A696F6-52D5-403D-8C60-674D758502CA}" presName="txShp" presStyleLbl="node1" presStyleIdx="0" presStyleCnt="5" custScaleX="14323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A618C9-7125-40F8-9454-0F4664BCDF9A}" type="pres">
      <dgm:prSet presAssocID="{69E32ADB-0546-4062-957A-6F51490D9013}" presName="spacing" presStyleCnt="0"/>
      <dgm:spPr/>
    </dgm:pt>
    <dgm:pt modelId="{229F5C65-43E0-47F5-9783-2BC411CD14F3}" type="pres">
      <dgm:prSet presAssocID="{A42D4838-E228-44BA-A53A-6EAAB863B1F5}" presName="composite" presStyleCnt="0"/>
      <dgm:spPr/>
    </dgm:pt>
    <dgm:pt modelId="{2407965E-E611-4ABE-942A-A1334245FFF1}" type="pres">
      <dgm:prSet presAssocID="{A42D4838-E228-44BA-A53A-6EAAB863B1F5}" presName="imgShp" presStyleLbl="fgImgPlace1" presStyleIdx="1" presStyleCnt="5" custLinFactX="-7248" custLinFactNeighborX="-100000" custLinFactNeighborY="-2263"/>
      <dgm:spPr>
        <a:blipFill>
          <a:blip xmlns:r="http://schemas.openxmlformats.org/officeDocument/2006/relationships" r:embed="rId2">
            <a:extLst/>
          </a:blip>
          <a:srcRect/>
          <a:stretch>
            <a:fillRect l="-25000" r="-25000"/>
          </a:stretch>
        </a:blipFill>
        <a:ln w="22225">
          <a:solidFill>
            <a:srgbClr val="FF0000"/>
          </a:solidFill>
        </a:ln>
      </dgm:spPr>
    </dgm:pt>
    <dgm:pt modelId="{D85C44EA-3E93-4FB0-B490-E5DCBE41AD3A}" type="pres">
      <dgm:prSet presAssocID="{A42D4838-E228-44BA-A53A-6EAAB863B1F5}" presName="txShp" presStyleLbl="node1" presStyleIdx="1" presStyleCnt="5" custScaleX="142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CCE60-D15F-43A6-A640-030C3185B607}" type="pres">
      <dgm:prSet presAssocID="{7E0D7433-C02F-4DBA-AFC4-CCF40E67483D}" presName="spacing" presStyleCnt="0"/>
      <dgm:spPr/>
    </dgm:pt>
    <dgm:pt modelId="{4ECEF037-B29B-4D4C-9C52-F1787803F02A}" type="pres">
      <dgm:prSet presAssocID="{4B0E0F97-366D-49B7-87EB-32EF71EBDB6A}" presName="composite" presStyleCnt="0"/>
      <dgm:spPr/>
    </dgm:pt>
    <dgm:pt modelId="{924CEE57-B902-4634-A60F-3E3C28B9F62F}" type="pres">
      <dgm:prSet presAssocID="{4B0E0F97-366D-49B7-87EB-32EF71EBDB6A}" presName="imgShp" presStyleLbl="fgImgPlace1" presStyleIdx="2" presStyleCnt="5" custLinFactX="-3070" custLinFactNeighborX="-100000" custLinFactNeighborY="-3456"/>
      <dgm:spPr>
        <a:blipFill>
          <a:blip xmlns:r="http://schemas.openxmlformats.org/officeDocument/2006/relationships" r:embed="rId3">
            <a:extLst/>
          </a:blip>
          <a:srcRect/>
          <a:stretch>
            <a:fillRect l="-17000" r="-17000"/>
          </a:stretch>
        </a:blipFill>
        <a:ln w="22225">
          <a:solidFill>
            <a:srgbClr val="FF0000"/>
          </a:solidFill>
        </a:ln>
      </dgm:spPr>
    </dgm:pt>
    <dgm:pt modelId="{B486B512-4302-41B6-8193-ACEAAFBD58C4}" type="pres">
      <dgm:prSet presAssocID="{4B0E0F97-366D-49B7-87EB-32EF71EBDB6A}" presName="txShp" presStyleLbl="node1" presStyleIdx="2" presStyleCnt="5" custScaleX="142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7BF96-5D59-400D-8547-1CDFF752A488}" type="pres">
      <dgm:prSet presAssocID="{4EBBC723-CFC2-4D35-9217-63234599C8B0}" presName="spacing" presStyleCnt="0"/>
      <dgm:spPr/>
    </dgm:pt>
    <dgm:pt modelId="{AC65EEA4-081E-4074-AAE1-6E5DEB5D553D}" type="pres">
      <dgm:prSet presAssocID="{58296D89-1313-4BFB-ADB8-9ED86D4F6380}" presName="composite" presStyleCnt="0"/>
      <dgm:spPr/>
    </dgm:pt>
    <dgm:pt modelId="{53093281-85CD-4314-AB4E-DFFBEA97F32E}" type="pres">
      <dgm:prSet presAssocID="{58296D89-1313-4BFB-ADB8-9ED86D4F6380}" presName="imgShp" presStyleLbl="fgImgPlace1" presStyleIdx="3" presStyleCnt="5" custLinFactX="-7248" custLinFactNeighborX="-100000" custLinFactNeighborY="-3138"/>
      <dgm:spPr>
        <a:blipFill>
          <a:blip xmlns:r="http://schemas.openxmlformats.org/officeDocument/2006/relationships" r:embed="rId4" cstate="print">
            <a:extLst/>
          </a:blip>
          <a:srcRect/>
          <a:stretch>
            <a:fillRect l="-25000" r="-25000"/>
          </a:stretch>
        </a:blipFill>
        <a:ln w="22225">
          <a:solidFill>
            <a:srgbClr val="FF0000"/>
          </a:solidFill>
        </a:ln>
      </dgm:spPr>
    </dgm:pt>
    <dgm:pt modelId="{22276D40-93F8-485D-9805-5FD85CD1767A}" type="pres">
      <dgm:prSet presAssocID="{58296D89-1313-4BFB-ADB8-9ED86D4F6380}" presName="txShp" presStyleLbl="node1" presStyleIdx="3" presStyleCnt="5" custScaleX="142427" custScaleY="131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6B41B6-75EE-41B5-92C7-C4159235EAD5}" type="pres">
      <dgm:prSet presAssocID="{3EED2EDB-9E14-440E-A76B-1CEF34ACAFDA}" presName="spacing" presStyleCnt="0"/>
      <dgm:spPr/>
    </dgm:pt>
    <dgm:pt modelId="{0C40505F-289C-4116-B02E-93E1CC6AC7F3}" type="pres">
      <dgm:prSet presAssocID="{C76D1EA4-2177-43DF-9589-CF20481F930E}" presName="composite" presStyleCnt="0"/>
      <dgm:spPr/>
    </dgm:pt>
    <dgm:pt modelId="{853CC07D-7E8D-4C0B-869F-5A76963912F5}" type="pres">
      <dgm:prSet presAssocID="{C76D1EA4-2177-43DF-9589-CF20481F930E}" presName="imgShp" presStyleLbl="fgImgPlace1" presStyleIdx="4" presStyleCnt="5" custLinFactX="-4103" custLinFactNeighborX="-100000" custLinFactNeighborY="-2821"/>
      <dgm:spPr>
        <a:blipFill>
          <a:blip xmlns:r="http://schemas.openxmlformats.org/officeDocument/2006/relationships" r:embed="rId5">
            <a:extLst/>
          </a:blip>
          <a:srcRect/>
          <a:stretch>
            <a:fillRect l="-25000" r="-25000"/>
          </a:stretch>
        </a:blipFill>
        <a:ln w="22225">
          <a:solidFill>
            <a:srgbClr val="FF0000"/>
          </a:solidFill>
        </a:ln>
      </dgm:spPr>
    </dgm:pt>
    <dgm:pt modelId="{8DDB52F5-D02B-48E1-8D69-109E3E27317B}" type="pres">
      <dgm:prSet presAssocID="{C76D1EA4-2177-43DF-9589-CF20481F930E}" presName="txShp" presStyleLbl="node1" presStyleIdx="4" presStyleCnt="5" custScaleX="142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BE9D9F-DA43-4EFB-B389-A85DB81474DE}" srcId="{57A92F6D-5578-4B8E-8253-CE233CC08144}" destId="{4B0E0F97-366D-49B7-87EB-32EF71EBDB6A}" srcOrd="2" destOrd="0" parTransId="{8DC17F11-B15E-4C27-A239-283287150B66}" sibTransId="{4EBBC723-CFC2-4D35-9217-63234599C8B0}"/>
    <dgm:cxn modelId="{2C815A73-F81A-4747-96B0-BFDC70D1BC69}" type="presOf" srcId="{A42D4838-E228-44BA-A53A-6EAAB863B1F5}" destId="{D85C44EA-3E93-4FB0-B490-E5DCBE41AD3A}" srcOrd="0" destOrd="0" presId="urn:microsoft.com/office/officeart/2005/8/layout/vList3#1"/>
    <dgm:cxn modelId="{3756C5CD-2497-4CBA-B9B2-2A3CD3D9CD8D}" srcId="{57A92F6D-5578-4B8E-8253-CE233CC08144}" destId="{A42D4838-E228-44BA-A53A-6EAAB863B1F5}" srcOrd="1" destOrd="0" parTransId="{376A37C0-541C-457E-83CE-A5E48177650F}" sibTransId="{7E0D7433-C02F-4DBA-AFC4-CCF40E67483D}"/>
    <dgm:cxn modelId="{FCACF620-0BEA-468A-A2FC-CA71C468755A}" type="presOf" srcId="{C76D1EA4-2177-43DF-9589-CF20481F930E}" destId="{8DDB52F5-D02B-48E1-8D69-109E3E27317B}" srcOrd="0" destOrd="0" presId="urn:microsoft.com/office/officeart/2005/8/layout/vList3#1"/>
    <dgm:cxn modelId="{4A73F0F4-9136-4A2A-89C0-6DE2E32FAAD2}" srcId="{57A92F6D-5578-4B8E-8253-CE233CC08144}" destId="{C76D1EA4-2177-43DF-9589-CF20481F930E}" srcOrd="4" destOrd="0" parTransId="{839730A1-951D-4675-9075-EF012A32D223}" sibTransId="{ADDDF448-000E-42CF-B368-FE9617C2F8C0}"/>
    <dgm:cxn modelId="{3A89E939-1267-4031-BA4F-82059EDAFA2B}" type="presOf" srcId="{57A92F6D-5578-4B8E-8253-CE233CC08144}" destId="{747212B0-5630-41A8-B557-D12EFCD8E116}" srcOrd="0" destOrd="0" presId="urn:microsoft.com/office/officeart/2005/8/layout/vList3#1"/>
    <dgm:cxn modelId="{B288822A-03C0-4B63-A96E-1C97C2F50BFF}" srcId="{57A92F6D-5578-4B8E-8253-CE233CC08144}" destId="{35A696F6-52D5-403D-8C60-674D758502CA}" srcOrd="0" destOrd="0" parTransId="{A8A595ED-0212-4C6E-A20A-B77595711BE5}" sibTransId="{69E32ADB-0546-4062-957A-6F51490D9013}"/>
    <dgm:cxn modelId="{BA3856D5-0774-43F9-885C-8A0C26DF6F34}" srcId="{57A92F6D-5578-4B8E-8253-CE233CC08144}" destId="{58296D89-1313-4BFB-ADB8-9ED86D4F6380}" srcOrd="3" destOrd="0" parTransId="{93619AC7-A8DE-4E23-8CE3-F0ABF5244380}" sibTransId="{3EED2EDB-9E14-440E-A76B-1CEF34ACAFDA}"/>
    <dgm:cxn modelId="{97237884-B867-4060-B3D9-9240AF215D8A}" type="presOf" srcId="{58296D89-1313-4BFB-ADB8-9ED86D4F6380}" destId="{22276D40-93F8-485D-9805-5FD85CD1767A}" srcOrd="0" destOrd="0" presId="urn:microsoft.com/office/officeart/2005/8/layout/vList3#1"/>
    <dgm:cxn modelId="{F04F24D0-2CBC-4726-92E3-33C555FE09AA}" type="presOf" srcId="{35A696F6-52D5-403D-8C60-674D758502CA}" destId="{F551459F-0F74-4D93-801A-B0B66A3965A9}" srcOrd="0" destOrd="0" presId="urn:microsoft.com/office/officeart/2005/8/layout/vList3#1"/>
    <dgm:cxn modelId="{BC0D06AA-49EF-4206-B966-7500A7D4296C}" type="presOf" srcId="{4B0E0F97-366D-49B7-87EB-32EF71EBDB6A}" destId="{B486B512-4302-41B6-8193-ACEAAFBD58C4}" srcOrd="0" destOrd="0" presId="urn:microsoft.com/office/officeart/2005/8/layout/vList3#1"/>
    <dgm:cxn modelId="{8220096C-97EA-4413-80D1-4FE395F24949}" type="presParOf" srcId="{747212B0-5630-41A8-B557-D12EFCD8E116}" destId="{0154E1DC-3649-45BF-886B-0C1E9651057B}" srcOrd="0" destOrd="0" presId="urn:microsoft.com/office/officeart/2005/8/layout/vList3#1"/>
    <dgm:cxn modelId="{4A125690-E1F2-44CD-BE53-0B147A8BDAD6}" type="presParOf" srcId="{0154E1DC-3649-45BF-886B-0C1E9651057B}" destId="{B9DED986-846F-43F2-BF4D-21CB788C69C3}" srcOrd="0" destOrd="0" presId="urn:microsoft.com/office/officeart/2005/8/layout/vList3#1"/>
    <dgm:cxn modelId="{1B9C7048-ABE8-4E0F-BC73-3DF709BBEC3D}" type="presParOf" srcId="{0154E1DC-3649-45BF-886B-0C1E9651057B}" destId="{F551459F-0F74-4D93-801A-B0B66A3965A9}" srcOrd="1" destOrd="0" presId="urn:microsoft.com/office/officeart/2005/8/layout/vList3#1"/>
    <dgm:cxn modelId="{8DA6615E-98ED-43CF-AB9D-9BDA1D4D1599}" type="presParOf" srcId="{747212B0-5630-41A8-B557-D12EFCD8E116}" destId="{F4A618C9-7125-40F8-9454-0F4664BCDF9A}" srcOrd="1" destOrd="0" presId="urn:microsoft.com/office/officeart/2005/8/layout/vList3#1"/>
    <dgm:cxn modelId="{83111A93-DB19-43DD-AC69-ED0A967CF045}" type="presParOf" srcId="{747212B0-5630-41A8-B557-D12EFCD8E116}" destId="{229F5C65-43E0-47F5-9783-2BC411CD14F3}" srcOrd="2" destOrd="0" presId="urn:microsoft.com/office/officeart/2005/8/layout/vList3#1"/>
    <dgm:cxn modelId="{BED2D6DF-76AB-4195-8A4C-E7FE0A31D86F}" type="presParOf" srcId="{229F5C65-43E0-47F5-9783-2BC411CD14F3}" destId="{2407965E-E611-4ABE-942A-A1334245FFF1}" srcOrd="0" destOrd="0" presId="urn:microsoft.com/office/officeart/2005/8/layout/vList3#1"/>
    <dgm:cxn modelId="{E595BEE0-8A37-4CA7-8161-EC4AC204DD37}" type="presParOf" srcId="{229F5C65-43E0-47F5-9783-2BC411CD14F3}" destId="{D85C44EA-3E93-4FB0-B490-E5DCBE41AD3A}" srcOrd="1" destOrd="0" presId="urn:microsoft.com/office/officeart/2005/8/layout/vList3#1"/>
    <dgm:cxn modelId="{A4CA43C3-83E3-45C6-A01E-BF578083DB53}" type="presParOf" srcId="{747212B0-5630-41A8-B557-D12EFCD8E116}" destId="{708CCE60-D15F-43A6-A640-030C3185B607}" srcOrd="3" destOrd="0" presId="urn:microsoft.com/office/officeart/2005/8/layout/vList3#1"/>
    <dgm:cxn modelId="{D68194CB-471D-4640-8272-1CAEA143EE64}" type="presParOf" srcId="{747212B0-5630-41A8-B557-D12EFCD8E116}" destId="{4ECEF037-B29B-4D4C-9C52-F1787803F02A}" srcOrd="4" destOrd="0" presId="urn:microsoft.com/office/officeart/2005/8/layout/vList3#1"/>
    <dgm:cxn modelId="{42DE0351-3CF8-4E57-8EB3-0F2F13965A99}" type="presParOf" srcId="{4ECEF037-B29B-4D4C-9C52-F1787803F02A}" destId="{924CEE57-B902-4634-A60F-3E3C28B9F62F}" srcOrd="0" destOrd="0" presId="urn:microsoft.com/office/officeart/2005/8/layout/vList3#1"/>
    <dgm:cxn modelId="{53991A6B-4026-49AC-B212-38C56BB5348B}" type="presParOf" srcId="{4ECEF037-B29B-4D4C-9C52-F1787803F02A}" destId="{B486B512-4302-41B6-8193-ACEAAFBD58C4}" srcOrd="1" destOrd="0" presId="urn:microsoft.com/office/officeart/2005/8/layout/vList3#1"/>
    <dgm:cxn modelId="{C12DCDB4-3B20-4D3C-96D4-9E36173ECDA9}" type="presParOf" srcId="{747212B0-5630-41A8-B557-D12EFCD8E116}" destId="{A6A7BF96-5D59-400D-8547-1CDFF752A488}" srcOrd="5" destOrd="0" presId="urn:microsoft.com/office/officeart/2005/8/layout/vList3#1"/>
    <dgm:cxn modelId="{0325389F-1763-4632-9412-617E09C55E4B}" type="presParOf" srcId="{747212B0-5630-41A8-B557-D12EFCD8E116}" destId="{AC65EEA4-081E-4074-AAE1-6E5DEB5D553D}" srcOrd="6" destOrd="0" presId="urn:microsoft.com/office/officeart/2005/8/layout/vList3#1"/>
    <dgm:cxn modelId="{7A8494AF-F69D-46F3-9C84-38A2E9F9F2F0}" type="presParOf" srcId="{AC65EEA4-081E-4074-AAE1-6E5DEB5D553D}" destId="{53093281-85CD-4314-AB4E-DFFBEA97F32E}" srcOrd="0" destOrd="0" presId="urn:microsoft.com/office/officeart/2005/8/layout/vList3#1"/>
    <dgm:cxn modelId="{91808893-672D-4CA6-B2DA-3E0D0267CFC3}" type="presParOf" srcId="{AC65EEA4-081E-4074-AAE1-6E5DEB5D553D}" destId="{22276D40-93F8-485D-9805-5FD85CD1767A}" srcOrd="1" destOrd="0" presId="urn:microsoft.com/office/officeart/2005/8/layout/vList3#1"/>
    <dgm:cxn modelId="{0E27A8A5-F31A-470E-9B95-8F6DC4C1BAAB}" type="presParOf" srcId="{747212B0-5630-41A8-B557-D12EFCD8E116}" destId="{8E6B41B6-75EE-41B5-92C7-C4159235EAD5}" srcOrd="7" destOrd="0" presId="urn:microsoft.com/office/officeart/2005/8/layout/vList3#1"/>
    <dgm:cxn modelId="{A189C07E-60E3-4823-A171-B6AB02C3006E}" type="presParOf" srcId="{747212B0-5630-41A8-B557-D12EFCD8E116}" destId="{0C40505F-289C-4116-B02E-93E1CC6AC7F3}" srcOrd="8" destOrd="0" presId="urn:microsoft.com/office/officeart/2005/8/layout/vList3#1"/>
    <dgm:cxn modelId="{B66A256C-5C4C-40E3-826D-AEE9F06A901E}" type="presParOf" srcId="{0C40505F-289C-4116-B02E-93E1CC6AC7F3}" destId="{853CC07D-7E8D-4C0B-869F-5A76963912F5}" srcOrd="0" destOrd="0" presId="urn:microsoft.com/office/officeart/2005/8/layout/vList3#1"/>
    <dgm:cxn modelId="{191D5EBB-DD16-495C-90FB-EF8CC81EB57C}" type="presParOf" srcId="{0C40505F-289C-4116-B02E-93E1CC6AC7F3}" destId="{8DDB52F5-D02B-48E1-8D69-109E3E27317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8D4834-747D-4BF7-AC59-869B0730F2DE}" type="doc">
      <dgm:prSet loTypeId="urn:microsoft.com/office/officeart/2005/8/layout/vList4#1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03E094BB-A16D-4002-99EE-1EF43DDEB1C5}">
      <dgm:prSet phldrT="[Текст]" custT="1"/>
      <dgm:spPr>
        <a:solidFill>
          <a:srgbClr val="FED2FE"/>
        </a:solidFill>
        <a:ln w="38100" cap="rnd" cmpd="thickThin">
          <a:solidFill>
            <a:srgbClr val="FF0000"/>
          </a:solidFill>
          <a:bevel/>
        </a:ln>
      </dgm:spPr>
      <dgm:t>
        <a:bodyPr/>
        <a:lstStyle/>
        <a:p>
          <a:pPr>
            <a:spcAft>
              <a:spcPts val="0"/>
            </a:spcAft>
          </a:pPr>
          <a:r>
            <a:rPr lang="uk-UA" sz="2100" b="1" dirty="0" smtClean="0">
              <a:solidFill>
                <a:schemeClr val="tx1"/>
              </a:solidFill>
            </a:rPr>
            <a:t>Створення відділення амбулаторного гемодіалізу для хворих з ХНН на базі вивільнених приміщень пологового </a:t>
          </a:r>
        </a:p>
        <a:p>
          <a:pPr>
            <a:spcAft>
              <a:spcPct val="35000"/>
            </a:spcAft>
          </a:pPr>
          <a:r>
            <a:rPr lang="uk-UA" sz="2100" b="1" dirty="0" smtClean="0">
              <a:solidFill>
                <a:schemeClr val="tx1"/>
              </a:solidFill>
            </a:rPr>
            <a:t>будинку № 2 ім. «Святої Анни»:</a:t>
          </a:r>
        </a:p>
        <a:p>
          <a:pPr>
            <a:spcAft>
              <a:spcPct val="35000"/>
            </a:spcAft>
          </a:pPr>
          <a:r>
            <a:rPr lang="ru-RU" sz="1800" dirty="0" smtClean="0">
              <a:solidFill>
                <a:schemeClr val="tx1"/>
              </a:solidFill>
            </a:rPr>
            <a:t>1) </a:t>
          </a:r>
          <a:r>
            <a:rPr lang="ru-RU" sz="1800" dirty="0" err="1" smtClean="0">
              <a:solidFill>
                <a:schemeClr val="tx1"/>
              </a:solidFill>
            </a:rPr>
            <a:t>підписано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мемонрандум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щодо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оснщення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діалізного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відділення</a:t>
          </a:r>
          <a:r>
            <a:rPr lang="ru-RU" sz="1800" dirty="0" smtClean="0">
              <a:solidFill>
                <a:schemeClr val="tx1"/>
              </a:solidFill>
            </a:rPr>
            <a:t> з ТОВ «</a:t>
          </a:r>
          <a:r>
            <a:rPr lang="ru-RU" sz="1800" dirty="0" err="1" smtClean="0">
              <a:solidFill>
                <a:schemeClr val="tx1"/>
              </a:solidFill>
            </a:rPr>
            <a:t>Фрезеніус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Медикал</a:t>
          </a:r>
          <a:r>
            <a:rPr lang="ru-RU" sz="1800" dirty="0" smtClean="0">
              <a:solidFill>
                <a:schemeClr val="tx1"/>
              </a:solidFill>
            </a:rPr>
            <a:t>  </a:t>
          </a:r>
          <a:r>
            <a:rPr lang="ru-RU" sz="1800" dirty="0" err="1" smtClean="0">
              <a:solidFill>
                <a:schemeClr val="tx1"/>
              </a:solidFill>
            </a:rPr>
            <a:t>Кер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Україна</a:t>
          </a:r>
          <a:r>
            <a:rPr lang="ru-RU" sz="1800" dirty="0" smtClean="0">
              <a:solidFill>
                <a:schemeClr val="tx1"/>
              </a:solidFill>
            </a:rPr>
            <a:t>»</a:t>
          </a:r>
        </a:p>
        <a:p>
          <a:pPr>
            <a:spcAft>
              <a:spcPct val="35000"/>
            </a:spcAft>
          </a:pPr>
          <a:r>
            <a:rPr lang="ru-RU" sz="1800" dirty="0" smtClean="0">
              <a:solidFill>
                <a:schemeClr val="tx1"/>
              </a:solidFill>
            </a:rPr>
            <a:t>2) </a:t>
          </a:r>
          <a:r>
            <a:rPr lang="ru-RU" sz="1800" dirty="0" err="1" smtClean="0">
              <a:solidFill>
                <a:schemeClr val="tx1"/>
              </a:solidFill>
            </a:rPr>
            <a:t>укладено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договір</a:t>
          </a:r>
          <a:r>
            <a:rPr lang="ru-RU" sz="1800" dirty="0" smtClean="0">
              <a:solidFill>
                <a:schemeClr val="tx1"/>
              </a:solidFill>
            </a:rPr>
            <a:t> на </a:t>
          </a:r>
          <a:r>
            <a:rPr lang="ru-RU" sz="1800" dirty="0" err="1" smtClean="0">
              <a:solidFill>
                <a:schemeClr val="tx1"/>
              </a:solidFill>
            </a:rPr>
            <a:t>виконання</a:t>
          </a:r>
          <a:r>
            <a:rPr lang="ru-RU" sz="1800" dirty="0" smtClean="0">
              <a:solidFill>
                <a:schemeClr val="tx1"/>
              </a:solidFill>
            </a:rPr>
            <a:t> ремонтно-</a:t>
          </a:r>
          <a:r>
            <a:rPr lang="ru-RU" sz="1800" dirty="0" err="1" smtClean="0">
              <a:solidFill>
                <a:schemeClr val="tx1"/>
              </a:solidFill>
            </a:rPr>
            <a:t>будівельних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робіт</a:t>
          </a:r>
          <a:r>
            <a:rPr lang="ru-RU" sz="1800" dirty="0" smtClean="0">
              <a:solidFill>
                <a:schemeClr val="tx1"/>
              </a:solidFill>
            </a:rPr>
            <a:t> з ТОВ «</a:t>
          </a:r>
          <a:r>
            <a:rPr lang="ru-RU" sz="1800" dirty="0" err="1" smtClean="0">
              <a:solidFill>
                <a:schemeClr val="tx1"/>
              </a:solidFill>
            </a:rPr>
            <a:t>Ренарт</a:t>
          </a:r>
          <a:r>
            <a:rPr lang="ru-RU" sz="1800" dirty="0" smtClean="0">
              <a:solidFill>
                <a:schemeClr val="tx1"/>
              </a:solidFill>
            </a:rPr>
            <a:t>»</a:t>
          </a:r>
          <a:endParaRPr lang="ru-RU" sz="1800" dirty="0">
            <a:solidFill>
              <a:schemeClr val="tx1"/>
            </a:solidFill>
          </a:endParaRPr>
        </a:p>
      </dgm:t>
    </dgm:pt>
    <dgm:pt modelId="{4D75C3C8-300C-4126-93DE-77107ABAA5A9}" type="parTrans" cxnId="{B58D965E-837C-43AE-B3C5-D1AE6B5C01DC}">
      <dgm:prSet/>
      <dgm:spPr/>
      <dgm:t>
        <a:bodyPr/>
        <a:lstStyle/>
        <a:p>
          <a:endParaRPr lang="ru-RU"/>
        </a:p>
      </dgm:t>
    </dgm:pt>
    <dgm:pt modelId="{AE841F6E-D072-41FC-90A1-0A4496D8F402}" type="sibTrans" cxnId="{B58D965E-837C-43AE-B3C5-D1AE6B5C01DC}">
      <dgm:prSet/>
      <dgm:spPr/>
      <dgm:t>
        <a:bodyPr/>
        <a:lstStyle/>
        <a:p>
          <a:endParaRPr lang="ru-RU"/>
        </a:p>
      </dgm:t>
    </dgm:pt>
    <dgm:pt modelId="{BA122518-C3FD-47C7-9803-5D70EBE8E3BA}">
      <dgm:prSet phldrT="[Текст]" custT="1"/>
      <dgm:spPr>
        <a:solidFill>
          <a:srgbClr val="FED2FE"/>
        </a:solidFill>
        <a:ln w="38100" cap="rnd" cmpd="dbl">
          <a:solidFill>
            <a:srgbClr val="FF0000"/>
          </a:solidFill>
          <a:bevel/>
        </a:ln>
      </dgm:spPr>
      <dgm:t>
        <a:bodyPr/>
        <a:lstStyle/>
        <a:p>
          <a:r>
            <a:rPr lang="uk-UA" sz="2100" b="1" dirty="0" smtClean="0">
              <a:solidFill>
                <a:schemeClr val="tx1"/>
              </a:solidFill>
            </a:rPr>
            <a:t>Створення сучасного неврологічного відділення судинної патології для хворих з порушеннями мозкового кровообігу:</a:t>
          </a:r>
        </a:p>
        <a:p>
          <a:r>
            <a:rPr lang="ru-RU" sz="1800" dirty="0" smtClean="0">
              <a:solidFill>
                <a:schemeClr val="tx1"/>
              </a:solidFill>
            </a:rPr>
            <a:t>1) </a:t>
          </a:r>
          <a:r>
            <a:rPr lang="ru-RU" sz="1800" dirty="0" err="1" smtClean="0">
              <a:solidFill>
                <a:schemeClr val="tx1"/>
              </a:solidFill>
            </a:rPr>
            <a:t>розпочато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будівельно-ремонтні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dirty="0" err="1" smtClean="0">
              <a:solidFill>
                <a:schemeClr val="tx1"/>
              </a:solidFill>
            </a:rPr>
            <a:t>роботи</a:t>
          </a:r>
          <a:endParaRPr lang="ru-RU" sz="1800" dirty="0">
            <a:solidFill>
              <a:schemeClr val="tx1"/>
            </a:solidFill>
          </a:endParaRPr>
        </a:p>
      </dgm:t>
    </dgm:pt>
    <dgm:pt modelId="{736B72A3-90A3-4238-9233-A5D745B26D91}" type="parTrans" cxnId="{DBD27352-CC07-4601-88B5-4544D3128372}">
      <dgm:prSet/>
      <dgm:spPr/>
      <dgm:t>
        <a:bodyPr/>
        <a:lstStyle/>
        <a:p>
          <a:endParaRPr lang="ru-RU"/>
        </a:p>
      </dgm:t>
    </dgm:pt>
    <dgm:pt modelId="{535358C4-89E3-46E0-8AA9-E9DCB09585B3}" type="sibTrans" cxnId="{DBD27352-CC07-4601-88B5-4544D3128372}">
      <dgm:prSet/>
      <dgm:spPr/>
      <dgm:t>
        <a:bodyPr/>
        <a:lstStyle/>
        <a:p>
          <a:endParaRPr lang="ru-RU"/>
        </a:p>
      </dgm:t>
    </dgm:pt>
    <dgm:pt modelId="{B5AC3656-37C1-459F-99EC-69A0F32D5402}">
      <dgm:prSet custT="1"/>
      <dgm:spPr>
        <a:solidFill>
          <a:srgbClr val="FED2FE"/>
        </a:solidFill>
        <a:ln w="38100" cap="rnd">
          <a:solidFill>
            <a:srgbClr val="FF0000"/>
          </a:solidFill>
        </a:ln>
      </dgm:spPr>
      <dgm:t>
        <a:bodyPr/>
        <a:lstStyle/>
        <a:p>
          <a:r>
            <a:rPr lang="uk-UA" sz="1900" b="1" dirty="0" smtClean="0">
              <a:solidFill>
                <a:schemeClr val="tx1"/>
              </a:solidFill>
            </a:rPr>
            <a:t>Створення реабілітаційного відділення неврологічного профілю, а також травматологічного профілю з урахуванням необхідності у даних видах медичної допомоги для хворих, демобілізованих із зони проведення АТО</a:t>
          </a:r>
          <a:endParaRPr lang="uk-UA" sz="1900" b="1" dirty="0"/>
        </a:p>
      </dgm:t>
    </dgm:pt>
    <dgm:pt modelId="{AF37C8C8-AC58-4218-93B6-CFFB943D0C97}" type="parTrans" cxnId="{38C40D98-BD78-4C2A-9454-89D413234D37}">
      <dgm:prSet/>
      <dgm:spPr/>
      <dgm:t>
        <a:bodyPr/>
        <a:lstStyle/>
        <a:p>
          <a:endParaRPr lang="uk-UA"/>
        </a:p>
      </dgm:t>
    </dgm:pt>
    <dgm:pt modelId="{D0AFE5F4-94E1-48D7-8A1F-B9E573FA9E20}" type="sibTrans" cxnId="{38C40D98-BD78-4C2A-9454-89D413234D37}">
      <dgm:prSet/>
      <dgm:spPr/>
      <dgm:t>
        <a:bodyPr/>
        <a:lstStyle/>
        <a:p>
          <a:endParaRPr lang="uk-UA"/>
        </a:p>
      </dgm:t>
    </dgm:pt>
    <dgm:pt modelId="{DC46D516-4E85-467E-9228-2A81D78BB881}" type="pres">
      <dgm:prSet presAssocID="{058D4834-747D-4BF7-AC59-869B0730F2D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6732F7-EE8B-4962-B487-1B62282683CD}" type="pres">
      <dgm:prSet presAssocID="{03E094BB-A16D-4002-99EE-1EF43DDEB1C5}" presName="comp" presStyleCnt="0"/>
      <dgm:spPr/>
    </dgm:pt>
    <dgm:pt modelId="{CFB0C82D-5A72-411F-A02E-469F49C85E7A}" type="pres">
      <dgm:prSet presAssocID="{03E094BB-A16D-4002-99EE-1EF43DDEB1C5}" presName="box" presStyleLbl="node1" presStyleIdx="0" presStyleCnt="3" custScaleY="125085" custLinFactNeighborX="-240" custLinFactNeighborY="1138"/>
      <dgm:spPr/>
      <dgm:t>
        <a:bodyPr/>
        <a:lstStyle/>
        <a:p>
          <a:endParaRPr lang="ru-RU"/>
        </a:p>
      </dgm:t>
    </dgm:pt>
    <dgm:pt modelId="{2C050BB0-E1DF-4FA9-9141-62B400C93EE0}" type="pres">
      <dgm:prSet presAssocID="{03E094BB-A16D-4002-99EE-1EF43DDEB1C5}" presName="img" presStyleLbl="fgImgPlace1" presStyleIdx="0" presStyleCnt="3" custScaleY="110995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 t="-15000" b="-15000"/>
          </a:stretch>
        </a:blipFill>
      </dgm:spPr>
      <dgm:t>
        <a:bodyPr/>
        <a:lstStyle/>
        <a:p>
          <a:endParaRPr lang="uk-UA"/>
        </a:p>
      </dgm:t>
    </dgm:pt>
    <dgm:pt modelId="{B8EED8BE-2B42-41E3-BFEA-DBC99931FC47}" type="pres">
      <dgm:prSet presAssocID="{03E094BB-A16D-4002-99EE-1EF43DDEB1C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416D9-BF6C-471F-9399-CCB14A0F441D}" type="pres">
      <dgm:prSet presAssocID="{AE841F6E-D072-41FC-90A1-0A4496D8F402}" presName="spacer" presStyleCnt="0"/>
      <dgm:spPr/>
    </dgm:pt>
    <dgm:pt modelId="{F1B844B7-48FE-4B17-8FF2-5F030339927A}" type="pres">
      <dgm:prSet presAssocID="{BA122518-C3FD-47C7-9803-5D70EBE8E3BA}" presName="comp" presStyleCnt="0"/>
      <dgm:spPr/>
    </dgm:pt>
    <dgm:pt modelId="{A022235D-6710-46F5-B5DC-A31919DA5B39}" type="pres">
      <dgm:prSet presAssocID="{BA122518-C3FD-47C7-9803-5D70EBE8E3BA}" presName="box" presStyleLbl="node1" presStyleIdx="1" presStyleCnt="3" custScaleY="71857" custLinFactNeighborX="-240" custLinFactNeighborY="-834"/>
      <dgm:spPr/>
      <dgm:t>
        <a:bodyPr/>
        <a:lstStyle/>
        <a:p>
          <a:endParaRPr lang="ru-RU"/>
        </a:p>
      </dgm:t>
    </dgm:pt>
    <dgm:pt modelId="{8D7C65FF-CCFE-43D4-8E01-17038DED8829}" type="pres">
      <dgm:prSet presAssocID="{BA122518-C3FD-47C7-9803-5D70EBE8E3BA}" presName="img" presStyleLbl="fgImgPlace1" presStyleIdx="1" presStyleCnt="3" custScaleY="72312"/>
      <dgm:spPr>
        <a:blipFill>
          <a:blip xmlns:r="http://schemas.openxmlformats.org/officeDocument/2006/relationships" r:embed="rId2">
            <a:extLst/>
          </a:blip>
          <a:srcRect/>
          <a:stretch>
            <a:fillRect l="-1000" r="-1000"/>
          </a:stretch>
        </a:blipFill>
      </dgm:spPr>
      <dgm:t>
        <a:bodyPr/>
        <a:lstStyle/>
        <a:p>
          <a:endParaRPr lang="uk-UA"/>
        </a:p>
      </dgm:t>
    </dgm:pt>
    <dgm:pt modelId="{8CD2606A-6A17-4DCD-979A-419C8A7A3826}" type="pres">
      <dgm:prSet presAssocID="{BA122518-C3FD-47C7-9803-5D70EBE8E3B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5C5ED-8135-4683-B480-BB9E8E54788A}" type="pres">
      <dgm:prSet presAssocID="{535358C4-89E3-46E0-8AA9-E9DCB09585B3}" presName="spacer" presStyleCnt="0"/>
      <dgm:spPr/>
    </dgm:pt>
    <dgm:pt modelId="{32A5F8C2-86C6-4E14-93F4-B4FBC142683D}" type="pres">
      <dgm:prSet presAssocID="{B5AC3656-37C1-459F-99EC-69A0F32D5402}" presName="comp" presStyleCnt="0"/>
      <dgm:spPr/>
    </dgm:pt>
    <dgm:pt modelId="{FB89F572-FCEF-43FA-A165-D65DEF9DA987}" type="pres">
      <dgm:prSet presAssocID="{B5AC3656-37C1-459F-99EC-69A0F32D5402}" presName="box" presStyleLbl="node1" presStyleIdx="2" presStyleCnt="3" custScaleY="64231"/>
      <dgm:spPr/>
      <dgm:t>
        <a:bodyPr/>
        <a:lstStyle/>
        <a:p>
          <a:endParaRPr lang="uk-UA"/>
        </a:p>
      </dgm:t>
    </dgm:pt>
    <dgm:pt modelId="{0951AD27-230D-4375-AE92-5509D969C65C}" type="pres">
      <dgm:prSet presAssocID="{B5AC3656-37C1-459F-99EC-69A0F32D5402}" presName="img" presStyleLbl="fgImgPlace1" presStyleIdx="2" presStyleCnt="3" custScaleY="567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56CD8E7-79A3-4AD6-9D1B-7B809F249B01}" type="pres">
      <dgm:prSet presAssocID="{B5AC3656-37C1-459F-99EC-69A0F32D540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D63E3C9-92E6-43FA-B6F2-9EA7B9AD29D5}" type="presOf" srcId="{B5AC3656-37C1-459F-99EC-69A0F32D5402}" destId="{FB89F572-FCEF-43FA-A165-D65DEF9DA987}" srcOrd="0" destOrd="0" presId="urn:microsoft.com/office/officeart/2005/8/layout/vList4#1"/>
    <dgm:cxn modelId="{C1E4A065-7A7C-468E-AD70-88E889B6F72D}" type="presOf" srcId="{03E094BB-A16D-4002-99EE-1EF43DDEB1C5}" destId="{B8EED8BE-2B42-41E3-BFEA-DBC99931FC47}" srcOrd="1" destOrd="0" presId="urn:microsoft.com/office/officeart/2005/8/layout/vList4#1"/>
    <dgm:cxn modelId="{AF7E369B-6E86-4B12-AB90-9F467B9591B4}" type="presOf" srcId="{03E094BB-A16D-4002-99EE-1EF43DDEB1C5}" destId="{CFB0C82D-5A72-411F-A02E-469F49C85E7A}" srcOrd="0" destOrd="0" presId="urn:microsoft.com/office/officeart/2005/8/layout/vList4#1"/>
    <dgm:cxn modelId="{DBD27352-CC07-4601-88B5-4544D3128372}" srcId="{058D4834-747D-4BF7-AC59-869B0730F2DE}" destId="{BA122518-C3FD-47C7-9803-5D70EBE8E3BA}" srcOrd="1" destOrd="0" parTransId="{736B72A3-90A3-4238-9233-A5D745B26D91}" sibTransId="{535358C4-89E3-46E0-8AA9-E9DCB09585B3}"/>
    <dgm:cxn modelId="{5C618273-A734-4B15-8EEF-D39DC0042794}" type="presOf" srcId="{058D4834-747D-4BF7-AC59-869B0730F2DE}" destId="{DC46D516-4E85-467E-9228-2A81D78BB881}" srcOrd="0" destOrd="0" presId="urn:microsoft.com/office/officeart/2005/8/layout/vList4#1"/>
    <dgm:cxn modelId="{7AF4E3DC-1271-4B99-BEDD-E58513D34D25}" type="presOf" srcId="{BA122518-C3FD-47C7-9803-5D70EBE8E3BA}" destId="{8CD2606A-6A17-4DCD-979A-419C8A7A3826}" srcOrd="1" destOrd="0" presId="urn:microsoft.com/office/officeart/2005/8/layout/vList4#1"/>
    <dgm:cxn modelId="{B58D965E-837C-43AE-B3C5-D1AE6B5C01DC}" srcId="{058D4834-747D-4BF7-AC59-869B0730F2DE}" destId="{03E094BB-A16D-4002-99EE-1EF43DDEB1C5}" srcOrd="0" destOrd="0" parTransId="{4D75C3C8-300C-4126-93DE-77107ABAA5A9}" sibTransId="{AE841F6E-D072-41FC-90A1-0A4496D8F402}"/>
    <dgm:cxn modelId="{D13F23BA-5EAB-41FF-A54E-9743126FA94C}" type="presOf" srcId="{B5AC3656-37C1-459F-99EC-69A0F32D5402}" destId="{156CD8E7-79A3-4AD6-9D1B-7B809F249B01}" srcOrd="1" destOrd="0" presId="urn:microsoft.com/office/officeart/2005/8/layout/vList4#1"/>
    <dgm:cxn modelId="{8652BEFC-2999-4FEA-8DFA-28790AF04328}" type="presOf" srcId="{BA122518-C3FD-47C7-9803-5D70EBE8E3BA}" destId="{A022235D-6710-46F5-B5DC-A31919DA5B39}" srcOrd="0" destOrd="0" presId="urn:microsoft.com/office/officeart/2005/8/layout/vList4#1"/>
    <dgm:cxn modelId="{38C40D98-BD78-4C2A-9454-89D413234D37}" srcId="{058D4834-747D-4BF7-AC59-869B0730F2DE}" destId="{B5AC3656-37C1-459F-99EC-69A0F32D5402}" srcOrd="2" destOrd="0" parTransId="{AF37C8C8-AC58-4218-93B6-CFFB943D0C97}" sibTransId="{D0AFE5F4-94E1-48D7-8A1F-B9E573FA9E20}"/>
    <dgm:cxn modelId="{461D27CE-FE07-498C-8D36-D1A45F27C804}" type="presParOf" srcId="{DC46D516-4E85-467E-9228-2A81D78BB881}" destId="{E36732F7-EE8B-4962-B487-1B62282683CD}" srcOrd="0" destOrd="0" presId="urn:microsoft.com/office/officeart/2005/8/layout/vList4#1"/>
    <dgm:cxn modelId="{64DC8F3B-1F3A-476E-81F1-39B780289AAB}" type="presParOf" srcId="{E36732F7-EE8B-4962-B487-1B62282683CD}" destId="{CFB0C82D-5A72-411F-A02E-469F49C85E7A}" srcOrd="0" destOrd="0" presId="urn:microsoft.com/office/officeart/2005/8/layout/vList4#1"/>
    <dgm:cxn modelId="{962AB8D0-1201-4603-A5AD-ECF1EAC5E610}" type="presParOf" srcId="{E36732F7-EE8B-4962-B487-1B62282683CD}" destId="{2C050BB0-E1DF-4FA9-9141-62B400C93EE0}" srcOrd="1" destOrd="0" presId="urn:microsoft.com/office/officeart/2005/8/layout/vList4#1"/>
    <dgm:cxn modelId="{EB55C6D9-C96C-418B-87E3-45BE1CAB41C5}" type="presParOf" srcId="{E36732F7-EE8B-4962-B487-1B62282683CD}" destId="{B8EED8BE-2B42-41E3-BFEA-DBC99931FC47}" srcOrd="2" destOrd="0" presId="urn:microsoft.com/office/officeart/2005/8/layout/vList4#1"/>
    <dgm:cxn modelId="{AD91533E-4543-4422-BE18-A65788765934}" type="presParOf" srcId="{DC46D516-4E85-467E-9228-2A81D78BB881}" destId="{A93416D9-BF6C-471F-9399-CCB14A0F441D}" srcOrd="1" destOrd="0" presId="urn:microsoft.com/office/officeart/2005/8/layout/vList4#1"/>
    <dgm:cxn modelId="{BF7B5931-36CB-4669-A80A-0BFCCCEA1193}" type="presParOf" srcId="{DC46D516-4E85-467E-9228-2A81D78BB881}" destId="{F1B844B7-48FE-4B17-8FF2-5F030339927A}" srcOrd="2" destOrd="0" presId="urn:microsoft.com/office/officeart/2005/8/layout/vList4#1"/>
    <dgm:cxn modelId="{51E05D96-1D4A-44FF-9374-31303525DF1C}" type="presParOf" srcId="{F1B844B7-48FE-4B17-8FF2-5F030339927A}" destId="{A022235D-6710-46F5-B5DC-A31919DA5B39}" srcOrd="0" destOrd="0" presId="urn:microsoft.com/office/officeart/2005/8/layout/vList4#1"/>
    <dgm:cxn modelId="{E9D7674D-A8F6-49CC-A21C-B2D1C5F7ADA3}" type="presParOf" srcId="{F1B844B7-48FE-4B17-8FF2-5F030339927A}" destId="{8D7C65FF-CCFE-43D4-8E01-17038DED8829}" srcOrd="1" destOrd="0" presId="urn:microsoft.com/office/officeart/2005/8/layout/vList4#1"/>
    <dgm:cxn modelId="{9F9284D8-E944-4DEA-83DE-6B2032BE2CDD}" type="presParOf" srcId="{F1B844B7-48FE-4B17-8FF2-5F030339927A}" destId="{8CD2606A-6A17-4DCD-979A-419C8A7A3826}" srcOrd="2" destOrd="0" presId="urn:microsoft.com/office/officeart/2005/8/layout/vList4#1"/>
    <dgm:cxn modelId="{206F843E-CE2D-4CF0-B1FC-185E90955F9A}" type="presParOf" srcId="{DC46D516-4E85-467E-9228-2A81D78BB881}" destId="{17B5C5ED-8135-4683-B480-BB9E8E54788A}" srcOrd="3" destOrd="0" presId="urn:microsoft.com/office/officeart/2005/8/layout/vList4#1"/>
    <dgm:cxn modelId="{5AF1CFCF-455A-492E-AA56-8A6DADF4E1C7}" type="presParOf" srcId="{DC46D516-4E85-467E-9228-2A81D78BB881}" destId="{32A5F8C2-86C6-4E14-93F4-B4FBC142683D}" srcOrd="4" destOrd="0" presId="urn:microsoft.com/office/officeart/2005/8/layout/vList4#1"/>
    <dgm:cxn modelId="{2C5F9127-D6D0-465B-AFCA-3056AB955050}" type="presParOf" srcId="{32A5F8C2-86C6-4E14-93F4-B4FBC142683D}" destId="{FB89F572-FCEF-43FA-A165-D65DEF9DA987}" srcOrd="0" destOrd="0" presId="urn:microsoft.com/office/officeart/2005/8/layout/vList4#1"/>
    <dgm:cxn modelId="{848A3232-5AFF-4FFE-A383-7164D11E2C13}" type="presParOf" srcId="{32A5F8C2-86C6-4E14-93F4-B4FBC142683D}" destId="{0951AD27-230D-4375-AE92-5509D969C65C}" srcOrd="1" destOrd="0" presId="urn:microsoft.com/office/officeart/2005/8/layout/vList4#1"/>
    <dgm:cxn modelId="{DECEA681-98C1-4D5C-B4B4-9EF9DE7044FF}" type="presParOf" srcId="{32A5F8C2-86C6-4E14-93F4-B4FBC142683D}" destId="{156CD8E7-79A3-4AD6-9D1B-7B809F249B0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8D4834-747D-4BF7-AC59-869B0730F2DE}" type="doc">
      <dgm:prSet loTypeId="urn:microsoft.com/office/officeart/2005/8/layout/vList4#2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7111FC49-1BB2-47F5-A0F8-32F200F203D2}">
      <dgm:prSet custT="1"/>
      <dgm:spPr>
        <a:solidFill>
          <a:srgbClr val="FED2FE"/>
        </a:solidFill>
        <a:ln w="38100" cmpd="dbl">
          <a:solidFill>
            <a:srgbClr val="FF0000"/>
          </a:solidFill>
          <a:bevel/>
        </a:ln>
      </dgm:spPr>
      <dgm:t>
        <a:bodyPr/>
        <a:lstStyle/>
        <a:p>
          <a:pPr>
            <a:spcAft>
              <a:spcPct val="35000"/>
            </a:spcAft>
          </a:pPr>
          <a:r>
            <a:rPr lang="uk-UA" sz="2100" b="1" dirty="0" smtClean="0">
              <a:solidFill>
                <a:schemeClr val="tx1"/>
              </a:solidFill>
            </a:rPr>
            <a:t>Повна комп'ютеризація закладів спершу первинної, а потім вторинної ланки з метою створення єдиного електронного реєстру пацієнтів:</a:t>
          </a:r>
        </a:p>
        <a:p>
          <a:pPr>
            <a:spcAft>
              <a:spcPct val="35000"/>
            </a:spcAft>
          </a:pPr>
          <a:r>
            <a:rPr lang="uk-UA" sz="2100" dirty="0" smtClean="0">
              <a:solidFill>
                <a:schemeClr val="tx1"/>
              </a:solidFill>
            </a:rPr>
            <a:t>1</a:t>
          </a:r>
          <a:r>
            <a:rPr lang="uk-UA" sz="1800" dirty="0" smtClean="0">
              <a:solidFill>
                <a:schemeClr val="tx1"/>
              </a:solidFill>
            </a:rPr>
            <a:t>)  придбано 60 комп’ютерів за рахунок коштів міського бюджету</a:t>
          </a:r>
          <a:endParaRPr lang="ru-RU" sz="1800" dirty="0">
            <a:solidFill>
              <a:schemeClr val="tx1"/>
            </a:solidFill>
          </a:endParaRPr>
        </a:p>
      </dgm:t>
    </dgm:pt>
    <dgm:pt modelId="{994B36CE-DA81-4AC8-8FA0-6834269D4AF6}" type="parTrans" cxnId="{801BA540-95BB-4E20-B658-23608D4AE255}">
      <dgm:prSet/>
      <dgm:spPr/>
      <dgm:t>
        <a:bodyPr/>
        <a:lstStyle/>
        <a:p>
          <a:endParaRPr lang="ru-RU"/>
        </a:p>
      </dgm:t>
    </dgm:pt>
    <dgm:pt modelId="{F379D245-ED72-48A5-A123-193EF4D7DF99}" type="sibTrans" cxnId="{801BA540-95BB-4E20-B658-23608D4AE255}">
      <dgm:prSet/>
      <dgm:spPr/>
      <dgm:t>
        <a:bodyPr/>
        <a:lstStyle/>
        <a:p>
          <a:endParaRPr lang="ru-RU"/>
        </a:p>
      </dgm:t>
    </dgm:pt>
    <dgm:pt modelId="{3E06C9DC-BABF-463B-9B9F-419ED1D5C4E2}">
      <dgm:prSet custT="1"/>
      <dgm:spPr>
        <a:solidFill>
          <a:srgbClr val="FED2FE"/>
        </a:solidFill>
        <a:ln w="38100" cap="rnd" cmpd="dbl">
          <a:solidFill>
            <a:srgbClr val="FF0000"/>
          </a:solidFill>
          <a:bevel/>
        </a:ln>
      </dgm:spPr>
      <dgm:t>
        <a:bodyPr/>
        <a:lstStyle/>
        <a:p>
          <a:pPr>
            <a:spcAft>
              <a:spcPts val="0"/>
            </a:spcAft>
          </a:pPr>
          <a:r>
            <a:rPr lang="uk-UA" sz="2100" b="1" dirty="0" smtClean="0">
              <a:solidFill>
                <a:schemeClr val="tx1"/>
              </a:solidFill>
            </a:rPr>
            <a:t>Забезпечення житлом лікарів з метою вирішення кадрової ситуації шляхом проведення капітального ремонту господарського приміщення та переоснащення під житловий будинок </a:t>
          </a:r>
        </a:p>
        <a:p>
          <a:pPr>
            <a:spcAft>
              <a:spcPct val="35000"/>
            </a:spcAft>
          </a:pPr>
          <a:r>
            <a:rPr lang="uk-UA" sz="2100" b="1" dirty="0" smtClean="0">
              <a:solidFill>
                <a:schemeClr val="tx1"/>
              </a:solidFill>
            </a:rPr>
            <a:t>для 18 сімей:</a:t>
          </a:r>
        </a:p>
        <a:p>
          <a:pPr>
            <a:spcAft>
              <a:spcPct val="35000"/>
            </a:spcAft>
          </a:pPr>
          <a:r>
            <a:rPr lang="uk-UA" sz="2100" dirty="0" smtClean="0">
              <a:solidFill>
                <a:schemeClr val="tx1"/>
              </a:solidFill>
            </a:rPr>
            <a:t>1</a:t>
          </a:r>
          <a:r>
            <a:rPr lang="uk-UA" sz="1800" dirty="0" smtClean="0">
              <a:solidFill>
                <a:schemeClr val="tx1"/>
              </a:solidFill>
            </a:rPr>
            <a:t>) знайдено приміщення  для службового житла;</a:t>
          </a:r>
        </a:p>
        <a:p>
          <a:pPr>
            <a:spcAft>
              <a:spcPct val="35000"/>
            </a:spcAft>
          </a:pPr>
          <a:r>
            <a:rPr lang="uk-UA" sz="1800" dirty="0" smtClean="0">
              <a:solidFill>
                <a:schemeClr val="tx1"/>
              </a:solidFill>
            </a:rPr>
            <a:t>2) виготовлена проектно-кошторисна документація;</a:t>
          </a:r>
        </a:p>
        <a:p>
          <a:pPr>
            <a:spcAft>
              <a:spcPct val="35000"/>
            </a:spcAft>
          </a:pPr>
          <a:r>
            <a:rPr lang="uk-UA" sz="1800" dirty="0" smtClean="0">
              <a:solidFill>
                <a:schemeClr val="tx1"/>
              </a:solidFill>
            </a:rPr>
            <a:t>2) здійснюється компенсація за піднайом житла молодих спеціалістів</a:t>
          </a:r>
          <a:endParaRPr lang="ru-RU" sz="1800" dirty="0">
            <a:solidFill>
              <a:schemeClr val="tx1"/>
            </a:solidFill>
          </a:endParaRPr>
        </a:p>
      </dgm:t>
    </dgm:pt>
    <dgm:pt modelId="{348F1458-7405-419A-9194-20CBB9045B8D}" type="parTrans" cxnId="{C0FE41D5-33F7-48C9-BCCA-244A7B8EE5BB}">
      <dgm:prSet/>
      <dgm:spPr/>
      <dgm:t>
        <a:bodyPr/>
        <a:lstStyle/>
        <a:p>
          <a:endParaRPr lang="ru-RU"/>
        </a:p>
      </dgm:t>
    </dgm:pt>
    <dgm:pt modelId="{6CDA179C-415C-4349-A2D7-26388CE374EC}" type="sibTrans" cxnId="{C0FE41D5-33F7-48C9-BCCA-244A7B8EE5BB}">
      <dgm:prSet/>
      <dgm:spPr/>
      <dgm:t>
        <a:bodyPr/>
        <a:lstStyle/>
        <a:p>
          <a:endParaRPr lang="ru-RU"/>
        </a:p>
      </dgm:t>
    </dgm:pt>
    <dgm:pt modelId="{DC46D516-4E85-467E-9228-2A81D78BB881}" type="pres">
      <dgm:prSet presAssocID="{058D4834-747D-4BF7-AC59-869B0730F2D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AC6416F-7676-472A-B217-3419BDA85886}" type="pres">
      <dgm:prSet presAssocID="{7111FC49-1BB2-47F5-A0F8-32F200F203D2}" presName="comp" presStyleCnt="0"/>
      <dgm:spPr/>
    </dgm:pt>
    <dgm:pt modelId="{5152E459-EDF5-485D-8C80-8C3E11546D5D}" type="pres">
      <dgm:prSet presAssocID="{7111FC49-1BB2-47F5-A0F8-32F200F203D2}" presName="box" presStyleLbl="node1" presStyleIdx="0" presStyleCnt="2" custScaleY="81771"/>
      <dgm:spPr/>
      <dgm:t>
        <a:bodyPr/>
        <a:lstStyle/>
        <a:p>
          <a:endParaRPr lang="ru-RU"/>
        </a:p>
      </dgm:t>
    </dgm:pt>
    <dgm:pt modelId="{740AE51E-41DA-4B8D-8906-54AE794AB8A1}" type="pres">
      <dgm:prSet presAssocID="{7111FC49-1BB2-47F5-A0F8-32F200F203D2}" presName="img" presStyleLbl="fgImgPlace1" presStyleIdx="0" presStyleCnt="2" custScaleY="76415"/>
      <dgm:spPr>
        <a:blipFill>
          <a:blip xmlns:r="http://schemas.openxmlformats.org/officeDocument/2006/relationships" r:embed="rId1">
            <a:extLst/>
          </a:blip>
          <a:srcRect/>
          <a:stretch>
            <a:fillRect l="-26000" r="-26000"/>
          </a:stretch>
        </a:blipFill>
      </dgm:spPr>
      <dgm:t>
        <a:bodyPr/>
        <a:lstStyle/>
        <a:p>
          <a:endParaRPr lang="uk-UA"/>
        </a:p>
      </dgm:t>
    </dgm:pt>
    <dgm:pt modelId="{6D4E6568-20AA-46B9-ADFE-4E5147275366}" type="pres">
      <dgm:prSet presAssocID="{7111FC49-1BB2-47F5-A0F8-32F200F203D2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3A5AE-A3E2-468D-A657-016C4927F948}" type="pres">
      <dgm:prSet presAssocID="{F379D245-ED72-48A5-A123-193EF4D7DF99}" presName="spacer" presStyleCnt="0"/>
      <dgm:spPr/>
    </dgm:pt>
    <dgm:pt modelId="{C67C6FA9-3791-4679-8524-B9A7A348A9E8}" type="pres">
      <dgm:prSet presAssocID="{3E06C9DC-BABF-463B-9B9F-419ED1D5C4E2}" presName="comp" presStyleCnt="0"/>
      <dgm:spPr/>
    </dgm:pt>
    <dgm:pt modelId="{853C7414-0D50-4999-8EE4-14D76B9FDD6E}" type="pres">
      <dgm:prSet presAssocID="{3E06C9DC-BABF-463B-9B9F-419ED1D5C4E2}" presName="box" presStyleLbl="node1" presStyleIdx="1" presStyleCnt="2" custScaleY="126758"/>
      <dgm:spPr/>
      <dgm:t>
        <a:bodyPr/>
        <a:lstStyle/>
        <a:p>
          <a:endParaRPr lang="ru-RU"/>
        </a:p>
      </dgm:t>
    </dgm:pt>
    <dgm:pt modelId="{36C1D3F6-9D43-453B-8366-D2BE20958051}" type="pres">
      <dgm:prSet presAssocID="{3E06C9DC-BABF-463B-9B9F-419ED1D5C4E2}" presName="img" presStyleLbl="fgImgPlace1" presStyleIdx="1" presStyleCnt="2" custScaleY="120761"/>
      <dgm:spPr>
        <a:blipFill>
          <a:blip xmlns:r="http://schemas.openxmlformats.org/officeDocument/2006/relationships" r:embed="rId2">
            <a:extLst/>
          </a:blip>
          <a:srcRect/>
          <a:stretch>
            <a:fillRect l="-58000" r="-58000"/>
          </a:stretch>
        </a:blipFill>
      </dgm:spPr>
      <dgm:t>
        <a:bodyPr/>
        <a:lstStyle/>
        <a:p>
          <a:endParaRPr lang="uk-UA"/>
        </a:p>
      </dgm:t>
    </dgm:pt>
    <dgm:pt modelId="{C891044E-9F3A-4CC4-971E-4A9E469C09E0}" type="pres">
      <dgm:prSet presAssocID="{3E06C9DC-BABF-463B-9B9F-419ED1D5C4E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EA01A4-E114-4CEC-A6EA-85E64EA5FDD3}" type="presOf" srcId="{058D4834-747D-4BF7-AC59-869B0730F2DE}" destId="{DC46D516-4E85-467E-9228-2A81D78BB881}" srcOrd="0" destOrd="0" presId="urn:microsoft.com/office/officeart/2005/8/layout/vList4#2"/>
    <dgm:cxn modelId="{666D3641-41B4-48D0-9F02-CE8F084319FE}" type="presOf" srcId="{3E06C9DC-BABF-463B-9B9F-419ED1D5C4E2}" destId="{853C7414-0D50-4999-8EE4-14D76B9FDD6E}" srcOrd="0" destOrd="0" presId="urn:microsoft.com/office/officeart/2005/8/layout/vList4#2"/>
    <dgm:cxn modelId="{801BA540-95BB-4E20-B658-23608D4AE255}" srcId="{058D4834-747D-4BF7-AC59-869B0730F2DE}" destId="{7111FC49-1BB2-47F5-A0F8-32F200F203D2}" srcOrd="0" destOrd="0" parTransId="{994B36CE-DA81-4AC8-8FA0-6834269D4AF6}" sibTransId="{F379D245-ED72-48A5-A123-193EF4D7DF99}"/>
    <dgm:cxn modelId="{C0FE41D5-33F7-48C9-BCCA-244A7B8EE5BB}" srcId="{058D4834-747D-4BF7-AC59-869B0730F2DE}" destId="{3E06C9DC-BABF-463B-9B9F-419ED1D5C4E2}" srcOrd="1" destOrd="0" parTransId="{348F1458-7405-419A-9194-20CBB9045B8D}" sibTransId="{6CDA179C-415C-4349-A2D7-26388CE374EC}"/>
    <dgm:cxn modelId="{B7347502-5DE5-467F-A8C8-2D355FFCE58B}" type="presOf" srcId="{3E06C9DC-BABF-463B-9B9F-419ED1D5C4E2}" destId="{C891044E-9F3A-4CC4-971E-4A9E469C09E0}" srcOrd="1" destOrd="0" presId="urn:microsoft.com/office/officeart/2005/8/layout/vList4#2"/>
    <dgm:cxn modelId="{B21E723A-4EBA-407B-881E-38AA3E00A0B1}" type="presOf" srcId="{7111FC49-1BB2-47F5-A0F8-32F200F203D2}" destId="{5152E459-EDF5-485D-8C80-8C3E11546D5D}" srcOrd="0" destOrd="0" presId="urn:microsoft.com/office/officeart/2005/8/layout/vList4#2"/>
    <dgm:cxn modelId="{B789CD00-4841-49CB-BAE9-E070E708C3D2}" type="presOf" srcId="{7111FC49-1BB2-47F5-A0F8-32F200F203D2}" destId="{6D4E6568-20AA-46B9-ADFE-4E5147275366}" srcOrd="1" destOrd="0" presId="urn:microsoft.com/office/officeart/2005/8/layout/vList4#2"/>
    <dgm:cxn modelId="{F593CF9E-6506-4286-A838-263C6DBA3DC2}" type="presParOf" srcId="{DC46D516-4E85-467E-9228-2A81D78BB881}" destId="{1AC6416F-7676-472A-B217-3419BDA85886}" srcOrd="0" destOrd="0" presId="urn:microsoft.com/office/officeart/2005/8/layout/vList4#2"/>
    <dgm:cxn modelId="{393D3561-EF89-4167-A26E-D2E1FB3DBA94}" type="presParOf" srcId="{1AC6416F-7676-472A-B217-3419BDA85886}" destId="{5152E459-EDF5-485D-8C80-8C3E11546D5D}" srcOrd="0" destOrd="0" presId="urn:microsoft.com/office/officeart/2005/8/layout/vList4#2"/>
    <dgm:cxn modelId="{08FB59D6-2D2F-458A-8F74-2D2EF85AD58C}" type="presParOf" srcId="{1AC6416F-7676-472A-B217-3419BDA85886}" destId="{740AE51E-41DA-4B8D-8906-54AE794AB8A1}" srcOrd="1" destOrd="0" presId="urn:microsoft.com/office/officeart/2005/8/layout/vList4#2"/>
    <dgm:cxn modelId="{B69830E1-E26A-40C2-B6EF-961CD166610E}" type="presParOf" srcId="{1AC6416F-7676-472A-B217-3419BDA85886}" destId="{6D4E6568-20AA-46B9-ADFE-4E5147275366}" srcOrd="2" destOrd="0" presId="urn:microsoft.com/office/officeart/2005/8/layout/vList4#2"/>
    <dgm:cxn modelId="{438B5AB9-87E5-4CF0-B092-E09125D16EC3}" type="presParOf" srcId="{DC46D516-4E85-467E-9228-2A81D78BB881}" destId="{CDD3A5AE-A3E2-468D-A657-016C4927F948}" srcOrd="1" destOrd="0" presId="urn:microsoft.com/office/officeart/2005/8/layout/vList4#2"/>
    <dgm:cxn modelId="{793584A3-4561-46F1-ABA9-CE0A7C53EBD6}" type="presParOf" srcId="{DC46D516-4E85-467E-9228-2A81D78BB881}" destId="{C67C6FA9-3791-4679-8524-B9A7A348A9E8}" srcOrd="2" destOrd="0" presId="urn:microsoft.com/office/officeart/2005/8/layout/vList4#2"/>
    <dgm:cxn modelId="{3DA09350-6FEC-4A9D-B0CC-2F19BCD617B0}" type="presParOf" srcId="{C67C6FA9-3791-4679-8524-B9A7A348A9E8}" destId="{853C7414-0D50-4999-8EE4-14D76B9FDD6E}" srcOrd="0" destOrd="0" presId="urn:microsoft.com/office/officeart/2005/8/layout/vList4#2"/>
    <dgm:cxn modelId="{981ABDB5-69A4-47B8-A6AD-DB8F18E54762}" type="presParOf" srcId="{C67C6FA9-3791-4679-8524-B9A7A348A9E8}" destId="{36C1D3F6-9D43-453B-8366-D2BE20958051}" srcOrd="1" destOrd="0" presId="urn:microsoft.com/office/officeart/2005/8/layout/vList4#2"/>
    <dgm:cxn modelId="{FEA9F0B9-C2D4-44E0-A046-5EE292067708}" type="presParOf" srcId="{C67C6FA9-3791-4679-8524-B9A7A348A9E8}" destId="{C891044E-9F3A-4CC4-971E-4A9E469C09E0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BDADC25-B05B-4C0F-BDC6-2039AC06C69A}" type="doc">
      <dgm:prSet loTypeId="urn:microsoft.com/office/officeart/2005/8/layout/process5" loCatId="process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uk-UA"/>
        </a:p>
      </dgm:t>
    </dgm:pt>
    <dgm:pt modelId="{6A67CEEA-8A1C-4CF3-90D2-F6FA2DF837F8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1. Визначення потреби</a:t>
          </a:r>
          <a:endParaRPr lang="ru-RU" sz="1800" dirty="0">
            <a:solidFill>
              <a:schemeClr val="tx1"/>
            </a:solidFill>
          </a:endParaRPr>
        </a:p>
      </dgm:t>
    </dgm:pt>
    <dgm:pt modelId="{06B43770-8594-428E-94DA-2F1020810A40}" type="parTrans" cxnId="{FFD3E9D1-A1B7-44E9-8566-DC065C89D8E2}">
      <dgm:prSet/>
      <dgm:spPr/>
      <dgm:t>
        <a:bodyPr/>
        <a:lstStyle/>
        <a:p>
          <a:endParaRPr lang="ru-RU"/>
        </a:p>
      </dgm:t>
    </dgm:pt>
    <dgm:pt modelId="{3F1C6F12-2021-4D6A-B4F5-5C548DC55EF9}" type="sibTrans" cxnId="{FFD3E9D1-A1B7-44E9-8566-DC065C89D8E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0D5E6669-870E-4235-94F4-BDD7469339C1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3. Залучення партнерів</a:t>
          </a:r>
          <a:endParaRPr lang="ru-RU" sz="1800" dirty="0">
            <a:solidFill>
              <a:schemeClr val="tx1"/>
            </a:solidFill>
          </a:endParaRPr>
        </a:p>
      </dgm:t>
    </dgm:pt>
    <dgm:pt modelId="{341011E6-ADD0-45D4-859A-1CDDA4B2B164}" type="parTrans" cxnId="{F0632673-67EA-4967-AAEF-B5890D046087}">
      <dgm:prSet/>
      <dgm:spPr/>
      <dgm:t>
        <a:bodyPr/>
        <a:lstStyle/>
        <a:p>
          <a:endParaRPr lang="ru-RU"/>
        </a:p>
      </dgm:t>
    </dgm:pt>
    <dgm:pt modelId="{D07532E7-9180-4F99-AA27-5BE2BD65E2D4}" type="sibTrans" cxnId="{F0632673-67EA-4967-AAEF-B5890D046087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D4C1F2E8-9B4B-4F7C-83D4-1E9E3C9AD1BB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2. Опрацювання нормативно-правової бази та вивчення досвіду</a:t>
          </a:r>
          <a:endParaRPr lang="ru-RU" sz="1800" dirty="0">
            <a:solidFill>
              <a:schemeClr val="tx1"/>
            </a:solidFill>
          </a:endParaRPr>
        </a:p>
      </dgm:t>
    </dgm:pt>
    <dgm:pt modelId="{4F9FEE01-83C9-44CB-B2C8-E1A3ED5318FC}" type="parTrans" cxnId="{583D735A-43F0-407E-96A4-61D006FA4685}">
      <dgm:prSet/>
      <dgm:spPr/>
      <dgm:t>
        <a:bodyPr/>
        <a:lstStyle/>
        <a:p>
          <a:endParaRPr lang="ru-RU"/>
        </a:p>
      </dgm:t>
    </dgm:pt>
    <dgm:pt modelId="{29586E9E-7531-4081-95CA-374BAB0C000F}" type="sibTrans" cxnId="{583D735A-43F0-407E-96A4-61D006FA4685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F0D8A052-76CC-40C4-A9F6-D0C9771FAF46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4.  Прийняття рішень та інших розпорядчих актів</a:t>
          </a:r>
          <a:endParaRPr lang="ru-RU" sz="1800" dirty="0">
            <a:solidFill>
              <a:schemeClr val="tx1"/>
            </a:solidFill>
          </a:endParaRPr>
        </a:p>
      </dgm:t>
    </dgm:pt>
    <dgm:pt modelId="{763D27E2-0C18-4FE7-A3AC-22D30F4C6E12}" type="sibTrans" cxnId="{1E1254B6-CE62-40A8-98D7-025D740D0CF1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390C3A29-7961-4F60-863E-BCFDF5DCB92A}" type="parTrans" cxnId="{1E1254B6-CE62-40A8-98D7-025D740D0CF1}">
      <dgm:prSet/>
      <dgm:spPr/>
      <dgm:t>
        <a:bodyPr/>
        <a:lstStyle/>
        <a:p>
          <a:endParaRPr lang="ru-RU"/>
        </a:p>
      </dgm:t>
    </dgm:pt>
    <dgm:pt modelId="{FE9DED60-28E6-4487-BB6B-B9A99B0AFC0A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5. Пошук приміщення</a:t>
          </a:r>
          <a:endParaRPr lang="ru-RU" sz="1800" dirty="0">
            <a:solidFill>
              <a:schemeClr val="tx1"/>
            </a:solidFill>
          </a:endParaRPr>
        </a:p>
      </dgm:t>
    </dgm:pt>
    <dgm:pt modelId="{D3806AB0-6AC8-466F-9AC9-D1810727A483}" type="parTrans" cxnId="{D6936315-D952-481C-A7EC-B595DBCE45D2}">
      <dgm:prSet/>
      <dgm:spPr/>
      <dgm:t>
        <a:bodyPr/>
        <a:lstStyle/>
        <a:p>
          <a:endParaRPr lang="ru-RU"/>
        </a:p>
      </dgm:t>
    </dgm:pt>
    <dgm:pt modelId="{0F6B97C1-5DE6-4F64-8826-EDFD8DCB6A9E}" type="sibTrans" cxnId="{D6936315-D952-481C-A7EC-B595DBCE45D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82CCAA85-1902-481A-B1B5-451E9FEC7874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6. Пошук фінансових ресурсів</a:t>
          </a:r>
          <a:endParaRPr lang="ru-RU" sz="1800" dirty="0">
            <a:solidFill>
              <a:schemeClr val="tx1"/>
            </a:solidFill>
          </a:endParaRPr>
        </a:p>
      </dgm:t>
    </dgm:pt>
    <dgm:pt modelId="{7B6D2832-5D84-4E22-A384-C8C8838A3540}" type="parTrans" cxnId="{683C869E-68B7-46C2-9AD2-6D973567C20B}">
      <dgm:prSet/>
      <dgm:spPr/>
      <dgm:t>
        <a:bodyPr/>
        <a:lstStyle/>
        <a:p>
          <a:endParaRPr lang="ru-RU"/>
        </a:p>
      </dgm:t>
    </dgm:pt>
    <dgm:pt modelId="{C5BFB3F7-82D9-4A04-A33C-6D16A3FDE61E}" type="sibTrans" cxnId="{683C869E-68B7-46C2-9AD2-6D973567C20B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1FEC099F-BC3A-47AC-9E61-0EBABBCA9759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8. Матеріально-технічне оснащення</a:t>
          </a:r>
          <a:endParaRPr lang="ru-RU" sz="1800" dirty="0">
            <a:solidFill>
              <a:schemeClr val="tx1"/>
            </a:solidFill>
          </a:endParaRPr>
        </a:p>
      </dgm:t>
    </dgm:pt>
    <dgm:pt modelId="{CCDFD365-BAAC-4255-A552-0A0621382401}" type="parTrans" cxnId="{B8888C3F-8E9F-4A6A-B8A8-59FBC90FBD42}">
      <dgm:prSet/>
      <dgm:spPr/>
      <dgm:t>
        <a:bodyPr/>
        <a:lstStyle/>
        <a:p>
          <a:endParaRPr lang="ru-RU"/>
        </a:p>
      </dgm:t>
    </dgm:pt>
    <dgm:pt modelId="{ABDF3FCD-A6B5-4850-B4E4-C9764ADCDCE6}" type="sibTrans" cxnId="{B8888C3F-8E9F-4A6A-B8A8-59FBC90FBD42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DA9A4099-CC09-4F03-B3ED-6A53EA3292A5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7. Проведення ремонтно-будівельних робіт</a:t>
          </a:r>
          <a:endParaRPr lang="ru-RU" sz="1800" dirty="0">
            <a:solidFill>
              <a:schemeClr val="tx1"/>
            </a:solidFill>
          </a:endParaRPr>
        </a:p>
      </dgm:t>
    </dgm:pt>
    <dgm:pt modelId="{E12D08A2-8C8A-4917-8853-F37EA83D5B04}" type="parTrans" cxnId="{C3DEBCEA-22E9-450D-9F5D-10CD62F3F7CD}">
      <dgm:prSet/>
      <dgm:spPr/>
      <dgm:t>
        <a:bodyPr/>
        <a:lstStyle/>
        <a:p>
          <a:endParaRPr lang="ru-RU"/>
        </a:p>
      </dgm:t>
    </dgm:pt>
    <dgm:pt modelId="{3A82DEFE-5D82-4FA3-9741-FC3B97A6F9BE}" type="sibTrans" cxnId="{C3DEBCEA-22E9-450D-9F5D-10CD62F3F7CD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02716FF5-E1AC-41B7-A767-46DECFD801D1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9. Підготовка, навчання та мотивація персоналу</a:t>
          </a:r>
          <a:endParaRPr lang="ru-RU" sz="1800" dirty="0">
            <a:solidFill>
              <a:schemeClr val="tx1"/>
            </a:solidFill>
          </a:endParaRPr>
        </a:p>
      </dgm:t>
    </dgm:pt>
    <dgm:pt modelId="{99479359-08F6-4D1B-8A1F-2084FDCAFD5A}" type="parTrans" cxnId="{BC0EBEAD-CDFC-4F7E-BF01-786A6FB74161}">
      <dgm:prSet/>
      <dgm:spPr/>
      <dgm:t>
        <a:bodyPr/>
        <a:lstStyle/>
        <a:p>
          <a:endParaRPr lang="ru-RU"/>
        </a:p>
      </dgm:t>
    </dgm:pt>
    <dgm:pt modelId="{0856BD04-84B7-49C5-9DA5-857079F9B686}" type="sibTrans" cxnId="{BC0EBEAD-CDFC-4F7E-BF01-786A6FB74161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414BAEBD-75A5-42D7-A25E-BB5718619304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uk-UA" sz="1800" dirty="0" smtClean="0">
              <a:solidFill>
                <a:schemeClr val="tx1"/>
              </a:solidFill>
            </a:rPr>
            <a:t>10. Відкриття та функціонування повноцінного паліативного відділення</a:t>
          </a:r>
          <a:endParaRPr lang="ru-RU" sz="1800" dirty="0">
            <a:solidFill>
              <a:schemeClr val="tx1"/>
            </a:solidFill>
          </a:endParaRPr>
        </a:p>
      </dgm:t>
    </dgm:pt>
    <dgm:pt modelId="{FC3F8EF9-235F-4D64-95B5-C7FDA40C93D8}" type="parTrans" cxnId="{C0048EFF-20F4-4EC4-B14A-F2C5E4F7782B}">
      <dgm:prSet/>
      <dgm:spPr/>
      <dgm:t>
        <a:bodyPr/>
        <a:lstStyle/>
        <a:p>
          <a:endParaRPr lang="uk-UA"/>
        </a:p>
      </dgm:t>
    </dgm:pt>
    <dgm:pt modelId="{C8715814-2A57-434B-B78E-920EF0A7116D}" type="sibTrans" cxnId="{C0048EFF-20F4-4EC4-B14A-F2C5E4F7782B}">
      <dgm:prSet/>
      <dgm:spPr/>
      <dgm:t>
        <a:bodyPr/>
        <a:lstStyle/>
        <a:p>
          <a:endParaRPr lang="uk-UA"/>
        </a:p>
      </dgm:t>
    </dgm:pt>
    <dgm:pt modelId="{9CA88FBA-E60B-45B2-BFF6-15689D52B54D}" type="pres">
      <dgm:prSet presAssocID="{7BDADC25-B05B-4C0F-BDC6-2039AC06C69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DF9B746-12A2-4B06-B8D0-5337689849B4}" type="pres">
      <dgm:prSet presAssocID="{6A67CEEA-8A1C-4CF3-90D2-F6FA2DF837F8}" presName="node" presStyleLbl="node1" presStyleIdx="0" presStyleCnt="10" custScaleX="222807" custScaleY="182851" custLinFactNeighborX="-31902" custLinFactNeighborY="31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6AC1E-B39E-4B5C-BE87-EC4D51527469}" type="pres">
      <dgm:prSet presAssocID="{3F1C6F12-2021-4D6A-B4F5-5C548DC55EF9}" presName="sibTrans" presStyleLbl="sibTrans2D1" presStyleIdx="0" presStyleCnt="9"/>
      <dgm:spPr/>
      <dgm:t>
        <a:bodyPr/>
        <a:lstStyle/>
        <a:p>
          <a:endParaRPr lang="ru-RU"/>
        </a:p>
      </dgm:t>
    </dgm:pt>
    <dgm:pt modelId="{C94D5251-4E16-48E6-890D-1056F4DDC0DC}" type="pres">
      <dgm:prSet presAssocID="{3F1C6F12-2021-4D6A-B4F5-5C548DC55EF9}" presName="connectorText" presStyleLbl="sibTrans2D1" presStyleIdx="0" presStyleCnt="9"/>
      <dgm:spPr/>
      <dgm:t>
        <a:bodyPr/>
        <a:lstStyle/>
        <a:p>
          <a:endParaRPr lang="ru-RU"/>
        </a:p>
      </dgm:t>
    </dgm:pt>
    <dgm:pt modelId="{022853F9-9DEE-448E-AF26-7B5C300D51C8}" type="pres">
      <dgm:prSet presAssocID="{D4C1F2E8-9B4B-4F7C-83D4-1E9E3C9AD1BB}" presName="node" presStyleLbl="node1" presStyleIdx="1" presStyleCnt="10" custScaleX="222807" custScaleY="185391" custLinFactNeighborX="19377" custLinFactNeighborY="24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7D7149-E049-49B9-8042-6B8A1E6150BD}" type="pres">
      <dgm:prSet presAssocID="{29586E9E-7531-4081-95CA-374BAB0C000F}" presName="sibTrans" presStyleLbl="sibTrans2D1" presStyleIdx="1" presStyleCnt="9"/>
      <dgm:spPr/>
      <dgm:t>
        <a:bodyPr/>
        <a:lstStyle/>
        <a:p>
          <a:endParaRPr lang="ru-RU"/>
        </a:p>
      </dgm:t>
    </dgm:pt>
    <dgm:pt modelId="{82510A3D-56F6-45D3-85B5-EE36CB836F04}" type="pres">
      <dgm:prSet presAssocID="{29586E9E-7531-4081-95CA-374BAB0C000F}" presName="connectorText" presStyleLbl="sibTrans2D1" presStyleIdx="1" presStyleCnt="9"/>
      <dgm:spPr/>
      <dgm:t>
        <a:bodyPr/>
        <a:lstStyle/>
        <a:p>
          <a:endParaRPr lang="ru-RU"/>
        </a:p>
      </dgm:t>
    </dgm:pt>
    <dgm:pt modelId="{277B1C60-6D37-4C82-92FF-2E387E903FDB}" type="pres">
      <dgm:prSet presAssocID="{0D5E6669-870E-4235-94F4-BDD7469339C1}" presName="node" presStyleLbl="node1" presStyleIdx="2" presStyleCnt="10" custScaleX="222807" custScaleY="168038" custLinFactNeighborX="66361" custLinFactNeighborY="3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14205-509C-4C1D-B3D5-5E432A1C3AD1}" type="pres">
      <dgm:prSet presAssocID="{D07532E7-9180-4F99-AA27-5BE2BD65E2D4}" presName="sibTrans" presStyleLbl="sibTrans2D1" presStyleIdx="2" presStyleCnt="9"/>
      <dgm:spPr/>
      <dgm:t>
        <a:bodyPr/>
        <a:lstStyle/>
        <a:p>
          <a:endParaRPr lang="ru-RU"/>
        </a:p>
      </dgm:t>
    </dgm:pt>
    <dgm:pt modelId="{F69CFDD8-150C-41D9-983C-C8255CD8EDDB}" type="pres">
      <dgm:prSet presAssocID="{D07532E7-9180-4F99-AA27-5BE2BD65E2D4}" presName="connectorText" presStyleLbl="sibTrans2D1" presStyleIdx="2" presStyleCnt="9"/>
      <dgm:spPr/>
      <dgm:t>
        <a:bodyPr/>
        <a:lstStyle/>
        <a:p>
          <a:endParaRPr lang="ru-RU"/>
        </a:p>
      </dgm:t>
    </dgm:pt>
    <dgm:pt modelId="{96045EC4-60D1-4FC8-A9B2-BA3256987BD6}" type="pres">
      <dgm:prSet presAssocID="{F0D8A052-76CC-40C4-A9F6-D0C9771FAF46}" presName="node" presStyleLbl="node1" presStyleIdx="3" presStyleCnt="10" custScaleX="222807" custScaleY="155583" custLinFactNeighborX="66361" custLinFactNeighborY="-3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89C79-2DB3-4CF9-BCB6-CC0749BD6826}" type="pres">
      <dgm:prSet presAssocID="{763D27E2-0C18-4FE7-A3AC-22D30F4C6E12}" presName="sibTrans" presStyleLbl="sibTrans2D1" presStyleIdx="3" presStyleCnt="9"/>
      <dgm:spPr/>
      <dgm:t>
        <a:bodyPr/>
        <a:lstStyle/>
        <a:p>
          <a:endParaRPr lang="ru-RU"/>
        </a:p>
      </dgm:t>
    </dgm:pt>
    <dgm:pt modelId="{3875376C-5EDB-4496-9E83-5B23915B2286}" type="pres">
      <dgm:prSet presAssocID="{763D27E2-0C18-4FE7-A3AC-22D30F4C6E12}" presName="connectorText" presStyleLbl="sibTrans2D1" presStyleIdx="3" presStyleCnt="9"/>
      <dgm:spPr/>
      <dgm:t>
        <a:bodyPr/>
        <a:lstStyle/>
        <a:p>
          <a:endParaRPr lang="ru-RU"/>
        </a:p>
      </dgm:t>
    </dgm:pt>
    <dgm:pt modelId="{6563891B-45DB-42A3-AC6E-EE7FDC0E716E}" type="pres">
      <dgm:prSet presAssocID="{FE9DED60-28E6-4487-BB6B-B9A99B0AFC0A}" presName="node" presStyleLbl="node1" presStyleIdx="4" presStyleCnt="10" custScaleX="222807" custScaleY="152733" custLinFactNeighborX="10906" custLinFactNeighborY="2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4709F-5DDE-43A3-A943-9BAE242FC944}" type="pres">
      <dgm:prSet presAssocID="{0F6B97C1-5DE6-4F64-8826-EDFD8DCB6A9E}" presName="sibTrans" presStyleLbl="sibTrans2D1" presStyleIdx="4" presStyleCnt="9"/>
      <dgm:spPr/>
      <dgm:t>
        <a:bodyPr/>
        <a:lstStyle/>
        <a:p>
          <a:endParaRPr lang="ru-RU"/>
        </a:p>
      </dgm:t>
    </dgm:pt>
    <dgm:pt modelId="{AFFBDAAE-3200-48F5-B656-F006BCE26724}" type="pres">
      <dgm:prSet presAssocID="{0F6B97C1-5DE6-4F64-8826-EDFD8DCB6A9E}" presName="connectorText" presStyleLbl="sibTrans2D1" presStyleIdx="4" presStyleCnt="9"/>
      <dgm:spPr/>
      <dgm:t>
        <a:bodyPr/>
        <a:lstStyle/>
        <a:p>
          <a:endParaRPr lang="ru-RU"/>
        </a:p>
      </dgm:t>
    </dgm:pt>
    <dgm:pt modelId="{9165D342-3E26-4F16-9457-279E6612ECF1}" type="pres">
      <dgm:prSet presAssocID="{82CCAA85-1902-481A-B1B5-451E9FEC7874}" presName="node" presStyleLbl="node1" presStyleIdx="5" presStyleCnt="10" custScaleX="222807" custScaleY="145753" custLinFactNeighborX="-34163" custLinFactNeighborY="3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8FB62-B0EE-4D2F-8EE9-5D9300F21B2F}" type="pres">
      <dgm:prSet presAssocID="{C5BFB3F7-82D9-4A04-A33C-6D16A3FDE61E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52D7CC5-7549-4D26-A472-A1A9640A5145}" type="pres">
      <dgm:prSet presAssocID="{C5BFB3F7-82D9-4A04-A33C-6D16A3FDE61E}" presName="connectorText" presStyleLbl="sibTrans2D1" presStyleIdx="5" presStyleCnt="9"/>
      <dgm:spPr/>
      <dgm:t>
        <a:bodyPr/>
        <a:lstStyle/>
        <a:p>
          <a:endParaRPr lang="ru-RU"/>
        </a:p>
      </dgm:t>
    </dgm:pt>
    <dgm:pt modelId="{EE71FEF1-6AB9-4930-88CA-83FFBDFE4F8E}" type="pres">
      <dgm:prSet presAssocID="{DA9A4099-CC09-4F03-B3ED-6A53EA3292A5}" presName="node" presStyleLbl="node1" presStyleIdx="6" presStyleCnt="10" custScaleX="222807" custScaleY="147735" custLinFactNeighborX="-34163" custLinFactNeighborY="-6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0597F-8028-4392-A9AF-C5ADDEB66187}" type="pres">
      <dgm:prSet presAssocID="{3A82DEFE-5D82-4FA3-9741-FC3B97A6F9BE}" presName="sibTrans" presStyleLbl="sibTrans2D1" presStyleIdx="6" presStyleCnt="9"/>
      <dgm:spPr/>
      <dgm:t>
        <a:bodyPr/>
        <a:lstStyle/>
        <a:p>
          <a:endParaRPr lang="ru-RU"/>
        </a:p>
      </dgm:t>
    </dgm:pt>
    <dgm:pt modelId="{EEB5E131-B116-4618-B6CB-44AAF0525273}" type="pres">
      <dgm:prSet presAssocID="{3A82DEFE-5D82-4FA3-9741-FC3B97A6F9BE}" presName="connectorText" presStyleLbl="sibTrans2D1" presStyleIdx="6" presStyleCnt="9"/>
      <dgm:spPr/>
      <dgm:t>
        <a:bodyPr/>
        <a:lstStyle/>
        <a:p>
          <a:endParaRPr lang="ru-RU"/>
        </a:p>
      </dgm:t>
    </dgm:pt>
    <dgm:pt modelId="{2FA6D1FB-D746-4B2B-901E-F5EEBF4B7FC1}" type="pres">
      <dgm:prSet presAssocID="{1FEC099F-BC3A-47AC-9E61-0EBABBCA9759}" presName="node" presStyleLbl="node1" presStyleIdx="7" presStyleCnt="10" custScaleX="221947" custScaleY="180183" custLinFactNeighborX="8645" custLinFactNeighborY="-2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20251-6ABE-49C4-814D-BD7A7A32E10C}" type="pres">
      <dgm:prSet presAssocID="{ABDF3FCD-A6B5-4850-B4E4-C9764ADCDCE6}" presName="sibTrans" presStyleLbl="sibTrans2D1" presStyleIdx="7" presStyleCnt="9"/>
      <dgm:spPr/>
      <dgm:t>
        <a:bodyPr/>
        <a:lstStyle/>
        <a:p>
          <a:endParaRPr lang="ru-RU"/>
        </a:p>
      </dgm:t>
    </dgm:pt>
    <dgm:pt modelId="{B260DCA8-6BC4-4A5F-A1D8-8CD48066C272}" type="pres">
      <dgm:prSet presAssocID="{ABDF3FCD-A6B5-4850-B4E4-C9764ADCDCE6}" presName="connectorText" presStyleLbl="sibTrans2D1" presStyleIdx="7" presStyleCnt="9"/>
      <dgm:spPr/>
      <dgm:t>
        <a:bodyPr/>
        <a:lstStyle/>
        <a:p>
          <a:endParaRPr lang="ru-RU"/>
        </a:p>
      </dgm:t>
    </dgm:pt>
    <dgm:pt modelId="{BAF720EE-8409-49DE-8F1D-3B2B4CEFD4AA}" type="pres">
      <dgm:prSet presAssocID="{02716FF5-E1AC-41B7-A767-46DECFD801D1}" presName="node" presStyleLbl="node1" presStyleIdx="8" presStyleCnt="10" custScaleX="225697" custScaleY="178740" custLinFactNeighborX="59767" custLinFactNeighborY="-3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913A8-8920-4E5C-80A4-F337FAC2D46F}" type="pres">
      <dgm:prSet presAssocID="{0856BD04-84B7-49C5-9DA5-857079F9B686}" presName="sibTrans" presStyleLbl="sibTrans2D1" presStyleIdx="8" presStyleCnt="9"/>
      <dgm:spPr/>
      <dgm:t>
        <a:bodyPr/>
        <a:lstStyle/>
        <a:p>
          <a:endParaRPr lang="uk-UA"/>
        </a:p>
      </dgm:t>
    </dgm:pt>
    <dgm:pt modelId="{AE4B95A3-C52F-4DDA-93A1-8621B2034930}" type="pres">
      <dgm:prSet presAssocID="{0856BD04-84B7-49C5-9DA5-857079F9B686}" presName="connectorText" presStyleLbl="sibTrans2D1" presStyleIdx="8" presStyleCnt="9"/>
      <dgm:spPr/>
      <dgm:t>
        <a:bodyPr/>
        <a:lstStyle/>
        <a:p>
          <a:endParaRPr lang="uk-UA"/>
        </a:p>
      </dgm:t>
    </dgm:pt>
    <dgm:pt modelId="{0CA06CF8-68EE-4DE3-AA89-7B1A5ABC504C}" type="pres">
      <dgm:prSet presAssocID="{414BAEBD-75A5-42D7-A25E-BB5718619304}" presName="node" presStyleLbl="node1" presStyleIdx="9" presStyleCnt="10" custScaleX="305022" custScaleY="178740" custLinFactNeighborX="98521" custLinFactNeighborY="-112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BE20792-4981-4E67-A702-6918470EE517}" type="presOf" srcId="{3F1C6F12-2021-4D6A-B4F5-5C548DC55EF9}" destId="{C94D5251-4E16-48E6-890D-1056F4DDC0DC}" srcOrd="1" destOrd="0" presId="urn:microsoft.com/office/officeart/2005/8/layout/process5"/>
    <dgm:cxn modelId="{683C869E-68B7-46C2-9AD2-6D973567C20B}" srcId="{7BDADC25-B05B-4C0F-BDC6-2039AC06C69A}" destId="{82CCAA85-1902-481A-B1B5-451E9FEC7874}" srcOrd="5" destOrd="0" parTransId="{7B6D2832-5D84-4E22-A384-C8C8838A3540}" sibTransId="{C5BFB3F7-82D9-4A04-A33C-6D16A3FDE61E}"/>
    <dgm:cxn modelId="{C0048EFF-20F4-4EC4-B14A-F2C5E4F7782B}" srcId="{7BDADC25-B05B-4C0F-BDC6-2039AC06C69A}" destId="{414BAEBD-75A5-42D7-A25E-BB5718619304}" srcOrd="9" destOrd="0" parTransId="{FC3F8EF9-235F-4D64-95B5-C7FDA40C93D8}" sibTransId="{C8715814-2A57-434B-B78E-920EF0A7116D}"/>
    <dgm:cxn modelId="{C3DEBCEA-22E9-450D-9F5D-10CD62F3F7CD}" srcId="{7BDADC25-B05B-4C0F-BDC6-2039AC06C69A}" destId="{DA9A4099-CC09-4F03-B3ED-6A53EA3292A5}" srcOrd="6" destOrd="0" parTransId="{E12D08A2-8C8A-4917-8853-F37EA83D5B04}" sibTransId="{3A82DEFE-5D82-4FA3-9741-FC3B97A6F9BE}"/>
    <dgm:cxn modelId="{7A9B9938-4CD8-4582-9C09-CDB2EFE684CB}" type="presOf" srcId="{C5BFB3F7-82D9-4A04-A33C-6D16A3FDE61E}" destId="{ECB8FB62-B0EE-4D2F-8EE9-5D9300F21B2F}" srcOrd="0" destOrd="0" presId="urn:microsoft.com/office/officeart/2005/8/layout/process5"/>
    <dgm:cxn modelId="{5C7CDE62-AC63-4C08-878E-68D0B6287F42}" type="presOf" srcId="{7BDADC25-B05B-4C0F-BDC6-2039AC06C69A}" destId="{9CA88FBA-E60B-45B2-BFF6-15689D52B54D}" srcOrd="0" destOrd="0" presId="urn:microsoft.com/office/officeart/2005/8/layout/process5"/>
    <dgm:cxn modelId="{70264540-72F1-4A7F-99A9-7DA9167CC326}" type="presOf" srcId="{D07532E7-9180-4F99-AA27-5BE2BD65E2D4}" destId="{F69CFDD8-150C-41D9-983C-C8255CD8EDDB}" srcOrd="1" destOrd="0" presId="urn:microsoft.com/office/officeart/2005/8/layout/process5"/>
    <dgm:cxn modelId="{AF2BA0A6-32D4-4C99-B5CF-CC718A20AFAD}" type="presOf" srcId="{414BAEBD-75A5-42D7-A25E-BB5718619304}" destId="{0CA06CF8-68EE-4DE3-AA89-7B1A5ABC504C}" srcOrd="0" destOrd="0" presId="urn:microsoft.com/office/officeart/2005/8/layout/process5"/>
    <dgm:cxn modelId="{8274FF8B-DBD4-4DD7-96EF-70C127EF332F}" type="presOf" srcId="{3F1C6F12-2021-4D6A-B4F5-5C548DC55EF9}" destId="{E666AC1E-B39E-4B5C-BE87-EC4D51527469}" srcOrd="0" destOrd="0" presId="urn:microsoft.com/office/officeart/2005/8/layout/process5"/>
    <dgm:cxn modelId="{B95CF666-3270-4DAC-98DB-F60681714700}" type="presOf" srcId="{DA9A4099-CC09-4F03-B3ED-6A53EA3292A5}" destId="{EE71FEF1-6AB9-4930-88CA-83FFBDFE4F8E}" srcOrd="0" destOrd="0" presId="urn:microsoft.com/office/officeart/2005/8/layout/process5"/>
    <dgm:cxn modelId="{B8888C3F-8E9F-4A6A-B8A8-59FBC90FBD42}" srcId="{7BDADC25-B05B-4C0F-BDC6-2039AC06C69A}" destId="{1FEC099F-BC3A-47AC-9E61-0EBABBCA9759}" srcOrd="7" destOrd="0" parTransId="{CCDFD365-BAAC-4255-A552-0A0621382401}" sibTransId="{ABDF3FCD-A6B5-4850-B4E4-C9764ADCDCE6}"/>
    <dgm:cxn modelId="{BC0EBEAD-CDFC-4F7E-BF01-786A6FB74161}" srcId="{7BDADC25-B05B-4C0F-BDC6-2039AC06C69A}" destId="{02716FF5-E1AC-41B7-A767-46DECFD801D1}" srcOrd="8" destOrd="0" parTransId="{99479359-08F6-4D1B-8A1F-2084FDCAFD5A}" sibTransId="{0856BD04-84B7-49C5-9DA5-857079F9B686}"/>
    <dgm:cxn modelId="{7A38B9FE-C8BE-4E10-81AE-E19A8AB3879F}" type="presOf" srcId="{0856BD04-84B7-49C5-9DA5-857079F9B686}" destId="{AE4B95A3-C52F-4DDA-93A1-8621B2034930}" srcOrd="1" destOrd="0" presId="urn:microsoft.com/office/officeart/2005/8/layout/process5"/>
    <dgm:cxn modelId="{61C2B150-E792-4FF7-87CD-170E9917C102}" type="presOf" srcId="{0F6B97C1-5DE6-4F64-8826-EDFD8DCB6A9E}" destId="{AFFBDAAE-3200-48F5-B656-F006BCE26724}" srcOrd="1" destOrd="0" presId="urn:microsoft.com/office/officeart/2005/8/layout/process5"/>
    <dgm:cxn modelId="{72E69DE3-75BD-471B-AF4B-94C031BCC3E6}" type="presOf" srcId="{C5BFB3F7-82D9-4A04-A33C-6D16A3FDE61E}" destId="{752D7CC5-7549-4D26-A472-A1A9640A5145}" srcOrd="1" destOrd="0" presId="urn:microsoft.com/office/officeart/2005/8/layout/process5"/>
    <dgm:cxn modelId="{CF03D015-8FFC-474B-8B96-6613C2ED852B}" type="presOf" srcId="{1FEC099F-BC3A-47AC-9E61-0EBABBCA9759}" destId="{2FA6D1FB-D746-4B2B-901E-F5EEBF4B7FC1}" srcOrd="0" destOrd="0" presId="urn:microsoft.com/office/officeart/2005/8/layout/process5"/>
    <dgm:cxn modelId="{972ACD9C-942D-4794-BA5B-D040496BA8CD}" type="presOf" srcId="{3A82DEFE-5D82-4FA3-9741-FC3B97A6F9BE}" destId="{42F0597F-8028-4392-A9AF-C5ADDEB66187}" srcOrd="0" destOrd="0" presId="urn:microsoft.com/office/officeart/2005/8/layout/process5"/>
    <dgm:cxn modelId="{C63D82FB-E67E-42FB-BFCE-491B9A19260B}" type="presOf" srcId="{ABDF3FCD-A6B5-4850-B4E4-C9764ADCDCE6}" destId="{B260DCA8-6BC4-4A5F-A1D8-8CD48066C272}" srcOrd="1" destOrd="0" presId="urn:microsoft.com/office/officeart/2005/8/layout/process5"/>
    <dgm:cxn modelId="{D6936315-D952-481C-A7EC-B595DBCE45D2}" srcId="{7BDADC25-B05B-4C0F-BDC6-2039AC06C69A}" destId="{FE9DED60-28E6-4487-BB6B-B9A99B0AFC0A}" srcOrd="4" destOrd="0" parTransId="{D3806AB0-6AC8-466F-9AC9-D1810727A483}" sibTransId="{0F6B97C1-5DE6-4F64-8826-EDFD8DCB6A9E}"/>
    <dgm:cxn modelId="{EF81F2A8-D91A-4F68-82B6-1D2413A5EFBD}" type="presOf" srcId="{3A82DEFE-5D82-4FA3-9741-FC3B97A6F9BE}" destId="{EEB5E131-B116-4618-B6CB-44AAF0525273}" srcOrd="1" destOrd="0" presId="urn:microsoft.com/office/officeart/2005/8/layout/process5"/>
    <dgm:cxn modelId="{72DB1FE6-BC47-4FA1-9053-1064B1C8077C}" type="presOf" srcId="{D4C1F2E8-9B4B-4F7C-83D4-1E9E3C9AD1BB}" destId="{022853F9-9DEE-448E-AF26-7B5C300D51C8}" srcOrd="0" destOrd="0" presId="urn:microsoft.com/office/officeart/2005/8/layout/process5"/>
    <dgm:cxn modelId="{1EE5D4C0-D697-4E66-B7AB-759D47960660}" type="presOf" srcId="{D07532E7-9180-4F99-AA27-5BE2BD65E2D4}" destId="{D5314205-509C-4C1D-B3D5-5E432A1C3AD1}" srcOrd="0" destOrd="0" presId="urn:microsoft.com/office/officeart/2005/8/layout/process5"/>
    <dgm:cxn modelId="{F3443ACC-8C16-4320-AB98-15B34F161BBB}" type="presOf" srcId="{0856BD04-84B7-49C5-9DA5-857079F9B686}" destId="{51D913A8-8920-4E5C-80A4-F337FAC2D46F}" srcOrd="0" destOrd="0" presId="urn:microsoft.com/office/officeart/2005/8/layout/process5"/>
    <dgm:cxn modelId="{878917A6-BA8D-427B-8611-A2185935B042}" type="presOf" srcId="{82CCAA85-1902-481A-B1B5-451E9FEC7874}" destId="{9165D342-3E26-4F16-9457-279E6612ECF1}" srcOrd="0" destOrd="0" presId="urn:microsoft.com/office/officeart/2005/8/layout/process5"/>
    <dgm:cxn modelId="{F23CD8EF-601F-48C3-B152-6D9686ABA8FC}" type="presOf" srcId="{6A67CEEA-8A1C-4CF3-90D2-F6FA2DF837F8}" destId="{FDF9B746-12A2-4B06-B8D0-5337689849B4}" srcOrd="0" destOrd="0" presId="urn:microsoft.com/office/officeart/2005/8/layout/process5"/>
    <dgm:cxn modelId="{7F173536-20B7-4139-9115-8852E190AA97}" type="presOf" srcId="{0F6B97C1-5DE6-4F64-8826-EDFD8DCB6A9E}" destId="{C2A4709F-5DDE-43A3-A943-9BAE242FC944}" srcOrd="0" destOrd="0" presId="urn:microsoft.com/office/officeart/2005/8/layout/process5"/>
    <dgm:cxn modelId="{D05F7DD5-9DB9-4B11-9E6E-6774BD3BA834}" type="presOf" srcId="{FE9DED60-28E6-4487-BB6B-B9A99B0AFC0A}" destId="{6563891B-45DB-42A3-AC6E-EE7FDC0E716E}" srcOrd="0" destOrd="0" presId="urn:microsoft.com/office/officeart/2005/8/layout/process5"/>
    <dgm:cxn modelId="{1E1254B6-CE62-40A8-98D7-025D740D0CF1}" srcId="{7BDADC25-B05B-4C0F-BDC6-2039AC06C69A}" destId="{F0D8A052-76CC-40C4-A9F6-D0C9771FAF46}" srcOrd="3" destOrd="0" parTransId="{390C3A29-7961-4F60-863E-BCFDF5DCB92A}" sibTransId="{763D27E2-0C18-4FE7-A3AC-22D30F4C6E12}"/>
    <dgm:cxn modelId="{4F0A346D-E9A2-415E-AE87-3C3EBB1D2C38}" type="presOf" srcId="{763D27E2-0C18-4FE7-A3AC-22D30F4C6E12}" destId="{3875376C-5EDB-4496-9E83-5B23915B2286}" srcOrd="1" destOrd="0" presId="urn:microsoft.com/office/officeart/2005/8/layout/process5"/>
    <dgm:cxn modelId="{F0632673-67EA-4967-AAEF-B5890D046087}" srcId="{7BDADC25-B05B-4C0F-BDC6-2039AC06C69A}" destId="{0D5E6669-870E-4235-94F4-BDD7469339C1}" srcOrd="2" destOrd="0" parTransId="{341011E6-ADD0-45D4-859A-1CDDA4B2B164}" sibTransId="{D07532E7-9180-4F99-AA27-5BE2BD65E2D4}"/>
    <dgm:cxn modelId="{FFD3E9D1-A1B7-44E9-8566-DC065C89D8E2}" srcId="{7BDADC25-B05B-4C0F-BDC6-2039AC06C69A}" destId="{6A67CEEA-8A1C-4CF3-90D2-F6FA2DF837F8}" srcOrd="0" destOrd="0" parTransId="{06B43770-8594-428E-94DA-2F1020810A40}" sibTransId="{3F1C6F12-2021-4D6A-B4F5-5C548DC55EF9}"/>
    <dgm:cxn modelId="{583D735A-43F0-407E-96A4-61D006FA4685}" srcId="{7BDADC25-B05B-4C0F-BDC6-2039AC06C69A}" destId="{D4C1F2E8-9B4B-4F7C-83D4-1E9E3C9AD1BB}" srcOrd="1" destOrd="0" parTransId="{4F9FEE01-83C9-44CB-B2C8-E1A3ED5318FC}" sibTransId="{29586E9E-7531-4081-95CA-374BAB0C000F}"/>
    <dgm:cxn modelId="{2465E9A0-34EF-4B70-B3B5-0421B7EF2FF3}" type="presOf" srcId="{763D27E2-0C18-4FE7-A3AC-22D30F4C6E12}" destId="{7AF89C79-2DB3-4CF9-BCB6-CC0749BD6826}" srcOrd="0" destOrd="0" presId="urn:microsoft.com/office/officeart/2005/8/layout/process5"/>
    <dgm:cxn modelId="{FF4833D6-96B3-42EB-9034-C2944598E756}" type="presOf" srcId="{02716FF5-E1AC-41B7-A767-46DECFD801D1}" destId="{BAF720EE-8409-49DE-8F1D-3B2B4CEFD4AA}" srcOrd="0" destOrd="0" presId="urn:microsoft.com/office/officeart/2005/8/layout/process5"/>
    <dgm:cxn modelId="{4533D7F8-1722-468A-BF39-3A22899FC68E}" type="presOf" srcId="{ABDF3FCD-A6B5-4850-B4E4-C9764ADCDCE6}" destId="{EA420251-6ABE-49C4-814D-BD7A7A32E10C}" srcOrd="0" destOrd="0" presId="urn:microsoft.com/office/officeart/2005/8/layout/process5"/>
    <dgm:cxn modelId="{01E055F0-A4F1-488F-B378-EAD1A48685D2}" type="presOf" srcId="{29586E9E-7531-4081-95CA-374BAB0C000F}" destId="{82510A3D-56F6-45D3-85B5-EE36CB836F04}" srcOrd="1" destOrd="0" presId="urn:microsoft.com/office/officeart/2005/8/layout/process5"/>
    <dgm:cxn modelId="{00458AEC-C965-4FC9-A02E-65783DB7DE00}" type="presOf" srcId="{29586E9E-7531-4081-95CA-374BAB0C000F}" destId="{3A7D7149-E049-49B9-8042-6B8A1E6150BD}" srcOrd="0" destOrd="0" presId="urn:microsoft.com/office/officeart/2005/8/layout/process5"/>
    <dgm:cxn modelId="{7AAEAFA2-30D9-4C96-A4DF-DEA3125EDA3A}" type="presOf" srcId="{0D5E6669-870E-4235-94F4-BDD7469339C1}" destId="{277B1C60-6D37-4C82-92FF-2E387E903FDB}" srcOrd="0" destOrd="0" presId="urn:microsoft.com/office/officeart/2005/8/layout/process5"/>
    <dgm:cxn modelId="{FE4BED70-8133-4F46-B4D5-08DBD7649B75}" type="presOf" srcId="{F0D8A052-76CC-40C4-A9F6-D0C9771FAF46}" destId="{96045EC4-60D1-4FC8-A9B2-BA3256987BD6}" srcOrd="0" destOrd="0" presId="urn:microsoft.com/office/officeart/2005/8/layout/process5"/>
    <dgm:cxn modelId="{1AF89157-723D-4374-998B-49F21E7F59C4}" type="presParOf" srcId="{9CA88FBA-E60B-45B2-BFF6-15689D52B54D}" destId="{FDF9B746-12A2-4B06-B8D0-5337689849B4}" srcOrd="0" destOrd="0" presId="urn:microsoft.com/office/officeart/2005/8/layout/process5"/>
    <dgm:cxn modelId="{3D428BB4-36E2-4C3D-96E2-9E5044C228CA}" type="presParOf" srcId="{9CA88FBA-E60B-45B2-BFF6-15689D52B54D}" destId="{E666AC1E-B39E-4B5C-BE87-EC4D51527469}" srcOrd="1" destOrd="0" presId="urn:microsoft.com/office/officeart/2005/8/layout/process5"/>
    <dgm:cxn modelId="{59D39A0E-5312-4EF9-B6C1-1E5DAA7D7979}" type="presParOf" srcId="{E666AC1E-B39E-4B5C-BE87-EC4D51527469}" destId="{C94D5251-4E16-48E6-890D-1056F4DDC0DC}" srcOrd="0" destOrd="0" presId="urn:microsoft.com/office/officeart/2005/8/layout/process5"/>
    <dgm:cxn modelId="{7253332C-4445-4421-AF05-3F605E57FF36}" type="presParOf" srcId="{9CA88FBA-E60B-45B2-BFF6-15689D52B54D}" destId="{022853F9-9DEE-448E-AF26-7B5C300D51C8}" srcOrd="2" destOrd="0" presId="urn:microsoft.com/office/officeart/2005/8/layout/process5"/>
    <dgm:cxn modelId="{1746883A-F18C-4175-AF26-67D1AEC4076B}" type="presParOf" srcId="{9CA88FBA-E60B-45B2-BFF6-15689D52B54D}" destId="{3A7D7149-E049-49B9-8042-6B8A1E6150BD}" srcOrd="3" destOrd="0" presId="urn:microsoft.com/office/officeart/2005/8/layout/process5"/>
    <dgm:cxn modelId="{DAA57EE9-7DB8-40BE-AAF4-4AB0CD201342}" type="presParOf" srcId="{3A7D7149-E049-49B9-8042-6B8A1E6150BD}" destId="{82510A3D-56F6-45D3-85B5-EE36CB836F04}" srcOrd="0" destOrd="0" presId="urn:microsoft.com/office/officeart/2005/8/layout/process5"/>
    <dgm:cxn modelId="{B1C87D08-D7F8-4D6C-A363-F26842D2DF12}" type="presParOf" srcId="{9CA88FBA-E60B-45B2-BFF6-15689D52B54D}" destId="{277B1C60-6D37-4C82-92FF-2E387E903FDB}" srcOrd="4" destOrd="0" presId="urn:microsoft.com/office/officeart/2005/8/layout/process5"/>
    <dgm:cxn modelId="{F24D6FBA-5401-4B82-8751-9EE7D9CBE229}" type="presParOf" srcId="{9CA88FBA-E60B-45B2-BFF6-15689D52B54D}" destId="{D5314205-509C-4C1D-B3D5-5E432A1C3AD1}" srcOrd="5" destOrd="0" presId="urn:microsoft.com/office/officeart/2005/8/layout/process5"/>
    <dgm:cxn modelId="{B40922B4-E5D6-44BA-A383-EEDABAFE2E4B}" type="presParOf" srcId="{D5314205-509C-4C1D-B3D5-5E432A1C3AD1}" destId="{F69CFDD8-150C-41D9-983C-C8255CD8EDDB}" srcOrd="0" destOrd="0" presId="urn:microsoft.com/office/officeart/2005/8/layout/process5"/>
    <dgm:cxn modelId="{CCB04B89-EA08-4688-8271-1A1405ECDA71}" type="presParOf" srcId="{9CA88FBA-E60B-45B2-BFF6-15689D52B54D}" destId="{96045EC4-60D1-4FC8-A9B2-BA3256987BD6}" srcOrd="6" destOrd="0" presId="urn:microsoft.com/office/officeart/2005/8/layout/process5"/>
    <dgm:cxn modelId="{33D3BA30-2A89-4788-AF03-1F0BA5932F80}" type="presParOf" srcId="{9CA88FBA-E60B-45B2-BFF6-15689D52B54D}" destId="{7AF89C79-2DB3-4CF9-BCB6-CC0749BD6826}" srcOrd="7" destOrd="0" presId="urn:microsoft.com/office/officeart/2005/8/layout/process5"/>
    <dgm:cxn modelId="{F19E2EAB-5E50-401D-8303-9175ABFC88EA}" type="presParOf" srcId="{7AF89C79-2DB3-4CF9-BCB6-CC0749BD6826}" destId="{3875376C-5EDB-4496-9E83-5B23915B2286}" srcOrd="0" destOrd="0" presId="urn:microsoft.com/office/officeart/2005/8/layout/process5"/>
    <dgm:cxn modelId="{531B2593-2E1C-4AC7-8796-82C6EEF9E355}" type="presParOf" srcId="{9CA88FBA-E60B-45B2-BFF6-15689D52B54D}" destId="{6563891B-45DB-42A3-AC6E-EE7FDC0E716E}" srcOrd="8" destOrd="0" presId="urn:microsoft.com/office/officeart/2005/8/layout/process5"/>
    <dgm:cxn modelId="{6BA50E14-6163-4D78-95A5-F7F8C9DF15E3}" type="presParOf" srcId="{9CA88FBA-E60B-45B2-BFF6-15689D52B54D}" destId="{C2A4709F-5DDE-43A3-A943-9BAE242FC944}" srcOrd="9" destOrd="0" presId="urn:microsoft.com/office/officeart/2005/8/layout/process5"/>
    <dgm:cxn modelId="{E8FD5034-608C-4F6D-B1C7-9B3F4FE94AED}" type="presParOf" srcId="{C2A4709F-5DDE-43A3-A943-9BAE242FC944}" destId="{AFFBDAAE-3200-48F5-B656-F006BCE26724}" srcOrd="0" destOrd="0" presId="urn:microsoft.com/office/officeart/2005/8/layout/process5"/>
    <dgm:cxn modelId="{6EB8FBE1-EF59-46C0-8CF1-C93401C20B27}" type="presParOf" srcId="{9CA88FBA-E60B-45B2-BFF6-15689D52B54D}" destId="{9165D342-3E26-4F16-9457-279E6612ECF1}" srcOrd="10" destOrd="0" presId="urn:microsoft.com/office/officeart/2005/8/layout/process5"/>
    <dgm:cxn modelId="{675F79C5-9762-4947-B547-6EE56CE9C668}" type="presParOf" srcId="{9CA88FBA-E60B-45B2-BFF6-15689D52B54D}" destId="{ECB8FB62-B0EE-4D2F-8EE9-5D9300F21B2F}" srcOrd="11" destOrd="0" presId="urn:microsoft.com/office/officeart/2005/8/layout/process5"/>
    <dgm:cxn modelId="{0056B3E5-138D-4D3F-8714-3A3AB2E8F646}" type="presParOf" srcId="{ECB8FB62-B0EE-4D2F-8EE9-5D9300F21B2F}" destId="{752D7CC5-7549-4D26-A472-A1A9640A5145}" srcOrd="0" destOrd="0" presId="urn:microsoft.com/office/officeart/2005/8/layout/process5"/>
    <dgm:cxn modelId="{C45A6272-1484-44D1-B734-8C75F8DB37BA}" type="presParOf" srcId="{9CA88FBA-E60B-45B2-BFF6-15689D52B54D}" destId="{EE71FEF1-6AB9-4930-88CA-83FFBDFE4F8E}" srcOrd="12" destOrd="0" presId="urn:microsoft.com/office/officeart/2005/8/layout/process5"/>
    <dgm:cxn modelId="{408B9A61-1239-46F1-8EF7-7C03E550CE56}" type="presParOf" srcId="{9CA88FBA-E60B-45B2-BFF6-15689D52B54D}" destId="{42F0597F-8028-4392-A9AF-C5ADDEB66187}" srcOrd="13" destOrd="0" presId="urn:microsoft.com/office/officeart/2005/8/layout/process5"/>
    <dgm:cxn modelId="{51E8B3F7-F240-471E-BE0F-796B93D11704}" type="presParOf" srcId="{42F0597F-8028-4392-A9AF-C5ADDEB66187}" destId="{EEB5E131-B116-4618-B6CB-44AAF0525273}" srcOrd="0" destOrd="0" presId="urn:microsoft.com/office/officeart/2005/8/layout/process5"/>
    <dgm:cxn modelId="{A86FA2DA-25E8-422F-9213-6B219A0B3BE2}" type="presParOf" srcId="{9CA88FBA-E60B-45B2-BFF6-15689D52B54D}" destId="{2FA6D1FB-D746-4B2B-901E-F5EEBF4B7FC1}" srcOrd="14" destOrd="0" presId="urn:microsoft.com/office/officeart/2005/8/layout/process5"/>
    <dgm:cxn modelId="{B7386998-7A1F-4301-BF9D-1327B63B9507}" type="presParOf" srcId="{9CA88FBA-E60B-45B2-BFF6-15689D52B54D}" destId="{EA420251-6ABE-49C4-814D-BD7A7A32E10C}" srcOrd="15" destOrd="0" presId="urn:microsoft.com/office/officeart/2005/8/layout/process5"/>
    <dgm:cxn modelId="{A70B36C9-FD52-4011-A7A5-367B68BB2007}" type="presParOf" srcId="{EA420251-6ABE-49C4-814D-BD7A7A32E10C}" destId="{B260DCA8-6BC4-4A5F-A1D8-8CD48066C272}" srcOrd="0" destOrd="0" presId="urn:microsoft.com/office/officeart/2005/8/layout/process5"/>
    <dgm:cxn modelId="{3438115C-0EB9-42C4-8FDF-0ECA9FF2F338}" type="presParOf" srcId="{9CA88FBA-E60B-45B2-BFF6-15689D52B54D}" destId="{BAF720EE-8409-49DE-8F1D-3B2B4CEFD4AA}" srcOrd="16" destOrd="0" presId="urn:microsoft.com/office/officeart/2005/8/layout/process5"/>
    <dgm:cxn modelId="{F992D8E6-CDD1-42CA-8770-44CFC8CF9207}" type="presParOf" srcId="{9CA88FBA-E60B-45B2-BFF6-15689D52B54D}" destId="{51D913A8-8920-4E5C-80A4-F337FAC2D46F}" srcOrd="17" destOrd="0" presId="urn:microsoft.com/office/officeart/2005/8/layout/process5"/>
    <dgm:cxn modelId="{705F2F58-4D6A-41DD-A8F3-FF05C74E65C8}" type="presParOf" srcId="{51D913A8-8920-4E5C-80A4-F337FAC2D46F}" destId="{AE4B95A3-C52F-4DDA-93A1-8621B2034930}" srcOrd="0" destOrd="0" presId="urn:microsoft.com/office/officeart/2005/8/layout/process5"/>
    <dgm:cxn modelId="{0B8FF427-7208-4AE1-BEFF-0C417C4FC845}" type="presParOf" srcId="{9CA88FBA-E60B-45B2-BFF6-15689D52B54D}" destId="{0CA06CF8-68EE-4DE3-AA89-7B1A5ABC504C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21EAD-D7CB-48DA-9FA4-FF8A312035F1}">
      <dsp:nvSpPr>
        <dsp:cNvPr id="0" name=""/>
        <dsp:cNvSpPr/>
      </dsp:nvSpPr>
      <dsp:spPr>
        <a:xfrm>
          <a:off x="5667242" y="1970781"/>
          <a:ext cx="456263" cy="1258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478"/>
              </a:lnTo>
              <a:lnTo>
                <a:pt x="456263" y="125847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7B887-D1C1-4A62-AF73-39428E5FDC6A}">
      <dsp:nvSpPr>
        <dsp:cNvPr id="0" name=""/>
        <dsp:cNvSpPr/>
      </dsp:nvSpPr>
      <dsp:spPr>
        <a:xfrm>
          <a:off x="5195741" y="1970781"/>
          <a:ext cx="471501" cy="2008997"/>
        </a:xfrm>
        <a:custGeom>
          <a:avLst/>
          <a:gdLst/>
          <a:ahLst/>
          <a:cxnLst/>
          <a:rect l="0" t="0" r="0" b="0"/>
          <a:pathLst>
            <a:path>
              <a:moveTo>
                <a:pt x="471501" y="0"/>
              </a:moveTo>
              <a:lnTo>
                <a:pt x="471501" y="2008997"/>
              </a:lnTo>
              <a:lnTo>
                <a:pt x="0" y="200899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1E7F8-54B0-4583-BA56-CE0452A5DD7F}">
      <dsp:nvSpPr>
        <dsp:cNvPr id="0" name=""/>
        <dsp:cNvSpPr/>
      </dsp:nvSpPr>
      <dsp:spPr>
        <a:xfrm>
          <a:off x="3549218" y="830837"/>
          <a:ext cx="2118024" cy="219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18024" y="0"/>
              </a:lnTo>
              <a:lnTo>
                <a:pt x="2118024" y="21930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112FE-51BD-4908-81D5-9B99F31215EC}">
      <dsp:nvSpPr>
        <dsp:cNvPr id="0" name=""/>
        <dsp:cNvSpPr/>
      </dsp:nvSpPr>
      <dsp:spPr>
        <a:xfrm>
          <a:off x="1579270" y="830837"/>
          <a:ext cx="1969948" cy="174167"/>
        </a:xfrm>
        <a:custGeom>
          <a:avLst/>
          <a:gdLst/>
          <a:ahLst/>
          <a:cxnLst/>
          <a:rect l="0" t="0" r="0" b="0"/>
          <a:pathLst>
            <a:path>
              <a:moveTo>
                <a:pt x="1969948" y="0"/>
              </a:moveTo>
              <a:lnTo>
                <a:pt x="0" y="0"/>
              </a:lnTo>
              <a:lnTo>
                <a:pt x="0" y="17416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B2E344-0863-4DDB-8F35-1E26E68DDF9E}">
      <dsp:nvSpPr>
        <dsp:cNvPr id="0" name=""/>
        <dsp:cNvSpPr/>
      </dsp:nvSpPr>
      <dsp:spPr>
        <a:xfrm>
          <a:off x="1987230" y="0"/>
          <a:ext cx="3123976" cy="830837"/>
        </a:xfrm>
        <a:prstGeom prst="rect">
          <a:avLst/>
        </a:prstGeom>
        <a:solidFill>
          <a:schemeClr val="bg2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>
              <a:solidFill>
                <a:schemeClr val="tx1"/>
              </a:solidFill>
            </a:rPr>
            <a:t>Заклади охорони здоров'я</a:t>
          </a:r>
          <a:endParaRPr lang="uk-UA" sz="2200" b="1" kern="1200" dirty="0">
            <a:solidFill>
              <a:schemeClr val="tx1"/>
            </a:solidFill>
          </a:endParaRPr>
        </a:p>
      </dsp:txBody>
      <dsp:txXfrm>
        <a:off x="1987230" y="0"/>
        <a:ext cx="3123976" cy="830837"/>
      </dsp:txXfrm>
    </dsp:sp>
    <dsp:sp modelId="{83D8E018-FF75-4377-94E5-B8F691FAA095}">
      <dsp:nvSpPr>
        <dsp:cNvPr id="0" name=""/>
        <dsp:cNvSpPr/>
      </dsp:nvSpPr>
      <dsp:spPr>
        <a:xfrm>
          <a:off x="17282" y="1005004"/>
          <a:ext cx="3123976" cy="1561988"/>
        </a:xfrm>
        <a:prstGeom prst="rect">
          <a:avLst/>
        </a:prstGeom>
        <a:solidFill>
          <a:schemeClr val="bg2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Первинна ланка: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</a:rPr>
            <a:t>2 центри медико-санітарної допомоги (18 амбулаторій) та окрема амбулаторія </a:t>
          </a:r>
          <a:endParaRPr lang="uk-UA" sz="1600" kern="1200" dirty="0">
            <a:solidFill>
              <a:schemeClr val="tx1"/>
            </a:solidFill>
          </a:endParaRPr>
        </a:p>
      </dsp:txBody>
      <dsp:txXfrm>
        <a:off x="17282" y="1005004"/>
        <a:ext cx="3123976" cy="1561988"/>
      </dsp:txXfrm>
    </dsp:sp>
    <dsp:sp modelId="{8BC5A22D-6EED-4390-AC57-8C2353070E22}">
      <dsp:nvSpPr>
        <dsp:cNvPr id="0" name=""/>
        <dsp:cNvSpPr/>
      </dsp:nvSpPr>
      <dsp:spPr>
        <a:xfrm>
          <a:off x="4105254" y="1050145"/>
          <a:ext cx="3123976" cy="920635"/>
        </a:xfrm>
        <a:prstGeom prst="rect">
          <a:avLst/>
        </a:prstGeom>
        <a:solidFill>
          <a:schemeClr val="bg2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Вторинна ланка</a:t>
          </a:r>
          <a:endParaRPr lang="uk-UA" sz="2000" b="1" kern="1200" dirty="0">
            <a:solidFill>
              <a:schemeClr val="tx1"/>
            </a:solidFill>
          </a:endParaRPr>
        </a:p>
      </dsp:txBody>
      <dsp:txXfrm>
        <a:off x="4105254" y="1050145"/>
        <a:ext cx="3123976" cy="920635"/>
      </dsp:txXfrm>
    </dsp:sp>
    <dsp:sp modelId="{DC7E1C8B-26BC-4D11-BA37-1DEB94D538A6}">
      <dsp:nvSpPr>
        <dsp:cNvPr id="0" name=""/>
        <dsp:cNvSpPr/>
      </dsp:nvSpPr>
      <dsp:spPr>
        <a:xfrm>
          <a:off x="2071765" y="2991009"/>
          <a:ext cx="3123976" cy="1977539"/>
        </a:xfrm>
        <a:prstGeom prst="rect">
          <a:avLst/>
        </a:prstGeom>
        <a:solidFill>
          <a:schemeClr val="bg2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chemeClr val="tx1"/>
              </a:solidFill>
            </a:rPr>
            <a:t>Стаціонарна допомога: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3 лікарні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2 пологових будинки (в стадії об’єднання)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ДЗ «Спеціалізована медико-санітарна частина № 19 МОЗ України» (в стадії передачі)</a:t>
          </a:r>
          <a:endParaRPr lang="uk-UA" sz="1400" kern="1200" dirty="0">
            <a:solidFill>
              <a:schemeClr val="tx1"/>
            </a:solidFill>
          </a:endParaRPr>
        </a:p>
      </dsp:txBody>
      <dsp:txXfrm>
        <a:off x="2071765" y="2991009"/>
        <a:ext cx="3123976" cy="1977539"/>
      </dsp:txXfrm>
    </dsp:sp>
    <dsp:sp modelId="{914544A8-B36F-4735-891C-5007700015C8}">
      <dsp:nvSpPr>
        <dsp:cNvPr id="0" name=""/>
        <dsp:cNvSpPr/>
      </dsp:nvSpPr>
      <dsp:spPr>
        <a:xfrm>
          <a:off x="6123506" y="2448265"/>
          <a:ext cx="2239765" cy="1561988"/>
        </a:xfrm>
        <a:prstGeom prst="rect">
          <a:avLst/>
        </a:prstGeom>
        <a:solidFill>
          <a:schemeClr val="bg2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chemeClr val="tx1"/>
              </a:solidFill>
            </a:rPr>
            <a:t>Амбулаторно-поліклінічна допомога: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2 поліклініки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3 стоматологічні поліклініки</a:t>
          </a:r>
          <a:endParaRPr lang="uk-UA" sz="1400" kern="1200" dirty="0">
            <a:solidFill>
              <a:schemeClr val="tx1"/>
            </a:solidFill>
          </a:endParaRPr>
        </a:p>
      </dsp:txBody>
      <dsp:txXfrm>
        <a:off x="6123506" y="2448265"/>
        <a:ext cx="2239765" cy="15619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BA5D30-4632-4EDC-AE07-0BFBCA77DC0C}">
      <dsp:nvSpPr>
        <dsp:cNvPr id="0" name=""/>
        <dsp:cNvSpPr/>
      </dsp:nvSpPr>
      <dsp:spPr>
        <a:xfrm>
          <a:off x="1716" y="717546"/>
          <a:ext cx="3512561" cy="1911283"/>
        </a:xfrm>
        <a:prstGeom prst="rect">
          <a:avLst/>
        </a:prstGeom>
        <a:pattFill prst="pct5">
          <a:fgClr>
            <a:schemeClr val="tx2">
              <a:lumMod val="60000"/>
              <a:lumOff val="40000"/>
            </a:schemeClr>
          </a:fgClr>
          <a:bgClr>
            <a:srgbClr val="FFFF99"/>
          </a:bgClr>
        </a:pattFill>
        <a:ln w="38100" cap="flat" cmpd="thinThick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</a:rPr>
            <a:t>Постанова КМУ від 13.05.13 № 333 «Про затвердження Порядку придбання, перевезення, зберігання, відпуску, використання та знищення наркотичних засобів, психотропних речовин і прекурсорів у закладах охорони здоров’я»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716" y="717546"/>
        <a:ext cx="3512561" cy="1911283"/>
      </dsp:txXfrm>
    </dsp:sp>
    <dsp:sp modelId="{B3F9AC4E-1061-4120-838D-071BABE2631C}">
      <dsp:nvSpPr>
        <dsp:cNvPr id="0" name=""/>
        <dsp:cNvSpPr/>
      </dsp:nvSpPr>
      <dsp:spPr>
        <a:xfrm>
          <a:off x="1716" y="2980085"/>
          <a:ext cx="3512561" cy="669754"/>
        </a:xfrm>
        <a:prstGeom prst="rect">
          <a:avLst/>
        </a:prstGeom>
        <a:pattFill prst="pct5">
          <a:fgClr>
            <a:schemeClr val="tx2">
              <a:lumMod val="60000"/>
              <a:lumOff val="40000"/>
            </a:schemeClr>
          </a:fgClr>
          <a:bgClr>
            <a:srgbClr val="FFFF99"/>
          </a:bgClr>
        </a:pattFill>
        <a:ln w="38100" cap="flat" cmpd="thinThick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</a:rPr>
            <a:t>Рекомендації ВООЗ щодо розрахунку потреби в наркотичних анальгетиках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716" y="2980085"/>
        <a:ext cx="3512561" cy="669754"/>
      </dsp:txXfrm>
    </dsp:sp>
    <dsp:sp modelId="{5D9EB8CF-EC46-4DEB-A600-071430769949}">
      <dsp:nvSpPr>
        <dsp:cNvPr id="0" name=""/>
        <dsp:cNvSpPr/>
      </dsp:nvSpPr>
      <dsp:spPr>
        <a:xfrm>
          <a:off x="1716" y="4001096"/>
          <a:ext cx="3512561" cy="806491"/>
        </a:xfrm>
        <a:prstGeom prst="rect">
          <a:avLst/>
        </a:prstGeom>
        <a:pattFill prst="pct5">
          <a:fgClr>
            <a:schemeClr val="tx2">
              <a:lumMod val="60000"/>
              <a:lumOff val="40000"/>
            </a:schemeClr>
          </a:fgClr>
          <a:bgClr>
            <a:srgbClr val="FFFF99"/>
          </a:bgClr>
        </a:pattFill>
        <a:ln w="38100" cap="flat" cmpd="thinThick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</a:rPr>
            <a:t>Рекомендації Європейської асоціації паліативної допомоги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1716" y="4001096"/>
        <a:ext cx="3512561" cy="80649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499E3-5F2F-4355-AC55-D1DCD9734967}">
      <dsp:nvSpPr>
        <dsp:cNvPr id="0" name=""/>
        <dsp:cNvSpPr/>
      </dsp:nvSpPr>
      <dsp:spPr>
        <a:xfrm>
          <a:off x="85749" y="0"/>
          <a:ext cx="3915485" cy="483356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38100" cap="flat" cmpd="thinThick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</a:rPr>
            <a:t>Накази МОЗ України: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99906" y="14157"/>
        <a:ext cx="3887171" cy="455042"/>
      </dsp:txXfrm>
    </dsp:sp>
    <dsp:sp modelId="{74024F1A-55A3-42E7-93B8-F0C0B1E50A2F}">
      <dsp:nvSpPr>
        <dsp:cNvPr id="0" name=""/>
        <dsp:cNvSpPr/>
      </dsp:nvSpPr>
      <dsp:spPr>
        <a:xfrm>
          <a:off x="477298" y="483356"/>
          <a:ext cx="293342" cy="403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247"/>
              </a:lnTo>
              <a:lnTo>
                <a:pt x="293342" y="40324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5B350-7B48-4DE7-89C8-2F66A419D134}">
      <dsp:nvSpPr>
        <dsp:cNvPr id="0" name=""/>
        <dsp:cNvSpPr/>
      </dsp:nvSpPr>
      <dsp:spPr>
        <a:xfrm>
          <a:off x="770640" y="612779"/>
          <a:ext cx="3500425" cy="5476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38100" cap="flat" cmpd="thinThick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від 21.01.13 № 41 «Про організацію паліативної допомоги в Україні»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786680" y="628819"/>
        <a:ext cx="3468345" cy="515568"/>
      </dsp:txXfrm>
    </dsp:sp>
    <dsp:sp modelId="{33BBF9AC-3B8F-4AF1-9077-847AC0075D2F}">
      <dsp:nvSpPr>
        <dsp:cNvPr id="0" name=""/>
        <dsp:cNvSpPr/>
      </dsp:nvSpPr>
      <dsp:spPr>
        <a:xfrm>
          <a:off x="477298" y="483356"/>
          <a:ext cx="293342" cy="1336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6257"/>
              </a:lnTo>
              <a:lnTo>
                <a:pt x="293342" y="133625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6E539-D31E-44F9-9D06-785FE30186F0}">
      <dsp:nvSpPr>
        <dsp:cNvPr id="0" name=""/>
        <dsp:cNvSpPr/>
      </dsp:nvSpPr>
      <dsp:spPr>
        <a:xfrm>
          <a:off x="770640" y="1330327"/>
          <a:ext cx="3500425" cy="9785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38100" cap="flat" cmpd="thinThick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від 25.04.12 № 311 «Про запровадження паліативної медичної допомоги при хронічному больовому синдромі»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799301" y="1358988"/>
        <a:ext cx="3443103" cy="921250"/>
      </dsp:txXfrm>
    </dsp:sp>
    <dsp:sp modelId="{56184A31-E4D8-4203-BCC5-63A1F4B35541}">
      <dsp:nvSpPr>
        <dsp:cNvPr id="0" name=""/>
        <dsp:cNvSpPr/>
      </dsp:nvSpPr>
      <dsp:spPr>
        <a:xfrm>
          <a:off x="477298" y="483356"/>
          <a:ext cx="293342" cy="2656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6592"/>
              </a:lnTo>
              <a:lnTo>
                <a:pt x="293342" y="265659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8B8B39-203D-409F-9E07-A5BDBC14D5FA}">
      <dsp:nvSpPr>
        <dsp:cNvPr id="0" name=""/>
        <dsp:cNvSpPr/>
      </dsp:nvSpPr>
      <dsp:spPr>
        <a:xfrm>
          <a:off x="770640" y="2550157"/>
          <a:ext cx="3500425" cy="11795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від 07.11.11 № 768 «Про затвердження табелів матеріально-технічного оснащення та примірних штатних нормативів…»</a:t>
          </a:r>
          <a:endParaRPr lang="ru-RU" sz="1700" kern="1200" dirty="0"/>
        </a:p>
      </dsp:txBody>
      <dsp:txXfrm>
        <a:off x="805189" y="2584706"/>
        <a:ext cx="3431327" cy="1110483"/>
      </dsp:txXfrm>
    </dsp:sp>
    <dsp:sp modelId="{6BA46E8C-287C-4DFE-9FB7-5007B8CF62CF}">
      <dsp:nvSpPr>
        <dsp:cNvPr id="0" name=""/>
        <dsp:cNvSpPr/>
      </dsp:nvSpPr>
      <dsp:spPr>
        <a:xfrm>
          <a:off x="477298" y="483356"/>
          <a:ext cx="293342" cy="4108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8148"/>
              </a:lnTo>
              <a:lnTo>
                <a:pt x="293342" y="410814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D4514E-2700-4C69-A3AB-DD5DADFC31C6}">
      <dsp:nvSpPr>
        <dsp:cNvPr id="0" name=""/>
        <dsp:cNvSpPr/>
      </dsp:nvSpPr>
      <dsp:spPr>
        <a:xfrm>
          <a:off x="770640" y="3913505"/>
          <a:ext cx="3500425" cy="13559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від 19.07.05 № 360 «Про затвердження Правил виписування рецептів та вимог-замовлень на лікарські засоби і вироби медичного призначення з аптек…»</a:t>
          </a:r>
          <a:endParaRPr lang="ru-RU" sz="1700" kern="1200" dirty="0"/>
        </a:p>
      </dsp:txBody>
      <dsp:txXfrm>
        <a:off x="810356" y="3953221"/>
        <a:ext cx="3420993" cy="12765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D93F5-98D2-406E-B435-079087B3D886}">
      <dsp:nvSpPr>
        <dsp:cNvPr id="0" name=""/>
        <dsp:cNvSpPr/>
      </dsp:nvSpPr>
      <dsp:spPr>
        <a:xfrm>
          <a:off x="8221793" y="2093475"/>
          <a:ext cx="194527" cy="3600286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E0748-C8F8-4912-AA9A-E99FAAB26885}">
      <dsp:nvSpPr>
        <dsp:cNvPr id="0" name=""/>
        <dsp:cNvSpPr/>
      </dsp:nvSpPr>
      <dsp:spPr>
        <a:xfrm>
          <a:off x="437430" y="2093475"/>
          <a:ext cx="5059345" cy="3600286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E5CF9-01C3-4507-8BF8-6CE96F59A799}">
      <dsp:nvSpPr>
        <dsp:cNvPr id="0" name=""/>
        <dsp:cNvSpPr/>
      </dsp:nvSpPr>
      <dsp:spPr>
        <a:xfrm>
          <a:off x="4332" y="476679"/>
          <a:ext cx="5244663" cy="6104256"/>
        </a:xfrm>
        <a:prstGeom prst="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t="-14000" b="-14000"/>
          </a:stretch>
        </a:blip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401EA-D377-4282-94FA-BDBF3FF1F662}">
      <dsp:nvSpPr>
        <dsp:cNvPr id="0" name=""/>
        <dsp:cNvSpPr/>
      </dsp:nvSpPr>
      <dsp:spPr>
        <a:xfrm>
          <a:off x="0" y="4864099"/>
          <a:ext cx="5929917" cy="1683426"/>
        </a:xfrm>
        <a:prstGeom prst="rect">
          <a:avLst/>
        </a:prstGeom>
        <a:blipFill rotWithShape="0">
          <a:blip xmlns:r="http://schemas.openxmlformats.org/officeDocument/2006/relationships" r:embed="rId2">
            <a:extLst/>
          </a:blip>
          <a:stretch>
            <a:fillRect/>
          </a:stretch>
        </a:blipFill>
        <a:ln w="19050" cap="rnd">
          <a:solidFill>
            <a:schemeClr val="accent4">
              <a:lumMod val="75000"/>
            </a:schemeClr>
          </a:solidFill>
          <a:prstDash val="dash"/>
          <a:beve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560" tIns="60960" rIns="1625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u="sng" kern="1200" dirty="0"/>
        </a:p>
      </dsp:txBody>
      <dsp:txXfrm>
        <a:off x="0" y="4864099"/>
        <a:ext cx="5929917" cy="1683426"/>
      </dsp:txXfrm>
    </dsp:sp>
    <dsp:sp modelId="{0FE62920-B394-4BC6-A9FE-05F8FAAA7666}">
      <dsp:nvSpPr>
        <dsp:cNvPr id="0" name=""/>
        <dsp:cNvSpPr/>
      </dsp:nvSpPr>
      <dsp:spPr>
        <a:xfrm>
          <a:off x="5406383" y="609599"/>
          <a:ext cx="2974501" cy="440347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rnd">
          <a:solidFill>
            <a:srgbClr val="FF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663300"/>
              </a:solidFill>
            </a:rPr>
            <a:t>Прийнято рішення виконавчого комітету Кіровоградської міської ради від 14.05.2013 № 247 «Про перспективний план заходів щодо удосконалення галузі охорони здоров’я                     м.  Кіровограда»</a:t>
          </a:r>
          <a:endParaRPr lang="ru-RU" sz="2400" b="1" kern="1200" dirty="0">
            <a:solidFill>
              <a:srgbClr val="663300"/>
            </a:solidFill>
          </a:endParaRPr>
        </a:p>
      </dsp:txBody>
      <dsp:txXfrm>
        <a:off x="5406383" y="609599"/>
        <a:ext cx="2974501" cy="440347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D93F5-98D2-406E-B435-079087B3D886}">
      <dsp:nvSpPr>
        <dsp:cNvPr id="0" name=""/>
        <dsp:cNvSpPr/>
      </dsp:nvSpPr>
      <dsp:spPr>
        <a:xfrm>
          <a:off x="8043791" y="2196176"/>
          <a:ext cx="178813" cy="330946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E0748-C8F8-4912-AA9A-E99FAAB26885}">
      <dsp:nvSpPr>
        <dsp:cNvPr id="0" name=""/>
        <dsp:cNvSpPr/>
      </dsp:nvSpPr>
      <dsp:spPr>
        <a:xfrm>
          <a:off x="888237" y="2196176"/>
          <a:ext cx="4650659" cy="3309461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E5CF9-01C3-4507-8BF8-6CE96F59A799}">
      <dsp:nvSpPr>
        <dsp:cNvPr id="0" name=""/>
        <dsp:cNvSpPr/>
      </dsp:nvSpPr>
      <dsp:spPr>
        <a:xfrm>
          <a:off x="0" y="4533"/>
          <a:ext cx="5397741" cy="6722853"/>
        </a:xfrm>
        <a:prstGeom prst="rect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t="-8000" b="-8000"/>
          </a:stretch>
        </a:blip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401EA-D377-4282-94FA-BDBF3FF1F662}">
      <dsp:nvSpPr>
        <dsp:cNvPr id="0" name=""/>
        <dsp:cNvSpPr/>
      </dsp:nvSpPr>
      <dsp:spPr>
        <a:xfrm flipV="1">
          <a:off x="4917438" y="6551472"/>
          <a:ext cx="289233" cy="140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3340" rIns="1422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0800000">
        <a:off x="4917438" y="6551472"/>
        <a:ext cx="289233" cy="140611"/>
      </dsp:txXfrm>
    </dsp:sp>
    <dsp:sp modelId="{0FE62920-B394-4BC6-A9FE-05F8FAAA7666}">
      <dsp:nvSpPr>
        <dsp:cNvPr id="0" name=""/>
        <dsp:cNvSpPr/>
      </dsp:nvSpPr>
      <dsp:spPr>
        <a:xfrm>
          <a:off x="5466032" y="860246"/>
          <a:ext cx="3002045" cy="4384705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Прийнято рішення Кіровоградської міської ради від 18.12.2013 № 2635 «Про затвердження Проекту «Запровадження в місті Кіровограді допомоги пацієнтам з невиліковними хворобами шляхом створення та відкриття стаціонарного відділення паліативної та </a:t>
          </a:r>
          <a:r>
            <a:rPr lang="uk-UA" sz="1800" b="1" kern="1200" dirty="0" err="1" smtClean="0"/>
            <a:t>хоспісної</a:t>
          </a:r>
          <a:r>
            <a:rPr lang="uk-UA" sz="1800" b="1" kern="1200" dirty="0" smtClean="0"/>
            <a:t> допомоги на 15 ліжок на базі комунального закладу «Центральна міська лікарня                     м. Кіровограда»</a:t>
          </a:r>
          <a:endParaRPr lang="ru-RU" sz="1800" b="1" kern="1200" dirty="0"/>
        </a:p>
      </dsp:txBody>
      <dsp:txXfrm>
        <a:off x="5466032" y="860246"/>
        <a:ext cx="3002045" cy="43847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9CD8D-CC9B-45AD-9EEC-BC07AFF537C5}">
      <dsp:nvSpPr>
        <dsp:cNvPr id="0" name=""/>
        <dsp:cNvSpPr/>
      </dsp:nvSpPr>
      <dsp:spPr>
        <a:xfrm>
          <a:off x="3389334" y="360546"/>
          <a:ext cx="5068012" cy="573274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3F06E0-8128-42F5-B979-7C8CC8EF531E}">
      <dsp:nvSpPr>
        <dsp:cNvPr id="0" name=""/>
        <dsp:cNvSpPr/>
      </dsp:nvSpPr>
      <dsp:spPr>
        <a:xfrm>
          <a:off x="3493011" y="344761"/>
          <a:ext cx="4855711" cy="573626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FA9B3-A904-45F7-8C42-24719F56E636}">
      <dsp:nvSpPr>
        <dsp:cNvPr id="0" name=""/>
        <dsp:cNvSpPr/>
      </dsp:nvSpPr>
      <dsp:spPr>
        <a:xfrm>
          <a:off x="5260110" y="5169778"/>
          <a:ext cx="3231744" cy="85806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accent1">
                  <a:lumMod val="50000"/>
                </a:schemeClr>
              </a:solidFill>
            </a:rPr>
            <a:t>Наказ від 26.04.13 № «Про затвердження положення про паліативні ліжка»</a:t>
          </a:r>
          <a:endParaRPr lang="ru-RU" sz="16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260110" y="5169778"/>
        <a:ext cx="3231744" cy="858064"/>
      </dsp:txXfrm>
    </dsp:sp>
    <dsp:sp modelId="{69ABD9AA-79DC-40A8-A22F-44DE17AED2C9}">
      <dsp:nvSpPr>
        <dsp:cNvPr id="0" name=""/>
        <dsp:cNvSpPr/>
      </dsp:nvSpPr>
      <dsp:spPr>
        <a:xfrm>
          <a:off x="3235356" y="3625608"/>
          <a:ext cx="2021141" cy="264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35356" y="3625608"/>
        <a:ext cx="2021141" cy="26422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57203-4AC3-41F0-AF28-7D3605007725}">
      <dsp:nvSpPr>
        <dsp:cNvPr id="0" name=""/>
        <dsp:cNvSpPr/>
      </dsp:nvSpPr>
      <dsp:spPr>
        <a:xfrm>
          <a:off x="23876" y="688408"/>
          <a:ext cx="3615267" cy="4773785"/>
        </a:xfrm>
        <a:prstGeom prst="rect">
          <a:avLst/>
        </a:prstGeom>
        <a:blipFill rotWithShape="1">
          <a:blip xmlns:r="http://schemas.openxmlformats.org/officeDocument/2006/relationships" r:embed="rId1">
            <a:extLst/>
          </a:blip>
          <a:stretch>
            <a:fillRect/>
          </a:stretch>
        </a:blip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7AB71B-A352-49D5-9492-5B9BBBCAB8DB}">
      <dsp:nvSpPr>
        <dsp:cNvPr id="0" name=""/>
        <dsp:cNvSpPr/>
      </dsp:nvSpPr>
      <dsp:spPr>
        <a:xfrm>
          <a:off x="179928" y="4826001"/>
          <a:ext cx="3425680" cy="647138"/>
        </a:xfrm>
        <a:prstGeom prst="rect">
          <a:avLst/>
        </a:prstGeom>
        <a:solidFill>
          <a:schemeClr val="bg2"/>
        </a:solidFill>
        <a:ln w="22225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accent1">
                  <a:lumMod val="50000"/>
                </a:schemeClr>
              </a:solidFill>
            </a:rPr>
            <a:t>Наказ від 29.05.14 № 88 «Про перепрофілювання ліжок</a:t>
          </a:r>
          <a:endParaRPr lang="ru-RU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79928" y="4826001"/>
        <a:ext cx="3425680" cy="647138"/>
      </dsp:txXfrm>
    </dsp:sp>
    <dsp:sp modelId="{AA4B5EB7-5D1E-4E98-8A0A-DBA808A61532}">
      <dsp:nvSpPr>
        <dsp:cNvPr id="0" name=""/>
        <dsp:cNvSpPr/>
      </dsp:nvSpPr>
      <dsp:spPr>
        <a:xfrm>
          <a:off x="4483407" y="702935"/>
          <a:ext cx="3774968" cy="47338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1F93F-60D9-4844-9A66-505D6EE52E7F}">
      <dsp:nvSpPr>
        <dsp:cNvPr id="0" name=""/>
        <dsp:cNvSpPr/>
      </dsp:nvSpPr>
      <dsp:spPr>
        <a:xfrm>
          <a:off x="4804176" y="4740274"/>
          <a:ext cx="3687678" cy="770255"/>
        </a:xfrm>
        <a:prstGeom prst="rect">
          <a:avLst/>
        </a:prstGeom>
        <a:solidFill>
          <a:schemeClr val="bg2"/>
        </a:solidFill>
        <a:ln w="22225" cap="flat" cmpd="sng" algn="ctr">
          <a:solidFill>
            <a:schemeClr val="bg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accent1">
                  <a:lumMod val="50000"/>
                </a:schemeClr>
              </a:solidFill>
            </a:rPr>
            <a:t>Наказ від 04.03.16 № 37 «Про створення паліативного відділення та організацію надання паліативної допомоги у місті Кіровограді»</a:t>
          </a:r>
          <a:endParaRPr lang="ru-RU" sz="14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4804176" y="4740274"/>
        <a:ext cx="3687678" cy="77025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C6AAF-1CE4-44D8-A9BE-99A47CB869D6}">
      <dsp:nvSpPr>
        <dsp:cNvPr id="0" name=""/>
        <dsp:cNvSpPr/>
      </dsp:nvSpPr>
      <dsp:spPr>
        <a:xfrm>
          <a:off x="125335" y="864088"/>
          <a:ext cx="2489846" cy="187553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38100" cap="flat" cmpd="sng" algn="ctr">
          <a:solidFill>
            <a:srgbClr val="FF0000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>
              <a:solidFill>
                <a:schemeClr val="tx1"/>
              </a:solidFill>
            </a:rPr>
            <a:t>Видатки на </a:t>
          </a:r>
          <a:r>
            <a:rPr lang="uk-UA" sz="2700" b="1" kern="1200" dirty="0" smtClean="0">
              <a:solidFill>
                <a:schemeClr val="tx1"/>
              </a:solidFill>
            </a:rPr>
            <a:t>створення</a:t>
          </a:r>
          <a:r>
            <a:rPr lang="uk-UA" sz="2700" kern="1200" dirty="0" smtClean="0">
              <a:solidFill>
                <a:schemeClr val="tx1"/>
              </a:solidFill>
            </a:rPr>
            <a:t> паліативного відділення</a:t>
          </a:r>
          <a:endParaRPr lang="uk-UA" sz="2700" kern="1200" dirty="0">
            <a:solidFill>
              <a:schemeClr val="tx1"/>
            </a:solidFill>
          </a:endParaRPr>
        </a:p>
      </dsp:txBody>
      <dsp:txXfrm>
        <a:off x="216891" y="955644"/>
        <a:ext cx="2306734" cy="1692418"/>
      </dsp:txXfrm>
    </dsp:sp>
    <dsp:sp modelId="{FC153EC9-EEA8-4C90-9BBF-F2F69AA32380}">
      <dsp:nvSpPr>
        <dsp:cNvPr id="0" name=""/>
        <dsp:cNvSpPr/>
      </dsp:nvSpPr>
      <dsp:spPr>
        <a:xfrm rot="21011627">
          <a:off x="2608261" y="1506010"/>
          <a:ext cx="9472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7286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D11E2-8352-42D2-A0DD-22C9A4267304}">
      <dsp:nvSpPr>
        <dsp:cNvPr id="0" name=""/>
        <dsp:cNvSpPr/>
      </dsp:nvSpPr>
      <dsp:spPr>
        <a:xfrm>
          <a:off x="3548628" y="415870"/>
          <a:ext cx="4410604" cy="1256605"/>
        </a:xfrm>
        <a:prstGeom prst="roundRect">
          <a:avLst/>
        </a:prstGeom>
        <a:solidFill>
          <a:srgbClr val="FED2FE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Кошти міського бюджету –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3,8 млн. </a:t>
          </a:r>
          <a:r>
            <a:rPr lang="uk-UA" sz="2400" kern="1200" dirty="0" err="1" smtClean="0">
              <a:solidFill>
                <a:schemeClr val="tx1"/>
              </a:solidFill>
            </a:rPr>
            <a:t>грн</a:t>
          </a:r>
          <a:endParaRPr lang="uk-UA" sz="2400" kern="1200" dirty="0">
            <a:solidFill>
              <a:schemeClr val="tx1"/>
            </a:solidFill>
          </a:endParaRPr>
        </a:p>
      </dsp:txBody>
      <dsp:txXfrm>
        <a:off x="3609970" y="477212"/>
        <a:ext cx="4287920" cy="1133921"/>
      </dsp:txXfrm>
    </dsp:sp>
    <dsp:sp modelId="{6541E9F3-4F54-46D0-B07A-75E0A8C43001}">
      <dsp:nvSpPr>
        <dsp:cNvPr id="0" name=""/>
        <dsp:cNvSpPr/>
      </dsp:nvSpPr>
      <dsp:spPr>
        <a:xfrm rot="769873">
          <a:off x="2602033" y="2202342"/>
          <a:ext cx="10530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3092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84EA8-DCBE-4D52-8522-7D1223D495C8}">
      <dsp:nvSpPr>
        <dsp:cNvPr id="0" name=""/>
        <dsp:cNvSpPr/>
      </dsp:nvSpPr>
      <dsp:spPr>
        <a:xfrm>
          <a:off x="3641977" y="2088223"/>
          <a:ext cx="4268932" cy="1434431"/>
        </a:xfrm>
        <a:prstGeom prst="roundRect">
          <a:avLst/>
        </a:prstGeom>
        <a:solidFill>
          <a:srgbClr val="FED2FE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</a:rPr>
            <a:t>Благодійної допомоги </a:t>
          </a:r>
          <a:r>
            <a:rPr lang="uk-UA" sz="1800" kern="1200" dirty="0" smtClean="0">
              <a:solidFill>
                <a:schemeClr val="tx1"/>
              </a:solidFill>
            </a:rPr>
            <a:t>від Всеукраїнської громадської організації «Українська ліга сприяння розвитку паліативної та </a:t>
          </a:r>
          <a:r>
            <a:rPr lang="uk-UA" sz="1800" kern="1200" dirty="0" err="1" smtClean="0">
              <a:solidFill>
                <a:schemeClr val="tx1"/>
              </a:solidFill>
            </a:rPr>
            <a:t>хоспісної</a:t>
          </a:r>
          <a:r>
            <a:rPr lang="uk-UA" sz="1800" kern="1200" dirty="0" smtClean="0">
              <a:solidFill>
                <a:schemeClr val="tx1"/>
              </a:solidFill>
            </a:rPr>
            <a:t> допомоги» - 0,2 млн. </a:t>
          </a:r>
          <a:r>
            <a:rPr lang="uk-UA" sz="1800" kern="1200" dirty="0" err="1" smtClean="0">
              <a:solidFill>
                <a:schemeClr val="tx1"/>
              </a:solidFill>
            </a:rPr>
            <a:t>грн</a:t>
          </a:r>
          <a:endParaRPr lang="uk-UA" sz="1800" kern="1200" dirty="0">
            <a:solidFill>
              <a:schemeClr val="tx1"/>
            </a:solidFill>
          </a:endParaRPr>
        </a:p>
      </dsp:txBody>
      <dsp:txXfrm>
        <a:off x="3712000" y="2158246"/>
        <a:ext cx="4128886" cy="129438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C6AAF-1CE4-44D8-A9BE-99A47CB869D6}">
      <dsp:nvSpPr>
        <dsp:cNvPr id="0" name=""/>
        <dsp:cNvSpPr/>
      </dsp:nvSpPr>
      <dsp:spPr>
        <a:xfrm>
          <a:off x="28122" y="144016"/>
          <a:ext cx="2471288" cy="1632554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38100" cap="flat" cmpd="sng" algn="ctr">
          <a:solidFill>
            <a:srgbClr val="FF0000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kern="1200" dirty="0" smtClean="0">
              <a:solidFill>
                <a:schemeClr val="tx1"/>
              </a:solidFill>
            </a:rPr>
            <a:t>Видатки на </a:t>
          </a:r>
          <a:r>
            <a:rPr lang="uk-UA" sz="2700" b="1" kern="1200" dirty="0" smtClean="0">
              <a:solidFill>
                <a:schemeClr val="tx1"/>
              </a:solidFill>
            </a:rPr>
            <a:t>утримання </a:t>
          </a:r>
          <a:r>
            <a:rPr lang="uk-UA" sz="2700" kern="1200" dirty="0" smtClean="0">
              <a:solidFill>
                <a:schemeClr val="tx1"/>
              </a:solidFill>
            </a:rPr>
            <a:t> паліативного відділення</a:t>
          </a:r>
          <a:endParaRPr lang="uk-UA" sz="2700" kern="1200" dirty="0">
            <a:solidFill>
              <a:schemeClr val="tx1"/>
            </a:solidFill>
          </a:endParaRPr>
        </a:p>
      </dsp:txBody>
      <dsp:txXfrm>
        <a:off x="107817" y="223711"/>
        <a:ext cx="2311898" cy="1473164"/>
      </dsp:txXfrm>
    </dsp:sp>
    <dsp:sp modelId="{FC153EC9-EEA8-4C90-9BBF-F2F69AA32380}">
      <dsp:nvSpPr>
        <dsp:cNvPr id="0" name=""/>
        <dsp:cNvSpPr/>
      </dsp:nvSpPr>
      <dsp:spPr>
        <a:xfrm rot="23586">
          <a:off x="2499396" y="972830"/>
          <a:ext cx="11832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3257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D11E2-8352-42D2-A0DD-22C9A4267304}">
      <dsp:nvSpPr>
        <dsp:cNvPr id="0" name=""/>
        <dsp:cNvSpPr/>
      </dsp:nvSpPr>
      <dsp:spPr>
        <a:xfrm>
          <a:off x="3682640" y="129640"/>
          <a:ext cx="4406691" cy="1724733"/>
        </a:xfrm>
        <a:prstGeom prst="roundRect">
          <a:avLst/>
        </a:prstGeom>
        <a:solidFill>
          <a:srgbClr val="CCEC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solidFill>
                <a:schemeClr val="tx1"/>
              </a:solidFill>
            </a:rPr>
            <a:t>Кошти міського бюджету: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solidFill>
                <a:schemeClr val="tx1"/>
              </a:solidFill>
            </a:rPr>
            <a:t>2016 рік (факт)– 1,1 млн. </a:t>
          </a:r>
          <a:r>
            <a:rPr lang="uk-UA" sz="2400" kern="1200" dirty="0" err="1" smtClean="0">
              <a:solidFill>
                <a:schemeClr val="tx1"/>
              </a:solidFill>
            </a:rPr>
            <a:t>грн</a:t>
          </a:r>
          <a:r>
            <a:rPr lang="uk-UA" sz="2400" kern="1200" dirty="0" smtClean="0">
              <a:solidFill>
                <a:schemeClr val="tx1"/>
              </a:solidFill>
            </a:rPr>
            <a:t>;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solidFill>
                <a:schemeClr val="tx1"/>
              </a:solidFill>
            </a:rPr>
            <a:t>2017 рік (план) – 1,9 млн. грн.</a:t>
          </a:r>
          <a:endParaRPr lang="uk-UA" sz="2400" kern="1200" dirty="0">
            <a:solidFill>
              <a:schemeClr val="tx1"/>
            </a:solidFill>
          </a:endParaRPr>
        </a:p>
      </dsp:txBody>
      <dsp:txXfrm>
        <a:off x="3766835" y="213835"/>
        <a:ext cx="4238301" cy="155634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71140-0061-42E7-925A-65A23E314AB9}">
      <dsp:nvSpPr>
        <dsp:cNvPr id="0" name=""/>
        <dsp:cNvSpPr/>
      </dsp:nvSpPr>
      <dsp:spPr>
        <a:xfrm>
          <a:off x="3204030" y="298850"/>
          <a:ext cx="5025569" cy="13364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спеціального фонду міського бюджету </a:t>
          </a:r>
          <a:r>
            <a:rPr lang="uk-UA" sz="1800" kern="1200" dirty="0" smtClean="0"/>
            <a:t>(бюджет розвитку)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 у 2014 році – </a:t>
          </a:r>
          <a:r>
            <a:rPr lang="uk-UA" sz="1800" b="1" kern="1200" dirty="0" smtClean="0"/>
            <a:t>212,5 тис. </a:t>
          </a:r>
          <a:r>
            <a:rPr lang="uk-UA" sz="1800" b="1" kern="1200" dirty="0" err="1" smtClean="0"/>
            <a:t>грн</a:t>
          </a:r>
          <a:r>
            <a:rPr lang="uk-UA" sz="1800" b="1" kern="1200" dirty="0" smtClean="0"/>
            <a:t>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 у 2016 році – </a:t>
          </a:r>
          <a:r>
            <a:rPr lang="uk-UA" sz="1800" b="1" kern="1200" dirty="0" smtClean="0"/>
            <a:t>604,2 тис. </a:t>
          </a:r>
          <a:r>
            <a:rPr lang="uk-UA" sz="1800" b="1" kern="1200" dirty="0" err="1" smtClean="0"/>
            <a:t>грн</a:t>
          </a:r>
          <a:endParaRPr lang="ru-RU" sz="1800" b="1" kern="1200" dirty="0"/>
        </a:p>
      </dsp:txBody>
      <dsp:txXfrm>
        <a:off x="4326154" y="298850"/>
        <a:ext cx="3903445" cy="1336493"/>
      </dsp:txXfrm>
    </dsp:sp>
    <dsp:sp modelId="{95FDB02E-3AF4-4323-8FEC-EC31D79765B5}">
      <dsp:nvSpPr>
        <dsp:cNvPr id="0" name=""/>
        <dsp:cNvSpPr/>
      </dsp:nvSpPr>
      <dsp:spPr>
        <a:xfrm>
          <a:off x="128550" y="0"/>
          <a:ext cx="3787772" cy="20041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98E5A1-8769-4AA2-9E18-06F9C1279621}">
      <dsp:nvSpPr>
        <dsp:cNvPr id="0" name=""/>
        <dsp:cNvSpPr/>
      </dsp:nvSpPr>
      <dsp:spPr>
        <a:xfrm>
          <a:off x="3253716" y="2354900"/>
          <a:ext cx="4956523" cy="17668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благодійної допомоги </a:t>
          </a:r>
          <a:r>
            <a:rPr lang="uk-UA" sz="1800" kern="1200" dirty="0" smtClean="0"/>
            <a:t>від Всеукраїнської громадської організації «Українська ліга сприяння розвитку паліативної та </a:t>
          </a:r>
          <a:r>
            <a:rPr lang="uk-UA" sz="1800" kern="1200" dirty="0" err="1" smtClean="0"/>
            <a:t>хоспісної</a:t>
          </a:r>
          <a:r>
            <a:rPr lang="uk-UA" sz="1800" kern="1200" dirty="0" smtClean="0"/>
            <a:t> допомоги» у січні 2016 року – </a:t>
          </a:r>
          <a:r>
            <a:rPr lang="uk-UA" sz="1800" b="1" kern="1200" dirty="0" smtClean="0"/>
            <a:t>206,9 тис. грн.</a:t>
          </a:r>
          <a:endParaRPr lang="ru-RU" sz="1800" b="1" kern="1200" dirty="0"/>
        </a:p>
      </dsp:txBody>
      <dsp:txXfrm>
        <a:off x="4360423" y="2354900"/>
        <a:ext cx="3849816" cy="1766828"/>
      </dsp:txXfrm>
    </dsp:sp>
    <dsp:sp modelId="{1D199966-DD8C-4EE2-A923-55B07EEC659C}">
      <dsp:nvSpPr>
        <dsp:cNvPr id="0" name=""/>
        <dsp:cNvSpPr/>
      </dsp:nvSpPr>
      <dsp:spPr>
        <a:xfrm>
          <a:off x="102462" y="2196569"/>
          <a:ext cx="3847469" cy="21928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B7995-033A-4C53-A5C4-B700F234FD3A}">
      <dsp:nvSpPr>
        <dsp:cNvPr id="0" name=""/>
        <dsp:cNvSpPr/>
      </dsp:nvSpPr>
      <dsp:spPr>
        <a:xfrm>
          <a:off x="0" y="171829"/>
          <a:ext cx="5238114" cy="58127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rgbClr val="002060"/>
              </a:solidFill>
            </a:rPr>
            <a:t> - онкологічні хвороби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28375" y="200204"/>
        <a:ext cx="5181364" cy="524522"/>
      </dsp:txXfrm>
    </dsp:sp>
    <dsp:sp modelId="{EAB21FE3-BBCD-460E-BFD3-12CBC869824F}">
      <dsp:nvSpPr>
        <dsp:cNvPr id="0" name=""/>
        <dsp:cNvSpPr/>
      </dsp:nvSpPr>
      <dsp:spPr>
        <a:xfrm>
          <a:off x="0" y="937422"/>
          <a:ext cx="5238114" cy="586256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rgbClr val="002060"/>
              </a:solidFill>
            </a:rPr>
            <a:t>- неврологічні захворювання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28619" y="966041"/>
        <a:ext cx="5180876" cy="529018"/>
      </dsp:txXfrm>
    </dsp:sp>
    <dsp:sp modelId="{7891BAFF-C48B-42F9-90CF-7BABD2391215}">
      <dsp:nvSpPr>
        <dsp:cNvPr id="0" name=""/>
        <dsp:cNvSpPr/>
      </dsp:nvSpPr>
      <dsp:spPr>
        <a:xfrm>
          <a:off x="0" y="1707998"/>
          <a:ext cx="5238114" cy="507674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rgbClr val="002060"/>
              </a:solidFill>
            </a:rPr>
            <a:t>- важку ниркову недостатність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24783" y="1732781"/>
        <a:ext cx="5188548" cy="458108"/>
      </dsp:txXfrm>
    </dsp:sp>
    <dsp:sp modelId="{DF79B048-3350-4F29-8A2D-214E7297B519}">
      <dsp:nvSpPr>
        <dsp:cNvPr id="0" name=""/>
        <dsp:cNvSpPr/>
      </dsp:nvSpPr>
      <dsp:spPr>
        <a:xfrm>
          <a:off x="0" y="2399993"/>
          <a:ext cx="5238114" cy="466412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rgbClr val="002060"/>
              </a:solidFill>
            </a:rPr>
            <a:t>- важку серцеву недостатність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22768" y="2422761"/>
        <a:ext cx="5192578" cy="420876"/>
      </dsp:txXfrm>
    </dsp:sp>
    <dsp:sp modelId="{EC7AFC65-A06C-4234-85FE-40D9AC520ABB}">
      <dsp:nvSpPr>
        <dsp:cNvPr id="0" name=""/>
        <dsp:cNvSpPr/>
      </dsp:nvSpPr>
      <dsp:spPr>
        <a:xfrm>
          <a:off x="0" y="3050725"/>
          <a:ext cx="5238114" cy="726563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44450" cap="rnd">
          <a:solidFill>
            <a:srgbClr val="FF0000"/>
          </a:solidFill>
          <a:prstDash val="lgDash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rgbClr val="002060"/>
              </a:solidFill>
            </a:rPr>
            <a:t>- на інші захворювання, які обмежують прогноз життя</a:t>
          </a:r>
          <a:endParaRPr lang="ru-RU" sz="2200" kern="1200" dirty="0">
            <a:solidFill>
              <a:srgbClr val="002060"/>
            </a:solidFill>
          </a:endParaRPr>
        </a:p>
      </dsp:txBody>
      <dsp:txXfrm>
        <a:off x="35468" y="3086193"/>
        <a:ext cx="5167178" cy="655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1B2DF-2564-49CC-9D94-D37546BAAC0F}">
      <dsp:nvSpPr>
        <dsp:cNvPr id="0" name=""/>
        <dsp:cNvSpPr/>
      </dsp:nvSpPr>
      <dsp:spPr>
        <a:xfrm rot="16200000">
          <a:off x="781208" y="-781208"/>
          <a:ext cx="2611755" cy="4174172"/>
        </a:xfrm>
        <a:prstGeom prst="round1Rect">
          <a:avLst/>
        </a:prstGeom>
        <a:solidFill>
          <a:schemeClr val="accent1">
            <a:alpha val="68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Діти від 0-14 років – 35 681</a:t>
          </a:r>
          <a:endParaRPr lang="ru-RU" sz="3200" b="1" kern="1200" dirty="0"/>
        </a:p>
      </dsp:txBody>
      <dsp:txXfrm rot="5400000">
        <a:off x="0" y="0"/>
        <a:ext cx="4174172" cy="1958816"/>
      </dsp:txXfrm>
    </dsp:sp>
    <dsp:sp modelId="{CE062278-E559-4117-82A2-47EEF6B4D0B9}">
      <dsp:nvSpPr>
        <dsp:cNvPr id="0" name=""/>
        <dsp:cNvSpPr/>
      </dsp:nvSpPr>
      <dsp:spPr>
        <a:xfrm>
          <a:off x="4174172" y="0"/>
          <a:ext cx="4174172" cy="2611755"/>
        </a:xfrm>
        <a:prstGeom prst="round1Rect">
          <a:avLst/>
        </a:prstGeom>
        <a:solidFill>
          <a:schemeClr val="accent1">
            <a:alpha val="68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Підлітки – 5 742 </a:t>
          </a:r>
          <a:endParaRPr lang="ru-RU" sz="3200" b="1" kern="1200" dirty="0"/>
        </a:p>
      </dsp:txBody>
      <dsp:txXfrm>
        <a:off x="4174172" y="0"/>
        <a:ext cx="4174172" cy="1958816"/>
      </dsp:txXfrm>
    </dsp:sp>
    <dsp:sp modelId="{1F3A8DF1-50AF-4BF6-A591-B78BB4B03B0E}">
      <dsp:nvSpPr>
        <dsp:cNvPr id="0" name=""/>
        <dsp:cNvSpPr/>
      </dsp:nvSpPr>
      <dsp:spPr>
        <a:xfrm rot="10800000">
          <a:off x="0" y="2611755"/>
          <a:ext cx="4174172" cy="2611755"/>
        </a:xfrm>
        <a:prstGeom prst="round1Rect">
          <a:avLst/>
        </a:prstGeom>
        <a:solidFill>
          <a:schemeClr val="accent1">
            <a:alpha val="68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Особи пенсійного віку – 59 099</a:t>
          </a:r>
          <a:endParaRPr lang="ru-RU" sz="3200" b="1" kern="1200" dirty="0"/>
        </a:p>
      </dsp:txBody>
      <dsp:txXfrm rot="10800000">
        <a:off x="0" y="3264693"/>
        <a:ext cx="4174172" cy="1958816"/>
      </dsp:txXfrm>
    </dsp:sp>
    <dsp:sp modelId="{724F2253-111C-45AF-ADA5-387B35E04593}">
      <dsp:nvSpPr>
        <dsp:cNvPr id="0" name=""/>
        <dsp:cNvSpPr/>
      </dsp:nvSpPr>
      <dsp:spPr>
        <a:xfrm rot="5400000">
          <a:off x="4955381" y="1830546"/>
          <a:ext cx="2611755" cy="4174172"/>
        </a:xfrm>
        <a:prstGeom prst="round1Rect">
          <a:avLst/>
        </a:prstGeom>
        <a:solidFill>
          <a:schemeClr val="accent1">
            <a:alpha val="68000"/>
          </a:schemeClr>
        </a:solidFill>
        <a:ln w="381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Особи працездатного віку – 135 511</a:t>
          </a:r>
          <a:endParaRPr lang="ru-RU" sz="3200" b="1" kern="1200" dirty="0"/>
        </a:p>
      </dsp:txBody>
      <dsp:txXfrm rot="-5400000">
        <a:off x="4174172" y="3264693"/>
        <a:ext cx="4174172" cy="1958816"/>
      </dsp:txXfrm>
    </dsp:sp>
    <dsp:sp modelId="{95A13F36-F1E0-4B9D-BB52-CDD37A07A945}">
      <dsp:nvSpPr>
        <dsp:cNvPr id="0" name=""/>
        <dsp:cNvSpPr/>
      </dsp:nvSpPr>
      <dsp:spPr>
        <a:xfrm>
          <a:off x="1603374" y="1707513"/>
          <a:ext cx="5141595" cy="1808483"/>
        </a:xfrm>
        <a:prstGeom prst="roundRect">
          <a:avLst/>
        </a:prstGeom>
        <a:solidFill>
          <a:srgbClr val="EAFD8D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Чисельність постійного населення м. Кропивницького станом на 01.01.2017 року становила </a:t>
          </a:r>
          <a:r>
            <a:rPr lang="uk-UA" sz="2400" b="1" kern="1200" dirty="0" smtClean="0"/>
            <a:t>236 033 осіб</a:t>
          </a:r>
          <a:endParaRPr lang="ru-RU" sz="2400" b="1" kern="1200" dirty="0"/>
        </a:p>
      </dsp:txBody>
      <dsp:txXfrm>
        <a:off x="1691657" y="1795796"/>
        <a:ext cx="4965029" cy="163191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26C07-46DB-47F8-B116-78D4E469D619}">
      <dsp:nvSpPr>
        <dsp:cNvPr id="0" name=""/>
        <dsp:cNvSpPr/>
      </dsp:nvSpPr>
      <dsp:spPr>
        <a:xfrm>
          <a:off x="2701946" y="952302"/>
          <a:ext cx="1354544" cy="399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825"/>
              </a:lnTo>
              <a:lnTo>
                <a:pt x="1354544" y="199825"/>
              </a:lnTo>
              <a:lnTo>
                <a:pt x="1354544" y="39965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DF0C3-B9DD-4117-921A-93B769374352}">
      <dsp:nvSpPr>
        <dsp:cNvPr id="0" name=""/>
        <dsp:cNvSpPr/>
      </dsp:nvSpPr>
      <dsp:spPr>
        <a:xfrm>
          <a:off x="1266215" y="952302"/>
          <a:ext cx="1435730" cy="399651"/>
        </a:xfrm>
        <a:custGeom>
          <a:avLst/>
          <a:gdLst/>
          <a:ahLst/>
          <a:cxnLst/>
          <a:rect l="0" t="0" r="0" b="0"/>
          <a:pathLst>
            <a:path>
              <a:moveTo>
                <a:pt x="1435730" y="0"/>
              </a:moveTo>
              <a:lnTo>
                <a:pt x="1435730" y="199825"/>
              </a:lnTo>
              <a:lnTo>
                <a:pt x="0" y="199825"/>
              </a:lnTo>
              <a:lnTo>
                <a:pt x="0" y="399651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C69CB-F601-4C92-BFEE-AF39BCDD5B38}">
      <dsp:nvSpPr>
        <dsp:cNvPr id="0" name=""/>
        <dsp:cNvSpPr/>
      </dsp:nvSpPr>
      <dsp:spPr>
        <a:xfrm>
          <a:off x="827902" y="749"/>
          <a:ext cx="3748088" cy="951552"/>
        </a:xfrm>
        <a:prstGeom prst="rect">
          <a:avLst/>
        </a:prstGeom>
        <a:solidFill>
          <a:srgbClr val="FED2FE"/>
        </a:solidFill>
        <a:ln w="4127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63</a:t>
          </a:r>
          <a:r>
            <a:rPr lang="tr-TR" sz="20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паліативних хворих, які потребують постійного знеболення</a:t>
          </a:r>
          <a:endParaRPr lang="uk-UA" sz="2000" b="1" i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27902" y="749"/>
        <a:ext cx="3748088" cy="951552"/>
      </dsp:txXfrm>
    </dsp:sp>
    <dsp:sp modelId="{2CC2424C-E3DB-4A48-82D7-63CF39ABD646}">
      <dsp:nvSpPr>
        <dsp:cNvPr id="0" name=""/>
        <dsp:cNvSpPr/>
      </dsp:nvSpPr>
      <dsp:spPr>
        <a:xfrm>
          <a:off x="111497" y="1351953"/>
          <a:ext cx="2309436" cy="951552"/>
        </a:xfrm>
        <a:prstGeom prst="rect">
          <a:avLst/>
        </a:prstGeom>
        <a:solidFill>
          <a:srgbClr val="FED2FE"/>
        </a:solidFill>
        <a:ln w="4127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46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хворих</a:t>
          </a: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які</a:t>
          </a: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самостійно</a:t>
          </a: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за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допомогою</a:t>
          </a: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родичів</a:t>
          </a: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приймають</a:t>
          </a: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наркотичні</a:t>
          </a: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знеболюючі</a:t>
          </a:r>
          <a:r>
            <a:rPr lang="ru-RU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5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засоби</a:t>
          </a:r>
          <a:endParaRPr lang="uk-UA" sz="1500" kern="1200" dirty="0">
            <a:solidFill>
              <a:srgbClr val="002060"/>
            </a:solidFill>
          </a:endParaRPr>
        </a:p>
      </dsp:txBody>
      <dsp:txXfrm>
        <a:off x="111497" y="1351953"/>
        <a:ext cx="2309436" cy="951552"/>
      </dsp:txXfrm>
    </dsp:sp>
    <dsp:sp modelId="{5CB67982-F132-4E8C-B4BE-BA907BF345E6}">
      <dsp:nvSpPr>
        <dsp:cNvPr id="0" name=""/>
        <dsp:cNvSpPr/>
      </dsp:nvSpPr>
      <dsp:spPr>
        <a:xfrm>
          <a:off x="2820586" y="1351953"/>
          <a:ext cx="2471809" cy="951552"/>
        </a:xfrm>
        <a:prstGeom prst="rect">
          <a:avLst/>
        </a:prstGeom>
        <a:solidFill>
          <a:srgbClr val="FED2FE"/>
        </a:solidFill>
        <a:ln w="4127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17</a:t>
          </a:r>
          <a:r>
            <a:rPr lang="tr-TR" sz="15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хворих</a:t>
          </a:r>
          <a:r>
            <a:rPr lang="uk-UA" sz="15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– потребують допомоги медичного працівника</a:t>
          </a:r>
          <a:endParaRPr lang="uk-UA" sz="1500" kern="1200" dirty="0">
            <a:solidFill>
              <a:srgbClr val="002060"/>
            </a:solidFill>
          </a:endParaRPr>
        </a:p>
      </dsp:txBody>
      <dsp:txXfrm>
        <a:off x="2820586" y="1351953"/>
        <a:ext cx="2471809" cy="9515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50056-4DBA-49EF-91E1-BCD88E9E83BF}">
      <dsp:nvSpPr>
        <dsp:cNvPr id="0" name=""/>
        <dsp:cNvSpPr/>
      </dsp:nvSpPr>
      <dsp:spPr>
        <a:xfrm>
          <a:off x="68445" y="65478"/>
          <a:ext cx="2291165" cy="31288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kern="1200" dirty="0" smtClean="0"/>
            <a:t>60 ліжок             </a:t>
          </a:r>
          <a:r>
            <a:rPr lang="uk-UA" sz="1900" kern="1200" dirty="0" smtClean="0"/>
            <a:t>КЗ «Центральна міська лікарня    м. Кіровограда»</a:t>
          </a:r>
          <a:endParaRPr lang="ru-RU" sz="1900" kern="1200" dirty="0"/>
        </a:p>
      </dsp:txBody>
      <dsp:txXfrm>
        <a:off x="122130" y="119163"/>
        <a:ext cx="2183795" cy="3075201"/>
      </dsp:txXfrm>
    </dsp:sp>
    <dsp:sp modelId="{8EECEDE1-EA37-417C-BEE5-09AABDEDE961}">
      <dsp:nvSpPr>
        <dsp:cNvPr id="0" name=""/>
        <dsp:cNvSpPr/>
      </dsp:nvSpPr>
      <dsp:spPr>
        <a:xfrm>
          <a:off x="6744" y="2546926"/>
          <a:ext cx="2291165" cy="682091"/>
        </a:xfrm>
        <a:prstGeom prst="rect">
          <a:avLst/>
        </a:prstGeom>
        <a:solidFill>
          <a:schemeClr val="accent2">
            <a:lumMod val="40000"/>
            <a:lumOff val="60000"/>
            <a:alpha val="51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                     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744" y="2546926"/>
        <a:ext cx="1613497" cy="682091"/>
      </dsp:txXfrm>
    </dsp:sp>
    <dsp:sp modelId="{14F513A2-3164-464F-A6DA-89DC4D98D38E}">
      <dsp:nvSpPr>
        <dsp:cNvPr id="0" name=""/>
        <dsp:cNvSpPr/>
      </dsp:nvSpPr>
      <dsp:spPr>
        <a:xfrm>
          <a:off x="1559015" y="2635316"/>
          <a:ext cx="1053987" cy="80542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A1AEF-BEE7-482B-BB49-6481C28AE7F8}">
      <dsp:nvSpPr>
        <dsp:cNvPr id="0" name=""/>
        <dsp:cNvSpPr/>
      </dsp:nvSpPr>
      <dsp:spPr>
        <a:xfrm>
          <a:off x="2811670" y="100659"/>
          <a:ext cx="2291165" cy="31288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kern="1200" dirty="0" smtClean="0"/>
            <a:t>25 ліжок </a:t>
          </a:r>
          <a:r>
            <a:rPr lang="uk-UA" sz="1900" kern="1200" dirty="0" smtClean="0"/>
            <a:t>хірургічного профілю            КЗ «Кіровоградська міська лікарня швидкої медичної допомоги»</a:t>
          </a:r>
          <a:endParaRPr lang="ru-RU" sz="1900" kern="1200" dirty="0"/>
        </a:p>
      </dsp:txBody>
      <dsp:txXfrm>
        <a:off x="2865355" y="154344"/>
        <a:ext cx="2183795" cy="3075201"/>
      </dsp:txXfrm>
    </dsp:sp>
    <dsp:sp modelId="{00E11649-DA5D-4CD5-B90A-D0E0187B0847}">
      <dsp:nvSpPr>
        <dsp:cNvPr id="0" name=""/>
        <dsp:cNvSpPr/>
      </dsp:nvSpPr>
      <dsp:spPr>
        <a:xfrm>
          <a:off x="2811670" y="2520256"/>
          <a:ext cx="2291165" cy="735431"/>
        </a:xfrm>
        <a:prstGeom prst="rect">
          <a:avLst/>
        </a:prstGeom>
        <a:solidFill>
          <a:schemeClr val="accent2">
            <a:lumMod val="40000"/>
            <a:lumOff val="60000"/>
            <a:alpha val="51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                                    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811670" y="2520256"/>
        <a:ext cx="1613497" cy="735431"/>
      </dsp:txXfrm>
    </dsp:sp>
    <dsp:sp modelId="{E79E19BE-1C3A-4CBE-8626-55DBA8BB6585}">
      <dsp:nvSpPr>
        <dsp:cNvPr id="0" name=""/>
        <dsp:cNvSpPr/>
      </dsp:nvSpPr>
      <dsp:spPr>
        <a:xfrm>
          <a:off x="4363941" y="2635316"/>
          <a:ext cx="1053987" cy="80542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6575AC-0FE7-41C7-BE44-B34B7FF38352}">
      <dsp:nvSpPr>
        <dsp:cNvPr id="0" name=""/>
        <dsp:cNvSpPr/>
      </dsp:nvSpPr>
      <dsp:spPr>
        <a:xfrm>
          <a:off x="5616596" y="100659"/>
          <a:ext cx="2291165" cy="312888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b="1" kern="1200" dirty="0" smtClean="0"/>
            <a:t>20 ліжок терапевтичного профілю </a:t>
          </a:r>
          <a:r>
            <a:rPr lang="uk-UA" sz="1900" kern="1200" dirty="0" smtClean="0"/>
            <a:t>ДЗ «Спеціалізована медико-санітарна частина № 19 МОЗ України»</a:t>
          </a:r>
          <a:endParaRPr lang="ru-RU" sz="1900" kern="1200" dirty="0"/>
        </a:p>
      </dsp:txBody>
      <dsp:txXfrm>
        <a:off x="5670281" y="154344"/>
        <a:ext cx="2183795" cy="3075201"/>
      </dsp:txXfrm>
    </dsp:sp>
    <dsp:sp modelId="{08E20335-FD41-48BF-B42D-760D84A10B62}">
      <dsp:nvSpPr>
        <dsp:cNvPr id="0" name=""/>
        <dsp:cNvSpPr/>
      </dsp:nvSpPr>
      <dsp:spPr>
        <a:xfrm>
          <a:off x="5616596" y="2520256"/>
          <a:ext cx="2291165" cy="735431"/>
        </a:xfrm>
        <a:prstGeom prst="rect">
          <a:avLst/>
        </a:prstGeom>
        <a:solidFill>
          <a:schemeClr val="accent2">
            <a:lumMod val="40000"/>
            <a:lumOff val="60000"/>
            <a:alpha val="51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tx1"/>
            </a:solidFill>
          </a:endParaRPr>
        </a:p>
      </dsp:txBody>
      <dsp:txXfrm>
        <a:off x="5616596" y="2520256"/>
        <a:ext cx="1613497" cy="735431"/>
      </dsp:txXfrm>
    </dsp:sp>
    <dsp:sp modelId="{7FEB7DBA-1A61-4C22-BA8A-93B6E481EC7C}">
      <dsp:nvSpPr>
        <dsp:cNvPr id="0" name=""/>
        <dsp:cNvSpPr/>
      </dsp:nvSpPr>
      <dsp:spPr>
        <a:xfrm>
          <a:off x="7168867" y="2635316"/>
          <a:ext cx="1053987" cy="80542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CADB5-DAFF-430B-9D53-CA20814DD433}">
      <dsp:nvSpPr>
        <dsp:cNvPr id="0" name=""/>
        <dsp:cNvSpPr/>
      </dsp:nvSpPr>
      <dsp:spPr>
        <a:xfrm rot="5400000">
          <a:off x="4896263" y="-1769517"/>
          <a:ext cx="1365185" cy="5250688"/>
        </a:xfrm>
        <a:prstGeom prst="round2SameRect">
          <a:avLst/>
        </a:prstGeom>
        <a:solidFill>
          <a:schemeClr val="bg2"/>
        </a:solidFill>
        <a:ln w="38100" cap="flat" cmpd="sng" algn="ctr">
          <a:solidFill>
            <a:srgbClr val="FF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Розмежування первинного та вторинного рівнів надання медичної допомоги шляхом створення 2-х центрів первинної медико-санітарної допомоги</a:t>
          </a:r>
          <a:endParaRPr lang="ru-RU" sz="2000" kern="1200" dirty="0"/>
        </a:p>
      </dsp:txBody>
      <dsp:txXfrm rot="-5400000">
        <a:off x="2953512" y="239877"/>
        <a:ext cx="5184045" cy="1231899"/>
      </dsp:txXfrm>
    </dsp:sp>
    <dsp:sp modelId="{BBD5ED4D-F543-4B28-BAC3-B4FF80C1B591}">
      <dsp:nvSpPr>
        <dsp:cNvPr id="0" name=""/>
        <dsp:cNvSpPr/>
      </dsp:nvSpPr>
      <dsp:spPr>
        <a:xfrm>
          <a:off x="0" y="2585"/>
          <a:ext cx="2953512" cy="170648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83304" y="85889"/>
        <a:ext cx="2786904" cy="1539873"/>
      </dsp:txXfrm>
    </dsp:sp>
    <dsp:sp modelId="{D258EB26-4863-4542-B96F-44B7F2F45F0C}">
      <dsp:nvSpPr>
        <dsp:cNvPr id="0" name=""/>
        <dsp:cNvSpPr/>
      </dsp:nvSpPr>
      <dsp:spPr>
        <a:xfrm rot="5400000">
          <a:off x="4896263" y="22288"/>
          <a:ext cx="1365185" cy="5250688"/>
        </a:xfrm>
        <a:prstGeom prst="round2SameRect">
          <a:avLst/>
        </a:prstGeom>
        <a:solidFill>
          <a:schemeClr val="bg2"/>
        </a:solidFill>
        <a:ln w="38100" cap="flat" cmpd="sng" algn="ctr">
          <a:solidFill>
            <a:srgbClr val="FF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Поліклініки другого рівня забезпечені необхідним сучасним діагностичним обладнанням і виконують функції діагностичних центрів</a:t>
          </a:r>
          <a:endParaRPr lang="ru-RU" sz="2000" kern="1200" dirty="0"/>
        </a:p>
      </dsp:txBody>
      <dsp:txXfrm rot="-5400000">
        <a:off x="2953512" y="2031683"/>
        <a:ext cx="5184045" cy="1231899"/>
      </dsp:txXfrm>
    </dsp:sp>
    <dsp:sp modelId="{FE246B0D-A628-4666-904C-402221320AC3}">
      <dsp:nvSpPr>
        <dsp:cNvPr id="0" name=""/>
        <dsp:cNvSpPr/>
      </dsp:nvSpPr>
      <dsp:spPr>
        <a:xfrm>
          <a:off x="0" y="1794391"/>
          <a:ext cx="2953512" cy="170648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83304" y="1877695"/>
        <a:ext cx="2786904" cy="1539873"/>
      </dsp:txXfrm>
    </dsp:sp>
    <dsp:sp modelId="{A22613AA-AF97-4A63-B7C5-FAA29C495304}">
      <dsp:nvSpPr>
        <dsp:cNvPr id="0" name=""/>
        <dsp:cNvSpPr/>
      </dsp:nvSpPr>
      <dsp:spPr>
        <a:xfrm rot="5400000">
          <a:off x="4896263" y="1814094"/>
          <a:ext cx="1365185" cy="5250688"/>
        </a:xfrm>
        <a:prstGeom prst="round2SameRect">
          <a:avLst/>
        </a:prstGeom>
        <a:solidFill>
          <a:schemeClr val="bg2"/>
        </a:solidFill>
        <a:ln w="38100" cap="flat" cmpd="sng" algn="ctr">
          <a:solidFill>
            <a:srgbClr val="FF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Створення повноцінного паліативного відділення на 15 ліжок</a:t>
          </a:r>
          <a:endParaRPr lang="ru-RU" sz="2000" kern="1200" dirty="0"/>
        </a:p>
      </dsp:txBody>
      <dsp:txXfrm rot="-5400000">
        <a:off x="2953512" y="3823489"/>
        <a:ext cx="5184045" cy="1231899"/>
      </dsp:txXfrm>
    </dsp:sp>
    <dsp:sp modelId="{8570FD19-4DCB-47D2-B765-E2C494B641BD}">
      <dsp:nvSpPr>
        <dsp:cNvPr id="0" name=""/>
        <dsp:cNvSpPr/>
      </dsp:nvSpPr>
      <dsp:spPr>
        <a:xfrm>
          <a:off x="0" y="3586197"/>
          <a:ext cx="2953512" cy="1706481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83304" y="3669501"/>
        <a:ext cx="2786904" cy="15398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CADB5-DAFF-430B-9D53-CA20814DD433}">
      <dsp:nvSpPr>
        <dsp:cNvPr id="0" name=""/>
        <dsp:cNvSpPr/>
      </dsp:nvSpPr>
      <dsp:spPr>
        <a:xfrm rot="5400000">
          <a:off x="4620474" y="-1427307"/>
          <a:ext cx="1916762" cy="5250688"/>
        </a:xfrm>
        <a:prstGeom prst="round2SameRect">
          <a:avLst/>
        </a:prstGeom>
        <a:solidFill>
          <a:schemeClr val="bg2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Об’єднання двох міських пологових будинків для створення першого в області </a:t>
          </a:r>
          <a:r>
            <a:rPr lang="uk-UA" sz="2000" kern="1200" dirty="0" err="1" smtClean="0"/>
            <a:t>перинатального</a:t>
          </a:r>
          <a:r>
            <a:rPr lang="uk-UA" sz="2000" kern="1200" dirty="0" smtClean="0"/>
            <a:t> центру ІІ рівня</a:t>
          </a:r>
          <a:endParaRPr lang="ru-RU" sz="2000" kern="1200" dirty="0"/>
        </a:p>
      </dsp:txBody>
      <dsp:txXfrm rot="-5400000">
        <a:off x="2953512" y="333224"/>
        <a:ext cx="5157119" cy="1729624"/>
      </dsp:txXfrm>
    </dsp:sp>
    <dsp:sp modelId="{BBD5ED4D-F543-4B28-BAC3-B4FF80C1B591}">
      <dsp:nvSpPr>
        <dsp:cNvPr id="0" name=""/>
        <dsp:cNvSpPr/>
      </dsp:nvSpPr>
      <dsp:spPr>
        <a:xfrm>
          <a:off x="0" y="59"/>
          <a:ext cx="2953512" cy="239595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116961" y="117020"/>
        <a:ext cx="2719590" cy="2162031"/>
      </dsp:txXfrm>
    </dsp:sp>
    <dsp:sp modelId="{D258EB26-4863-4542-B96F-44B7F2F45F0C}">
      <dsp:nvSpPr>
        <dsp:cNvPr id="0" name=""/>
        <dsp:cNvSpPr/>
      </dsp:nvSpPr>
      <dsp:spPr>
        <a:xfrm rot="5400000">
          <a:off x="4620474" y="1088443"/>
          <a:ext cx="1916762" cy="5250688"/>
        </a:xfrm>
        <a:prstGeom prst="round2SameRect">
          <a:avLst/>
        </a:prstGeom>
        <a:solidFill>
          <a:schemeClr val="bg2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Приведення будівель лікувальних закладів до сучасного рівня шляхом проведення поетапних капітальних ремонтів із забезпеченням вільного доступу до них осіб з обмеженими фізичними можливостями</a:t>
          </a:r>
          <a:endParaRPr lang="ru-RU" sz="2000" kern="1200" dirty="0"/>
        </a:p>
      </dsp:txBody>
      <dsp:txXfrm rot="-5400000">
        <a:off x="2953512" y="2848975"/>
        <a:ext cx="5157119" cy="1729624"/>
      </dsp:txXfrm>
    </dsp:sp>
    <dsp:sp modelId="{FE246B0D-A628-4666-904C-402221320AC3}">
      <dsp:nvSpPr>
        <dsp:cNvPr id="0" name=""/>
        <dsp:cNvSpPr/>
      </dsp:nvSpPr>
      <dsp:spPr>
        <a:xfrm>
          <a:off x="0" y="2515810"/>
          <a:ext cx="2953512" cy="239595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116961" y="2632771"/>
        <a:ext cx="2719590" cy="21620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1459F-0F74-4D93-801A-B0B66A3965A9}">
      <dsp:nvSpPr>
        <dsp:cNvPr id="0" name=""/>
        <dsp:cNvSpPr/>
      </dsp:nvSpPr>
      <dsp:spPr>
        <a:xfrm rot="10800000">
          <a:off x="203160" y="884"/>
          <a:ext cx="8147703" cy="839530"/>
        </a:xfrm>
        <a:prstGeom prst="homePlate">
          <a:avLst/>
        </a:prstGeom>
        <a:solidFill>
          <a:schemeClr val="bg2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210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Фінансова незабезпеченість галузі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3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рамках загальнодержавних повноважень</a:t>
          </a:r>
          <a:endParaRPr lang="uk-UA" sz="23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13042" y="884"/>
        <a:ext cx="7937821" cy="839530"/>
      </dsp:txXfrm>
    </dsp:sp>
    <dsp:sp modelId="{B9DED986-846F-43F2-BF4D-21CB788C69C3}">
      <dsp:nvSpPr>
        <dsp:cNvPr id="0" name=""/>
        <dsp:cNvSpPr/>
      </dsp:nvSpPr>
      <dsp:spPr>
        <a:xfrm>
          <a:off x="112653" y="0"/>
          <a:ext cx="839530" cy="83953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C44EA-3E93-4FB0-B490-E5DCBE41AD3A}">
      <dsp:nvSpPr>
        <dsp:cNvPr id="0" name=""/>
        <dsp:cNvSpPr/>
      </dsp:nvSpPr>
      <dsp:spPr>
        <a:xfrm rot="10800000">
          <a:off x="226084" y="1091021"/>
          <a:ext cx="8101854" cy="839530"/>
        </a:xfrm>
        <a:prstGeom prst="homePlate">
          <a:avLst/>
        </a:prstGeom>
        <a:solidFill>
          <a:schemeClr val="bg2"/>
        </a:solidFill>
        <a:ln w="3175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210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bg1"/>
              </a:solidFill>
            </a:rPr>
            <a:t>   </a:t>
          </a:r>
          <a:r>
            <a:rPr lang="uk-UA" sz="2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Висока поширеність, захворюваність та смертність від онкологічних, серцево-судинних захворювань</a:t>
          </a:r>
          <a:endParaRPr lang="ru-RU" sz="2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35966" y="1091021"/>
        <a:ext cx="7891972" cy="839530"/>
      </dsp:txXfrm>
    </dsp:sp>
    <dsp:sp modelId="{2407965E-E611-4ABE-942A-A1334245FFF1}">
      <dsp:nvSpPr>
        <dsp:cNvPr id="0" name=""/>
        <dsp:cNvSpPr/>
      </dsp:nvSpPr>
      <dsp:spPr>
        <a:xfrm>
          <a:off x="112653" y="1072023"/>
          <a:ext cx="839530" cy="839530"/>
        </a:xfrm>
        <a:prstGeom prst="ellipse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25000" r="-25000"/>
          </a:stretch>
        </a:blipFill>
        <a:ln w="222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6B512-4302-41B6-8193-ACEAAFBD58C4}">
      <dsp:nvSpPr>
        <dsp:cNvPr id="0" name=""/>
        <dsp:cNvSpPr/>
      </dsp:nvSpPr>
      <dsp:spPr>
        <a:xfrm rot="10800000">
          <a:off x="226084" y="2181158"/>
          <a:ext cx="8101854" cy="839530"/>
        </a:xfrm>
        <a:prstGeom prst="homePlate">
          <a:avLst/>
        </a:prstGeom>
        <a:solidFill>
          <a:schemeClr val="bg2"/>
        </a:solidFill>
        <a:ln w="3175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21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r>
            <a:rPr lang="uk-UA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Велика кількість хворих з ХНН, які потребують гемодіалізу</a:t>
          </a:r>
          <a:endParaRPr lang="ru-RU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35966" y="2181158"/>
        <a:ext cx="7891972" cy="839530"/>
      </dsp:txXfrm>
    </dsp:sp>
    <dsp:sp modelId="{924CEE57-B902-4634-A60F-3E3C28B9F62F}">
      <dsp:nvSpPr>
        <dsp:cNvPr id="0" name=""/>
        <dsp:cNvSpPr/>
      </dsp:nvSpPr>
      <dsp:spPr>
        <a:xfrm>
          <a:off x="147729" y="2152144"/>
          <a:ext cx="839530" cy="839530"/>
        </a:xfrm>
        <a:prstGeom prst="ellipse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l="-17000" r="-17000"/>
          </a:stretch>
        </a:blipFill>
        <a:ln w="222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76D40-93F8-485D-9805-5FD85CD1767A}">
      <dsp:nvSpPr>
        <dsp:cNvPr id="0" name=""/>
        <dsp:cNvSpPr/>
      </dsp:nvSpPr>
      <dsp:spPr>
        <a:xfrm rot="10800000">
          <a:off x="226084" y="3271295"/>
          <a:ext cx="8101854" cy="1102194"/>
        </a:xfrm>
        <a:prstGeom prst="homePlate">
          <a:avLst/>
        </a:prstGeom>
        <a:solidFill>
          <a:schemeClr val="bg2"/>
        </a:solidFill>
        <a:ln w="3175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210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     </a:t>
          </a:r>
          <a:r>
            <a:rPr lang="uk-UA" sz="1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Збільшення кількості демобілізованих осіб із зони проведення АТО з різноманітними наслідками травм та                                                     неврологічними захворюваннями, які потребують тривалої реабілітації</a:t>
          </a:r>
          <a:endParaRPr lang="ru-RU" sz="19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01632" y="3271295"/>
        <a:ext cx="7826306" cy="1102194"/>
      </dsp:txXfrm>
    </dsp:sp>
    <dsp:sp modelId="{53093281-85CD-4314-AB4E-DFFBEA97F32E}">
      <dsp:nvSpPr>
        <dsp:cNvPr id="0" name=""/>
        <dsp:cNvSpPr/>
      </dsp:nvSpPr>
      <dsp:spPr>
        <a:xfrm>
          <a:off x="112653" y="3376283"/>
          <a:ext cx="839530" cy="839530"/>
        </a:xfrm>
        <a:prstGeom prst="ellipse">
          <a:avLst/>
        </a:prstGeom>
        <a:blipFill>
          <a:blip xmlns:r="http://schemas.openxmlformats.org/officeDocument/2006/relationships" r:embed="rId4" cstate="print">
            <a:extLst/>
          </a:blip>
          <a:srcRect/>
          <a:stretch>
            <a:fillRect l="-25000" r="-25000"/>
          </a:stretch>
        </a:blipFill>
        <a:ln w="222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B52F5-D02B-48E1-8D69-109E3E27317B}">
      <dsp:nvSpPr>
        <dsp:cNvPr id="0" name=""/>
        <dsp:cNvSpPr/>
      </dsp:nvSpPr>
      <dsp:spPr>
        <a:xfrm rot="10800000">
          <a:off x="226084" y="4624096"/>
          <a:ext cx="8101854" cy="839530"/>
        </a:xfrm>
        <a:prstGeom prst="homePlate">
          <a:avLst/>
        </a:prstGeom>
        <a:solidFill>
          <a:schemeClr val="bg2"/>
        </a:solidFill>
        <a:ln w="31750" cap="flat" cmpd="thickThin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210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9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uk-UA" sz="2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Складна кадрова ситуація щодо забезпечення лікарями, особливо враховуючи віковий ценз працюючих</a:t>
          </a:r>
          <a:endParaRPr lang="ru-RU" sz="2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35966" y="4624096"/>
        <a:ext cx="7891972" cy="839530"/>
      </dsp:txXfrm>
    </dsp:sp>
    <dsp:sp modelId="{853CC07D-7E8D-4C0B-869F-5A76963912F5}">
      <dsp:nvSpPr>
        <dsp:cNvPr id="0" name=""/>
        <dsp:cNvSpPr/>
      </dsp:nvSpPr>
      <dsp:spPr>
        <a:xfrm>
          <a:off x="139057" y="4600413"/>
          <a:ext cx="839530" cy="839530"/>
        </a:xfrm>
        <a:prstGeom prst="ellipse">
          <a:avLst/>
        </a:prstGeom>
        <a:blipFill>
          <a:blip xmlns:r="http://schemas.openxmlformats.org/officeDocument/2006/relationships" r:embed="rId5">
            <a:extLst/>
          </a:blip>
          <a:srcRect/>
          <a:stretch>
            <a:fillRect l="-25000" r="-25000"/>
          </a:stretch>
        </a:blipFill>
        <a:ln w="22225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0C82D-5A72-411F-A02E-469F49C85E7A}">
      <dsp:nvSpPr>
        <dsp:cNvPr id="0" name=""/>
        <dsp:cNvSpPr/>
      </dsp:nvSpPr>
      <dsp:spPr>
        <a:xfrm>
          <a:off x="0" y="22429"/>
          <a:ext cx="8261100" cy="2465347"/>
        </a:xfrm>
        <a:prstGeom prst="roundRect">
          <a:avLst>
            <a:gd name="adj" fmla="val 10000"/>
          </a:avLst>
        </a:prstGeom>
        <a:solidFill>
          <a:srgbClr val="FED2FE"/>
        </a:solidFill>
        <a:ln w="38100" cap="rnd" cmpd="thickThin" algn="ctr">
          <a:solidFill>
            <a:srgbClr val="FF0000"/>
          </a:solidFill>
          <a:prstDash val="solid"/>
          <a:bevel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Створення відділення амбулаторного гемодіалізу для хворих з ХНН на базі вивільнених приміщень пологового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будинку № 2 ім. «Святої Анни»: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1) </a:t>
          </a:r>
          <a:r>
            <a:rPr lang="ru-RU" sz="1800" kern="1200" dirty="0" err="1" smtClean="0">
              <a:solidFill>
                <a:schemeClr val="tx1"/>
              </a:solidFill>
            </a:rPr>
            <a:t>підписано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мемонрандум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щодо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оснщення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діалізного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відділення</a:t>
          </a:r>
          <a:r>
            <a:rPr lang="ru-RU" sz="1800" kern="1200" dirty="0" smtClean="0">
              <a:solidFill>
                <a:schemeClr val="tx1"/>
              </a:solidFill>
            </a:rPr>
            <a:t> з ТОВ «</a:t>
          </a:r>
          <a:r>
            <a:rPr lang="ru-RU" sz="1800" kern="1200" dirty="0" err="1" smtClean="0">
              <a:solidFill>
                <a:schemeClr val="tx1"/>
              </a:solidFill>
            </a:rPr>
            <a:t>Фрезеніус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Медикал</a:t>
          </a:r>
          <a:r>
            <a:rPr lang="ru-RU" sz="1800" kern="1200" dirty="0" smtClean="0">
              <a:solidFill>
                <a:schemeClr val="tx1"/>
              </a:solidFill>
            </a:rPr>
            <a:t>  </a:t>
          </a:r>
          <a:r>
            <a:rPr lang="ru-RU" sz="1800" kern="1200" dirty="0" err="1" smtClean="0">
              <a:solidFill>
                <a:schemeClr val="tx1"/>
              </a:solidFill>
            </a:rPr>
            <a:t>Кер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Україна</a:t>
          </a:r>
          <a:r>
            <a:rPr lang="ru-RU" sz="1800" kern="1200" dirty="0" smtClean="0">
              <a:solidFill>
                <a:schemeClr val="tx1"/>
              </a:solidFill>
            </a:rPr>
            <a:t>»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2) </a:t>
          </a:r>
          <a:r>
            <a:rPr lang="ru-RU" sz="1800" kern="1200" dirty="0" err="1" smtClean="0">
              <a:solidFill>
                <a:schemeClr val="tx1"/>
              </a:solidFill>
            </a:rPr>
            <a:t>укладено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договір</a:t>
          </a:r>
          <a:r>
            <a:rPr lang="ru-RU" sz="1800" kern="1200" dirty="0" smtClean="0">
              <a:solidFill>
                <a:schemeClr val="tx1"/>
              </a:solidFill>
            </a:rPr>
            <a:t> на </a:t>
          </a:r>
          <a:r>
            <a:rPr lang="ru-RU" sz="1800" kern="1200" dirty="0" err="1" smtClean="0">
              <a:solidFill>
                <a:schemeClr val="tx1"/>
              </a:solidFill>
            </a:rPr>
            <a:t>виконання</a:t>
          </a:r>
          <a:r>
            <a:rPr lang="ru-RU" sz="1800" kern="1200" dirty="0" smtClean="0">
              <a:solidFill>
                <a:schemeClr val="tx1"/>
              </a:solidFill>
            </a:rPr>
            <a:t> ремонтно-</a:t>
          </a:r>
          <a:r>
            <a:rPr lang="ru-RU" sz="1800" kern="1200" dirty="0" err="1" smtClean="0">
              <a:solidFill>
                <a:schemeClr val="tx1"/>
              </a:solidFill>
            </a:rPr>
            <a:t>будівельних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робіт</a:t>
          </a:r>
          <a:r>
            <a:rPr lang="ru-RU" sz="1800" kern="1200" dirty="0" smtClean="0">
              <a:solidFill>
                <a:schemeClr val="tx1"/>
              </a:solidFill>
            </a:rPr>
            <a:t> з ТОВ «</a:t>
          </a:r>
          <a:r>
            <a:rPr lang="ru-RU" sz="1800" kern="1200" dirty="0" err="1" smtClean="0">
              <a:solidFill>
                <a:schemeClr val="tx1"/>
              </a:solidFill>
            </a:rPr>
            <a:t>Ренарт</a:t>
          </a:r>
          <a:r>
            <a:rPr lang="ru-RU" sz="1800" kern="1200" dirty="0" smtClean="0">
              <a:solidFill>
                <a:schemeClr val="tx1"/>
              </a:solidFill>
            </a:rPr>
            <a:t>»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849313" y="22429"/>
        <a:ext cx="6411787" cy="2465347"/>
      </dsp:txXfrm>
    </dsp:sp>
    <dsp:sp modelId="{2C050BB0-E1DF-4FA9-9141-62B400C93EE0}">
      <dsp:nvSpPr>
        <dsp:cNvPr id="0" name=""/>
        <dsp:cNvSpPr/>
      </dsp:nvSpPr>
      <dsp:spPr>
        <a:xfrm>
          <a:off x="197093" y="357616"/>
          <a:ext cx="1652220" cy="175011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 t="-15000" b="-1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2235D-6710-46F5-B5DC-A31919DA5B39}">
      <dsp:nvSpPr>
        <dsp:cNvPr id="0" name=""/>
        <dsp:cNvSpPr/>
      </dsp:nvSpPr>
      <dsp:spPr>
        <a:xfrm>
          <a:off x="0" y="2646003"/>
          <a:ext cx="8261100" cy="1416256"/>
        </a:xfrm>
        <a:prstGeom prst="roundRect">
          <a:avLst>
            <a:gd name="adj" fmla="val 10000"/>
          </a:avLst>
        </a:prstGeom>
        <a:solidFill>
          <a:srgbClr val="FED2FE"/>
        </a:solidFill>
        <a:ln w="38100" cap="rnd" cmpd="dbl" algn="ctr">
          <a:solidFill>
            <a:srgbClr val="FF0000"/>
          </a:solidFill>
          <a:prstDash val="solid"/>
          <a:bevel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Створення сучасного неврологічного відділення судинної патології для хворих з порушеннями мозкового кровообігу: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1) </a:t>
          </a:r>
          <a:r>
            <a:rPr lang="ru-RU" sz="1800" kern="1200" dirty="0" err="1" smtClean="0">
              <a:solidFill>
                <a:schemeClr val="tx1"/>
              </a:solidFill>
            </a:rPr>
            <a:t>розпочато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будівельно-ремонтні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kern="1200" dirty="0" err="1" smtClean="0">
              <a:solidFill>
                <a:schemeClr val="tx1"/>
              </a:solidFill>
            </a:rPr>
            <a:t>роботи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849313" y="2646003"/>
        <a:ext cx="6411787" cy="1416256"/>
      </dsp:txXfrm>
    </dsp:sp>
    <dsp:sp modelId="{8D7C65FF-CCFE-43D4-8E01-17038DED8829}">
      <dsp:nvSpPr>
        <dsp:cNvPr id="0" name=""/>
        <dsp:cNvSpPr/>
      </dsp:nvSpPr>
      <dsp:spPr>
        <a:xfrm>
          <a:off x="197093" y="2800479"/>
          <a:ext cx="1652220" cy="11401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/>
          </a:blip>
          <a:srcRect/>
          <a:stretch>
            <a:fillRect l="-1000" r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9F572-FCEF-43FA-A165-D65DEF9DA987}">
      <dsp:nvSpPr>
        <dsp:cNvPr id="0" name=""/>
        <dsp:cNvSpPr/>
      </dsp:nvSpPr>
      <dsp:spPr>
        <a:xfrm>
          <a:off x="0" y="4275791"/>
          <a:ext cx="8261100" cy="1265953"/>
        </a:xfrm>
        <a:prstGeom prst="roundRect">
          <a:avLst>
            <a:gd name="adj" fmla="val 10000"/>
          </a:avLst>
        </a:prstGeom>
        <a:solidFill>
          <a:srgbClr val="FED2FE"/>
        </a:solidFill>
        <a:ln w="38100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solidFill>
                <a:schemeClr val="tx1"/>
              </a:solidFill>
            </a:rPr>
            <a:t>Створення реабілітаційного відділення неврологічного профілю, а також травматологічного профілю з урахуванням необхідності у даних видах медичної допомоги для хворих, демобілізованих із зони проведення АТО</a:t>
          </a:r>
          <a:endParaRPr lang="uk-UA" sz="1900" b="1" kern="1200" dirty="0"/>
        </a:p>
      </dsp:txBody>
      <dsp:txXfrm>
        <a:off x="1849313" y="4275791"/>
        <a:ext cx="6411787" cy="1265953"/>
      </dsp:txXfrm>
    </dsp:sp>
    <dsp:sp modelId="{0951AD27-230D-4375-AE92-5509D969C65C}">
      <dsp:nvSpPr>
        <dsp:cNvPr id="0" name=""/>
        <dsp:cNvSpPr/>
      </dsp:nvSpPr>
      <dsp:spPr>
        <a:xfrm>
          <a:off x="197093" y="4461617"/>
          <a:ext cx="1652220" cy="89430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2E459-EDF5-485D-8C80-8C3E11546D5D}">
      <dsp:nvSpPr>
        <dsp:cNvPr id="0" name=""/>
        <dsp:cNvSpPr/>
      </dsp:nvSpPr>
      <dsp:spPr>
        <a:xfrm>
          <a:off x="0" y="0"/>
          <a:ext cx="8132763" cy="1958186"/>
        </a:xfrm>
        <a:prstGeom prst="roundRect">
          <a:avLst>
            <a:gd name="adj" fmla="val 10000"/>
          </a:avLst>
        </a:prstGeom>
        <a:solidFill>
          <a:srgbClr val="FED2FE"/>
        </a:solidFill>
        <a:ln w="38100" cap="flat" cmpd="dbl" algn="ctr">
          <a:solidFill>
            <a:srgbClr val="FF0000"/>
          </a:solidFill>
          <a:prstDash val="solid"/>
          <a:bevel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Повна комп'ютеризація закладів спершу первинної, а потім вторинної ланки з метою створення єдиного електронного реєстру пацієнтів: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tx1"/>
              </a:solidFill>
            </a:rPr>
            <a:t>1</a:t>
          </a:r>
          <a:r>
            <a:rPr lang="uk-UA" sz="1800" kern="1200" dirty="0" smtClean="0">
              <a:solidFill>
                <a:schemeClr val="tx1"/>
              </a:solidFill>
            </a:rPr>
            <a:t>)  придбано 60 комп’ютерів за рахунок коштів міського бюджету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866024" y="0"/>
        <a:ext cx="6266738" cy="1958186"/>
      </dsp:txXfrm>
    </dsp:sp>
    <dsp:sp modelId="{740AE51E-41DA-4B8D-8906-54AE794AB8A1}">
      <dsp:nvSpPr>
        <dsp:cNvPr id="0" name=""/>
        <dsp:cNvSpPr/>
      </dsp:nvSpPr>
      <dsp:spPr>
        <a:xfrm>
          <a:off x="239471" y="247123"/>
          <a:ext cx="1626552" cy="146393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/>
          </a:blip>
          <a:srcRect/>
          <a:stretch>
            <a:fillRect l="-26000" r="-2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3C7414-0D50-4999-8EE4-14D76B9FDD6E}">
      <dsp:nvSpPr>
        <dsp:cNvPr id="0" name=""/>
        <dsp:cNvSpPr/>
      </dsp:nvSpPr>
      <dsp:spPr>
        <a:xfrm>
          <a:off x="0" y="2197657"/>
          <a:ext cx="8132763" cy="3035498"/>
        </a:xfrm>
        <a:prstGeom prst="roundRect">
          <a:avLst>
            <a:gd name="adj" fmla="val 10000"/>
          </a:avLst>
        </a:prstGeom>
        <a:solidFill>
          <a:srgbClr val="FED2FE"/>
        </a:solidFill>
        <a:ln w="38100" cap="rnd" cmpd="dbl" algn="ctr">
          <a:solidFill>
            <a:srgbClr val="FF0000"/>
          </a:solidFill>
          <a:prstDash val="solid"/>
          <a:bevel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Забезпечення житлом лікарів з метою вирішення кадрової ситуації шляхом проведення капітального ремонту господарського приміщення та переоснащення під житловий будинок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tx1"/>
              </a:solidFill>
            </a:rPr>
            <a:t>для 18 сімей: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tx1"/>
              </a:solidFill>
            </a:rPr>
            <a:t>1</a:t>
          </a:r>
          <a:r>
            <a:rPr lang="uk-UA" sz="1800" kern="1200" dirty="0" smtClean="0">
              <a:solidFill>
                <a:schemeClr val="tx1"/>
              </a:solidFill>
            </a:rPr>
            <a:t>) знайдено приміщення  для службового житла;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2) виготовлена проектно-кошторисна документація;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2) здійснюється компенсація за піднайом житла молодих спеціалістів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866024" y="2197657"/>
        <a:ext cx="6266738" cy="3035498"/>
      </dsp:txXfrm>
    </dsp:sp>
    <dsp:sp modelId="{36C1D3F6-9D43-453B-8366-D2BE20958051}">
      <dsp:nvSpPr>
        <dsp:cNvPr id="0" name=""/>
        <dsp:cNvSpPr/>
      </dsp:nvSpPr>
      <dsp:spPr>
        <a:xfrm>
          <a:off x="239471" y="2558652"/>
          <a:ext cx="1626552" cy="23135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/>
          </a:blip>
          <a:srcRect/>
          <a:stretch>
            <a:fillRect l="-58000" r="-5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9B746-12A2-4B06-B8D0-5337689849B4}">
      <dsp:nvSpPr>
        <dsp:cNvPr id="0" name=""/>
        <dsp:cNvSpPr/>
      </dsp:nvSpPr>
      <dsp:spPr>
        <a:xfrm>
          <a:off x="444082" y="189634"/>
          <a:ext cx="2152381" cy="105983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1. Визначення потреби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75124" y="220676"/>
        <a:ext cx="2090297" cy="997752"/>
      </dsp:txXfrm>
    </dsp:sp>
    <dsp:sp modelId="{E666AC1E-B39E-4B5C-BE87-EC4D51527469}">
      <dsp:nvSpPr>
        <dsp:cNvPr id="0" name=""/>
        <dsp:cNvSpPr/>
      </dsp:nvSpPr>
      <dsp:spPr>
        <a:xfrm rot="21556659">
          <a:off x="2790437" y="580804"/>
          <a:ext cx="467381" cy="2395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790440" y="629172"/>
        <a:ext cx="395509" cy="143745"/>
      </dsp:txXfrm>
    </dsp:sp>
    <dsp:sp modelId="{022853F9-9DEE-448E-AF26-7B5C300D51C8}">
      <dsp:nvSpPr>
        <dsp:cNvPr id="0" name=""/>
        <dsp:cNvSpPr/>
      </dsp:nvSpPr>
      <dsp:spPr>
        <a:xfrm>
          <a:off x="3478246" y="144018"/>
          <a:ext cx="2152381" cy="1074559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2. Опрацювання нормативно-правової бази та вивчення досвіду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509719" y="175491"/>
        <a:ext cx="2089435" cy="1011613"/>
      </dsp:txXfrm>
    </dsp:sp>
    <dsp:sp modelId="{3A7D7149-E049-49B9-8042-6B8A1E6150BD}">
      <dsp:nvSpPr>
        <dsp:cNvPr id="0" name=""/>
        <dsp:cNvSpPr/>
      </dsp:nvSpPr>
      <dsp:spPr>
        <a:xfrm rot="21459590">
          <a:off x="5815306" y="500875"/>
          <a:ext cx="445726" cy="2395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815336" y="550257"/>
        <a:ext cx="373854" cy="143745"/>
      </dsp:txXfrm>
    </dsp:sp>
    <dsp:sp modelId="{277B1C60-6D37-4C82-92FF-2E387E903FDB}">
      <dsp:nvSpPr>
        <dsp:cNvPr id="0" name=""/>
        <dsp:cNvSpPr/>
      </dsp:nvSpPr>
      <dsp:spPr>
        <a:xfrm>
          <a:off x="6470919" y="72009"/>
          <a:ext cx="2152381" cy="97397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3. Залучення партнерів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499446" y="100536"/>
        <a:ext cx="2095327" cy="916924"/>
      </dsp:txXfrm>
    </dsp:sp>
    <dsp:sp modelId="{D5314205-509C-4C1D-B3D5-5E432A1C3AD1}">
      <dsp:nvSpPr>
        <dsp:cNvPr id="0" name=""/>
        <dsp:cNvSpPr/>
      </dsp:nvSpPr>
      <dsp:spPr>
        <a:xfrm rot="5400000">
          <a:off x="7442655" y="1117372"/>
          <a:ext cx="208910" cy="2395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-5400000">
        <a:off x="7475238" y="1132705"/>
        <a:ext cx="143745" cy="146237"/>
      </dsp:txXfrm>
    </dsp:sp>
    <dsp:sp modelId="{96045EC4-60D1-4FC8-A9B2-BA3256987BD6}">
      <dsp:nvSpPr>
        <dsp:cNvPr id="0" name=""/>
        <dsp:cNvSpPr/>
      </dsp:nvSpPr>
      <dsp:spPr>
        <a:xfrm>
          <a:off x="6470919" y="1440157"/>
          <a:ext cx="2152381" cy="90178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4.  Прийняття рішень та інших розпорядчих актів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497331" y="1466569"/>
        <a:ext cx="2099557" cy="848962"/>
      </dsp:txXfrm>
    </dsp:sp>
    <dsp:sp modelId="{7AF89C79-2DB3-4CF9-BCB6-CC0749BD6826}">
      <dsp:nvSpPr>
        <dsp:cNvPr id="0" name=""/>
        <dsp:cNvSpPr/>
      </dsp:nvSpPr>
      <dsp:spPr>
        <a:xfrm rot="10758226">
          <a:off x="5779308" y="1789776"/>
          <a:ext cx="488761" cy="2395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5851177" y="1837254"/>
        <a:ext cx="416889" cy="143745"/>
      </dsp:txXfrm>
    </dsp:sp>
    <dsp:sp modelId="{6563891B-45DB-42A3-AC6E-EE7FDC0E716E}">
      <dsp:nvSpPr>
        <dsp:cNvPr id="0" name=""/>
        <dsp:cNvSpPr/>
      </dsp:nvSpPr>
      <dsp:spPr>
        <a:xfrm>
          <a:off x="3396414" y="1485779"/>
          <a:ext cx="2152381" cy="885267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5. Пошук приміщення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422343" y="1511708"/>
        <a:ext cx="2100523" cy="833409"/>
      </dsp:txXfrm>
    </dsp:sp>
    <dsp:sp modelId="{C2A4709F-5DDE-43A3-A943-9BAE242FC944}">
      <dsp:nvSpPr>
        <dsp:cNvPr id="0" name=""/>
        <dsp:cNvSpPr/>
      </dsp:nvSpPr>
      <dsp:spPr>
        <a:xfrm rot="10792878">
          <a:off x="2780069" y="1811680"/>
          <a:ext cx="435550" cy="2395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2851941" y="1859521"/>
        <a:ext cx="363678" cy="143745"/>
      </dsp:txXfrm>
    </dsp:sp>
    <dsp:sp modelId="{9165D342-3E26-4F16-9457-279E6612ECF1}">
      <dsp:nvSpPr>
        <dsp:cNvPr id="0" name=""/>
        <dsp:cNvSpPr/>
      </dsp:nvSpPr>
      <dsp:spPr>
        <a:xfrm>
          <a:off x="422240" y="1512169"/>
          <a:ext cx="2152381" cy="84481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6. Пошук фінансових ресурсів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46984" y="1536913"/>
        <a:ext cx="2102893" cy="795322"/>
      </dsp:txXfrm>
    </dsp:sp>
    <dsp:sp modelId="{ECB8FB62-B0EE-4D2F-8EE9-5D9300F21B2F}">
      <dsp:nvSpPr>
        <dsp:cNvPr id="0" name=""/>
        <dsp:cNvSpPr/>
      </dsp:nvSpPr>
      <dsp:spPr>
        <a:xfrm rot="5400000">
          <a:off x="1378827" y="2456089"/>
          <a:ext cx="239207" cy="2395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1426558" y="2456273"/>
        <a:ext cx="143745" cy="167445"/>
      </dsp:txXfrm>
    </dsp:sp>
    <dsp:sp modelId="{EE71FEF1-6AB9-4930-88CA-83FFBDFE4F8E}">
      <dsp:nvSpPr>
        <dsp:cNvPr id="0" name=""/>
        <dsp:cNvSpPr/>
      </dsp:nvSpPr>
      <dsp:spPr>
        <a:xfrm>
          <a:off x="422240" y="2808314"/>
          <a:ext cx="2152381" cy="85629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7. Проведення ремонтно-будівельних робіт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47320" y="2833394"/>
        <a:ext cx="2102221" cy="806138"/>
      </dsp:txXfrm>
    </dsp:sp>
    <dsp:sp modelId="{42F0597F-8028-4392-A9AF-C5ADDEB66187}">
      <dsp:nvSpPr>
        <dsp:cNvPr id="0" name=""/>
        <dsp:cNvSpPr/>
      </dsp:nvSpPr>
      <dsp:spPr>
        <a:xfrm rot="25683">
          <a:off x="2750605" y="3127614"/>
          <a:ext cx="423985" cy="2395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750606" y="3175261"/>
        <a:ext cx="352113" cy="143745"/>
      </dsp:txXfrm>
    </dsp:sp>
    <dsp:sp modelId="{2FA6D1FB-D746-4B2B-901E-F5EEBF4B7FC1}">
      <dsp:nvSpPr>
        <dsp:cNvPr id="0" name=""/>
        <dsp:cNvSpPr/>
      </dsp:nvSpPr>
      <dsp:spPr>
        <a:xfrm>
          <a:off x="3374572" y="2736303"/>
          <a:ext cx="2144073" cy="1044372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8. Матеріально-технічне оснащення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405161" y="2766892"/>
        <a:ext cx="2082895" cy="983194"/>
      </dsp:txXfrm>
    </dsp:sp>
    <dsp:sp modelId="{EA420251-6ABE-49C4-814D-BD7A7A32E10C}">
      <dsp:nvSpPr>
        <dsp:cNvPr id="0" name=""/>
        <dsp:cNvSpPr/>
      </dsp:nvSpPr>
      <dsp:spPr>
        <a:xfrm rot="21595278">
          <a:off x="5712304" y="3136642"/>
          <a:ext cx="466541" cy="2395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712304" y="3184606"/>
        <a:ext cx="394669" cy="143745"/>
      </dsp:txXfrm>
    </dsp:sp>
    <dsp:sp modelId="{BAF720EE-8409-49DE-8F1D-3B2B4CEFD4AA}">
      <dsp:nvSpPr>
        <dsp:cNvPr id="0" name=""/>
        <dsp:cNvSpPr/>
      </dsp:nvSpPr>
      <dsp:spPr>
        <a:xfrm>
          <a:off x="6398911" y="2736305"/>
          <a:ext cx="2180300" cy="103600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9. Підготовка, навчання та мотивація персоналу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429255" y="2766649"/>
        <a:ext cx="2119612" cy="975320"/>
      </dsp:txXfrm>
    </dsp:sp>
    <dsp:sp modelId="{51D913A8-8920-4E5C-80A4-F337FAC2D46F}">
      <dsp:nvSpPr>
        <dsp:cNvPr id="0" name=""/>
        <dsp:cNvSpPr/>
      </dsp:nvSpPr>
      <dsp:spPr>
        <a:xfrm rot="5894464">
          <a:off x="7278202" y="3847432"/>
          <a:ext cx="215212" cy="2395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-5400000">
        <a:off x="7318562" y="3859947"/>
        <a:ext cx="143745" cy="150648"/>
      </dsp:txXfrm>
    </dsp:sp>
    <dsp:sp modelId="{0CA06CF8-68EE-4DE3-AA89-7B1A5ABC504C}">
      <dsp:nvSpPr>
        <dsp:cNvPr id="0" name=""/>
        <dsp:cNvSpPr/>
      </dsp:nvSpPr>
      <dsp:spPr>
        <a:xfrm>
          <a:off x="5807506" y="4174182"/>
          <a:ext cx="2946603" cy="103600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10. Відкриття та функціонування повноцінного паліативного відділення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837850" y="4204526"/>
        <a:ext cx="2885915" cy="975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image" Target="../media/image99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0.27007</cdr:x>
      <cdr:y>0.47731</cdr:y>
    </cdr:from>
    <cdr:to>
      <cdr:x>0.56617</cdr:x>
      <cdr:y>0.47731</cdr:y>
    </cdr:to>
    <cdr:cxnSp macro="">
      <cdr:nvCxnSpPr>
        <cdr:cNvPr id="8" name="Прямая соединительная линия 7"/>
        <cdr:cNvCxnSpPr/>
      </cdr:nvCxnSpPr>
      <cdr:spPr>
        <a:xfrm xmlns:a="http://schemas.openxmlformats.org/drawingml/2006/main">
          <a:off x="2167409" y="1656184"/>
          <a:ext cx="2376264" cy="0"/>
        </a:xfrm>
        <a:prstGeom xmlns:a="http://schemas.openxmlformats.org/drawingml/2006/main" prst="line">
          <a:avLst/>
        </a:prstGeom>
        <a:ln xmlns:a="http://schemas.openxmlformats.org/drawingml/2006/main"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0.63125</cdr:x>
      <cdr:y>0.29617</cdr:y>
    </cdr:from>
    <cdr:to>
      <cdr:x>0.69179</cdr:x>
      <cdr:y>0.42068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>
          <a:off x="5065913" y="1027657"/>
          <a:ext cx="485872" cy="432048"/>
        </a:xfrm>
        <a:prstGeom xmlns:a="http://schemas.openxmlformats.org/drawingml/2006/main" prst="rightBrac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0.45267</cdr:x>
      <cdr:y>0.31129</cdr:y>
    </cdr:from>
    <cdr:to>
      <cdr:x>0.64022</cdr:x>
      <cdr:y>0.31129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3632757" y="1080120"/>
          <a:ext cx="1505164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0070C0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23CDF-ED3B-46ED-B609-5A940738BEA1}" type="datetimeFigureOut">
              <a:rPr lang="uk-UA" smtClean="0"/>
              <a:t>16.02.2017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75822-9B2E-45C8-A96B-4F6A8406921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9289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C686D07-E023-4261-A410-7CBBD838A275}" type="datetimeFigureOut">
              <a:rPr lang="ru-RU"/>
              <a:pPr>
                <a:defRPr/>
              </a:pPr>
              <a:t>16.02.2017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4F131E4-891C-45E7-A96F-445C34626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08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81CEE8D-5591-415F-BD38-0F62D5721166}" type="slidenum">
              <a:rPr lang="ru-RU" smtClean="0"/>
              <a:pPr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smtClean="0"/>
              <a:t>       </a:t>
            </a:r>
            <a:endParaRPr lang="ru-RU" smtClean="0"/>
          </a:p>
        </p:txBody>
      </p:sp>
      <p:sp>
        <p:nvSpPr>
          <p:cNvPr id="1945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E57B78-4807-48EB-8124-E2FB747378D1}" type="slidenum">
              <a:rPr lang="uk-UA" sz="1200"/>
              <a:pPr algn="r"/>
              <a:t>4</a:t>
            </a:fld>
            <a:endParaRPr lang="uk-UA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smtClean="0"/>
              <a:t>       </a:t>
            </a:r>
            <a:endParaRPr lang="ru-RU" smtClean="0"/>
          </a:p>
        </p:txBody>
      </p:sp>
      <p:sp>
        <p:nvSpPr>
          <p:cNvPr id="2253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6E7F6D-9BD5-40EC-90D0-E29E236DC971}" type="slidenum">
              <a:rPr lang="uk-UA" sz="1200"/>
              <a:pPr algn="r"/>
              <a:t>6</a:t>
            </a:fld>
            <a:endParaRPr lang="uk-UA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smtClean="0"/>
              <a:t>       </a:t>
            </a:r>
            <a:endParaRPr lang="ru-RU" smtClean="0"/>
          </a:p>
        </p:txBody>
      </p:sp>
      <p:sp>
        <p:nvSpPr>
          <p:cNvPr id="2457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E632F5C-4008-4A31-9BA8-DEB96D907A7E}" type="slidenum">
              <a:rPr lang="uk-UA" sz="1200"/>
              <a:pPr algn="r"/>
              <a:t>7</a:t>
            </a:fld>
            <a:endParaRPr lang="uk-UA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uk-UA" smtClean="0"/>
              <a:t>       </a:t>
            </a:r>
            <a:endParaRPr lang="ru-RU" smtClean="0"/>
          </a:p>
        </p:txBody>
      </p:sp>
      <p:sp>
        <p:nvSpPr>
          <p:cNvPr id="2662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827F97F-2C2D-410A-B87F-4DFF909ACE6B}" type="slidenum">
              <a:rPr lang="uk-UA" sz="1200"/>
              <a:pPr algn="r"/>
              <a:t>8</a:t>
            </a:fld>
            <a:endParaRPr lang="uk-UA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uk-UA" smtClean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E477AD-0171-45E8-A416-A8B92424CE9E}" type="slidenum">
              <a:rPr lang="ru-RU" smtClean="0"/>
              <a:pPr>
                <a:defRPr/>
              </a:pPr>
              <a:t>30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/>
            </a:extLst>
          </p:cNvSpPr>
          <p:nvPr>
            <p:ph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4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2CD86AD4-BAE4-4319-8F2F-812FF5B164C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5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C19C6AB0-E818-4D9B-AC08-61156B9039A9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/>
            </a:extLst>
          </p:cNvSpPr>
          <p:nvPr>
            <p:ph sz="half" idx="1"/>
          </p:nvPr>
        </p:nvSpPr>
        <p:spPr>
          <a:xfrm>
            <a:off x="457200" y="1935480"/>
            <a:ext cx="822960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57200" y="427609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/>
            </a:extLst>
          </p:cNvSpPr>
          <p:nvPr>
            <p:ph sz="quarter" idx="3"/>
          </p:nvPr>
        </p:nvSpPr>
        <p:spPr>
          <a:xfrm>
            <a:off x="4718050" y="427609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6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EB879ABB-DF25-44CD-AA8F-55E2DD46FF0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12D43D2C-2313-43A8-B112-CE59D8CDCF41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/>
            </a:extLst>
          </p:cNvSpPr>
          <p:nvPr>
            <p:ph sz="quarter" idx="1"/>
          </p:nvPr>
        </p:nvSpPr>
        <p:spPr>
          <a:xfrm>
            <a:off x="457200" y="193548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718050" y="193548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/>
            </a:extLst>
          </p:cNvSpPr>
          <p:nvPr>
            <p:ph sz="half" idx="3"/>
          </p:nvPr>
        </p:nvSpPr>
        <p:spPr>
          <a:xfrm>
            <a:off x="457200" y="4276090"/>
            <a:ext cx="822960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6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C3550FDC-5069-45E6-8552-198BF3C4AC9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6BE75AB3-9CCD-4D21-A598-CA213C6A0B2A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/>
            </a:extLst>
          </p:cNvSpPr>
          <p:nvPr>
            <p:ph sz="half" idx="1"/>
          </p:nvPr>
        </p:nvSpPr>
        <p:spPr>
          <a:xfrm>
            <a:off x="457200" y="1935480"/>
            <a:ext cx="3968750" cy="438912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/>
            </a:extLst>
          </p:cNvSpPr>
          <p:nvPr>
            <p:ph sz="half" idx="2"/>
          </p:nvPr>
        </p:nvSpPr>
        <p:spPr>
          <a:xfrm>
            <a:off x="4718050" y="1935480"/>
            <a:ext cx="3968750" cy="438912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5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6588139D-A655-4777-989C-9781065022D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6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EFD5EE66-5EC9-49C6-B32B-F56E047B22FB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011DFD99-324E-4A47-A861-E5F6520E75F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4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50E2F2AD-3012-4022-A294-AFD44367FEA0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74D03DA0-271A-4A7D-AF64-5F8CF4C4E54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3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388EBC6C-0D45-4428-9D9F-6235A032EF26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/>
            </a:extLst>
          </p:cNvSpPr>
          <p:nvPr>
            <p:ph/>
          </p:nvPr>
        </p:nvSpPr>
        <p:spPr>
          <a:xfrm>
            <a:off x="457200" y="704215"/>
            <a:ext cx="8229600" cy="562038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210679BE-3B05-4B6B-895A-7DD47C6727C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4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D31FF3B2-BEAF-4626-AC6A-018B4E1D8D4F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/>
            </a:extLst>
          </p:cNvSpPr>
          <p:nvPr>
            <p:ph sz="half" idx="1"/>
          </p:nvPr>
        </p:nvSpPr>
        <p:spPr>
          <a:xfrm>
            <a:off x="457200" y="1935480"/>
            <a:ext cx="822960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/>
            </a:extLst>
          </p:cNvSpPr>
          <p:nvPr>
            <p:ph sz="half" idx="2"/>
          </p:nvPr>
        </p:nvSpPr>
        <p:spPr>
          <a:xfrm>
            <a:off x="457200" y="4276090"/>
            <a:ext cx="822960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5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94B18854-DBC1-41CD-93F4-60AF16A9504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6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9B8A63CC-881D-46CA-9C36-E46E1AF9CCF7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/>
            </a:extLst>
          </p:cNvSpPr>
          <p:nvPr>
            <p:ph sz="quarter" idx="1"/>
          </p:nvPr>
        </p:nvSpPr>
        <p:spPr>
          <a:xfrm>
            <a:off x="457200" y="193548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718050" y="193548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/>
            </a:extLst>
          </p:cNvSpPr>
          <p:nvPr>
            <p:ph sz="quarter" idx="3"/>
          </p:nvPr>
        </p:nvSpPr>
        <p:spPr>
          <a:xfrm>
            <a:off x="457200" y="427609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/>
            </a:extLst>
          </p:cNvSpPr>
          <p:nvPr>
            <p:ph sz="quarter" idx="4"/>
          </p:nvPr>
        </p:nvSpPr>
        <p:spPr>
          <a:xfrm>
            <a:off x="4718050" y="427609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7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83B43C12-24C6-4294-969F-6FD85512369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8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320ACFD8-CEC8-4CE2-9424-3F5B256F6F58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/>
            </a:extLst>
          </p:cNvSpPr>
          <p:nvPr>
            <p:ph sz="half" idx="1"/>
          </p:nvPr>
        </p:nvSpPr>
        <p:spPr>
          <a:xfrm>
            <a:off x="457200" y="1935480"/>
            <a:ext cx="3968750" cy="438912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718050" y="193548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/>
            </a:extLst>
          </p:cNvSpPr>
          <p:nvPr>
            <p:ph sz="quarter" idx="3"/>
          </p:nvPr>
        </p:nvSpPr>
        <p:spPr>
          <a:xfrm>
            <a:off x="4718050" y="427609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6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9558A6F2-2A96-4A8F-9F2B-623C547BB10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E1810892-225C-43C9-9B3E-3825531081CF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215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/>
            </a:extLst>
          </p:cNvSpPr>
          <p:nvPr>
            <p:ph sz="quarter" idx="1"/>
          </p:nvPr>
        </p:nvSpPr>
        <p:spPr>
          <a:xfrm>
            <a:off x="457200" y="193548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/>
            </a:extLst>
          </p:cNvSpPr>
          <p:nvPr>
            <p:ph sz="quarter" idx="2"/>
          </p:nvPr>
        </p:nvSpPr>
        <p:spPr>
          <a:xfrm>
            <a:off x="457200" y="4276090"/>
            <a:ext cx="3968750" cy="204851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/>
            </a:extLst>
          </p:cNvSpPr>
          <p:nvPr>
            <p:ph sz="half" idx="3"/>
          </p:nvPr>
        </p:nvSpPr>
        <p:spPr>
          <a:xfrm>
            <a:off x="4718050" y="1935480"/>
            <a:ext cx="3968750" cy="438912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/>
          </a:p>
        </p:txBody>
      </p:sp>
      <p:sp>
        <p:nvSpPr>
          <p:cNvPr id="6" name="17 Slayt Numarası Yer Tutucusu"/>
          <p:cNvSpPr>
            <a:spLocks noGrp="1" noChangeArrowheads="1"/>
          </p:cNvSpPr>
          <p:nvPr>
            <p:ph type="sldNum" sz="quarter" idx="10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63F93611-6E02-4ADC-B594-1E7B09CFA7B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21 Altbilgi Yer Tutucusu"/>
          <p:cNvSpPr>
            <a:spLocks noGrp="1" noChangeArrowheads="1"/>
          </p:cNvSpPr>
          <p:nvPr>
            <p:ph type="ftr" sz="quarter" idx="11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9 Veri Yer Tutucusu"/>
          <p:cNvSpPr>
            <a:spLocks noGrp="1" noChangeArrowheads="1"/>
          </p:cNvSpPr>
          <p:nvPr>
            <p:ph type="dt" sz="half" idx="12"/>
          </p:nvPr>
        </p:nvSpPr>
        <p:spPr bwMode="auto">
          <a:ln>
            <a:miter lim="800000"/>
          </a:ln>
        </p:spPr>
        <p:txBody>
          <a:bodyPr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onstantia" pitchFamily="18" charset="0"/>
                <a:cs typeface="+mn-cs"/>
              </a:defRPr>
            </a:lvl1pPr>
          </a:lstStyle>
          <a:p>
            <a:pPr>
              <a:defRPr/>
            </a:pPr>
            <a:fld id="{BFA9AA01-CEFE-45C8-8A5F-FD508603AC2A}" type="datetime1">
              <a:rPr lang="tr-TR"/>
              <a:pPr>
                <a:defRPr/>
              </a:pPr>
              <a:t>16.02.2017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 Serbest Form"/>
          <p:cNvSpPr>
            <a:extLst>
              <a:ext uri="smNativeData"/>
            </a:extLst>
          </p:cNvSpPr>
          <p:nvPr/>
        </p:nvSpPr>
        <p:spPr>
          <a:xfrm>
            <a:off x="-9525" y="-6350"/>
            <a:ext cx="9163050" cy="1041400"/>
          </a:xfrm>
          <a:custGeom>
            <a:avLst/>
            <a:gdLst/>
            <a:ahLst/>
            <a:cxnLst/>
            <a:rect l="0" t="0" r="9163050" b="1041400"/>
            <a:pathLst>
              <a:path w="9163050" h="1041400">
                <a:moveTo>
                  <a:pt x="9525" y="3175"/>
                </a:moveTo>
                <a:lnTo>
                  <a:pt x="4035425" y="3175"/>
                </a:lnTo>
                <a:cubicBezTo>
                  <a:pt x="4359275" y="160337"/>
                  <a:pt x="6076950" y="582613"/>
                  <a:pt x="6943725" y="582613"/>
                </a:cubicBezTo>
                <a:cubicBezTo>
                  <a:pt x="7810500" y="582613"/>
                  <a:pt x="8772526" y="241300"/>
                  <a:pt x="9153526" y="87313"/>
                </a:cubicBezTo>
                <a:lnTo>
                  <a:pt x="9163050" y="338138"/>
                </a:lnTo>
                <a:cubicBezTo>
                  <a:pt x="9001126" y="407988"/>
                  <a:pt x="7962900" y="700088"/>
                  <a:pt x="6829425" y="696913"/>
                </a:cubicBezTo>
                <a:cubicBezTo>
                  <a:pt x="5695950" y="693738"/>
                  <a:pt x="3500438" y="261938"/>
                  <a:pt x="2362200" y="319088"/>
                </a:cubicBezTo>
                <a:cubicBezTo>
                  <a:pt x="1190625" y="331788"/>
                  <a:pt x="428625" y="765175"/>
                  <a:pt x="0" y="1041400"/>
                </a:cubicBezTo>
                <a:lnTo>
                  <a:pt x="0" y="3175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lnTo>
                  <a:pt x="9525" y="3175"/>
                </a:lnTo>
                <a:lnTo>
                  <a:pt x="9525" y="1041400"/>
                </a:lnTo>
                <a:close/>
              </a:path>
            </a:pathLst>
          </a:custGeom>
          <a:gradFill flip="none" rotWithShape="0">
            <a:gsLst>
              <a:gs pos="0">
                <a:srgbClr val="0075A2">
                  <a:alpha val="45000"/>
                </a:srgbClr>
              </a:gs>
              <a:gs pos="100000">
                <a:srgbClr val="00C4CE">
                  <a:alpha val="5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 lang="tr-TR" sz="1800" b="0" i="0" u="none" strike="noStrike" kern="1" spc="0" baseline="0">
                <a:solidFill>
                  <a:schemeClr val="tx1"/>
                </a:solidFill>
                <a:effectLst/>
                <a:latin typeface="Constantia" pitchFamily="1" charset="-52"/>
                <a:ea typeface="Constantia" pitchFamily="1" charset="-52"/>
                <a:cs typeface="Constantia" pitchFamily="1" charset="-52"/>
              </a:defRPr>
            </a:pPr>
            <a:endParaRPr lang="tr-TR" i="0" kern="1">
              <a:latin typeface="Constantia" pitchFamily="1" charset="-52"/>
            </a:endParaRPr>
          </a:p>
        </p:txBody>
      </p:sp>
      <p:sp>
        <p:nvSpPr>
          <p:cNvPr id="3" name="7 Serbest Form"/>
          <p:cNvSpPr>
            <a:extLst>
              <a:ext uri="smNativeData"/>
            </a:extLst>
          </p:cNvSpPr>
          <p:nvPr/>
        </p:nvSpPr>
        <p:spPr>
          <a:xfrm>
            <a:off x="4381500" y="-6985"/>
            <a:ext cx="4762500" cy="638175"/>
          </a:xfrm>
          <a:custGeom>
            <a:avLst/>
            <a:gdLst/>
            <a:ahLst/>
            <a:cxnLst/>
            <a:rect l="0" t="0" r="4762500" b="638175"/>
            <a:pathLst>
              <a:path w="4762500" h="638175">
                <a:moveTo>
                  <a:pt x="0" y="0"/>
                </a:moveTo>
                <a:cubicBezTo>
                  <a:pt x="276225" y="109401"/>
                  <a:pt x="1854200" y="571676"/>
                  <a:pt x="2647950" y="604925"/>
                </a:cubicBezTo>
                <a:cubicBezTo>
                  <a:pt x="3441700" y="638175"/>
                  <a:pt x="4410075" y="299245"/>
                  <a:pt x="4762500" y="199496"/>
                </a:cubicBezTo>
                <a:lnTo>
                  <a:pt x="4762500" y="6435"/>
                </a:lnTo>
                <a:lnTo>
                  <a:pt x="0" y="6435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lnTo>
                  <a:pt x="0" y="0"/>
                </a:lnTo>
                <a:lnTo>
                  <a:pt x="4762500" y="199496"/>
                </a:lnTo>
                <a:close/>
              </a:path>
            </a:pathLst>
          </a:custGeom>
          <a:gradFill flip="none" rotWithShape="0">
            <a:gsLst>
              <a:gs pos="0">
                <a:srgbClr val="00A2AA">
                  <a:alpha val="30000"/>
                </a:srgbClr>
              </a:gs>
              <a:gs pos="79000">
                <a:srgbClr val="008BBF">
                  <a:alpha val="45000"/>
                </a:srgbClr>
              </a:gs>
              <a:gs pos="100000">
                <a:srgbClr val="008BBF">
                  <a:alpha val="4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 lang="tr-TR" sz="1800" b="0" i="0" u="none" strike="noStrike" kern="1" spc="0" baseline="0">
                <a:solidFill>
                  <a:schemeClr val="tx1"/>
                </a:solidFill>
                <a:effectLst/>
                <a:latin typeface="Constantia" pitchFamily="1" charset="-52"/>
                <a:ea typeface="Constantia" pitchFamily="1" charset="-52"/>
                <a:cs typeface="Constantia" pitchFamily="1" charset="-52"/>
              </a:defRPr>
            </a:pPr>
            <a:endParaRPr lang="tr-TR" i="0" kern="1">
              <a:latin typeface="Constantia" pitchFamily="1" charset="-52"/>
            </a:endParaRPr>
          </a:p>
        </p:txBody>
      </p:sp>
      <p:sp>
        <p:nvSpPr>
          <p:cNvPr id="4" name="8 Başlık Yer Tutucusu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Asıl başlık stili için tıklatın</a:t>
            </a:r>
          </a:p>
        </p:txBody>
      </p:sp>
      <p:sp>
        <p:nvSpPr>
          <p:cNvPr id="1031" name="29 Metin Yer Tutucusu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Asıl metin stillerini düzenlemek için tıklatın</a:t>
            </a:r>
          </a:p>
          <a:p>
            <a:pPr lvl="1"/>
            <a:r>
              <a:rPr lang="ru-RU" smtClean="0"/>
              <a:t>İkinci düzey</a:t>
            </a:r>
          </a:p>
          <a:p>
            <a:pPr lvl="2"/>
            <a:r>
              <a:rPr lang="ru-RU" smtClean="0"/>
              <a:t>Üçüncü düzey</a:t>
            </a:r>
          </a:p>
          <a:p>
            <a:pPr lvl="3"/>
            <a:r>
              <a:rPr lang="ru-RU" smtClean="0"/>
              <a:t>Dördüncü düzey</a:t>
            </a:r>
          </a:p>
          <a:p>
            <a:pPr lvl="4"/>
            <a:r>
              <a:rPr lang="ru-RU" smtClean="0"/>
              <a:t>Beşinci düzey</a:t>
            </a:r>
          </a:p>
        </p:txBody>
      </p:sp>
      <p:sp>
        <p:nvSpPr>
          <p:cNvPr id="6" name="9 Veri Yer Tutucusu"/>
          <p:cNvSpPr>
            <a:spLocks noGrp="1" noChangeArrowheads="1"/>
            <a:extLst>
              <a:ext uri="smNativeData"/>
            </a:extLst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 kern="1">
                <a:solidFill>
                  <a:srgbClr val="045D76"/>
                </a:solidFill>
                <a:latin typeface="Constantia" pitchFamily="1" charset="-52"/>
                <a:cs typeface="Constantia" pitchFamily="1" charset="-52"/>
              </a:defRPr>
            </a:lvl1pPr>
          </a:lstStyle>
          <a:p>
            <a:pPr>
              <a:defRPr lang="tr-TR" sz="1200" b="0" i="0" u="none" strike="noStrike" kern="1" spc="0" baseline="0">
                <a:solidFill>
                  <a:srgbClr val="045D76"/>
                </a:solidFill>
                <a:effectLst/>
                <a:latin typeface="Constantia" pitchFamily="1" charset="-52"/>
                <a:ea typeface="Constantia" pitchFamily="1" charset="-52"/>
                <a:cs typeface="Constantia" pitchFamily="1" charset="-52"/>
              </a:defRPr>
            </a:pPr>
            <a:fld id="{FE0FE272-6E4E-4494-8200-F1CC8BBD1FCB}" type="datetime1">
              <a:rPr lang="tr-TR"/>
              <a:pPr>
                <a:defRPr lang="tr-TR" sz="1200" b="0" i="0" u="none" strike="noStrike" kern="1" spc="0" baseline="0">
                  <a:solidFill>
                    <a:srgbClr val="045D76"/>
                  </a:solidFill>
                  <a:effectLst/>
                  <a:latin typeface="Constantia" pitchFamily="1" charset="-52"/>
                  <a:ea typeface="Constantia" pitchFamily="1" charset="-52"/>
                  <a:cs typeface="Constantia" pitchFamily="1" charset="-52"/>
                </a:defRPr>
              </a:pPr>
              <a:t>16.02.2017</a:t>
            </a:fld>
            <a:endParaRPr lang="tr-TR"/>
          </a:p>
        </p:txBody>
      </p:sp>
      <p:sp>
        <p:nvSpPr>
          <p:cNvPr id="7" name="21 Altbilgi Yer Tutucusu"/>
          <p:cNvSpPr>
            <a:spLocks noGrp="1" noChangeArrowheads="1"/>
            <a:extLst>
              <a:ext uri="smNativeData"/>
            </a:extLst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 kern="1">
                <a:solidFill>
                  <a:srgbClr val="045D76"/>
                </a:solidFill>
                <a:latin typeface="Constantia" pitchFamily="1" charset="-52"/>
                <a:cs typeface="Constantia" pitchFamily="1" charset="-52"/>
              </a:defRPr>
            </a:lvl1pPr>
          </a:lstStyle>
          <a:p>
            <a:pPr>
              <a:defRPr lang="tr-TR" sz="1200" b="0" i="0" u="none" strike="noStrike" kern="1" spc="0" baseline="0">
                <a:solidFill>
                  <a:srgbClr val="045D76"/>
                </a:solidFill>
                <a:effectLst/>
                <a:latin typeface="Constantia" pitchFamily="1" charset="-52"/>
                <a:ea typeface="Constantia" pitchFamily="1" charset="-52"/>
                <a:cs typeface="Constantia" pitchFamily="1" charset="-52"/>
              </a:defRPr>
            </a:pPr>
            <a:endParaRPr lang="tr-TR"/>
          </a:p>
        </p:txBody>
      </p:sp>
      <p:sp>
        <p:nvSpPr>
          <p:cNvPr id="8" name="17 Slayt Numarası Yer Tutucusu"/>
          <p:cNvSpPr>
            <a:spLocks noGrp="1" noChangeArrowheads="1"/>
            <a:extLst>
              <a:ext uri="smNativeData"/>
            </a:extLst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anchor="b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0" kern="1">
                <a:solidFill>
                  <a:srgbClr val="045D76"/>
                </a:solidFill>
                <a:latin typeface="Constantia" pitchFamily="1" charset="-52"/>
                <a:cs typeface="Constantia" pitchFamily="1" charset="-52"/>
              </a:defRPr>
            </a:lvl1pPr>
          </a:lstStyle>
          <a:p>
            <a:pPr>
              <a:defRPr lang="tr-TR" sz="1200" b="0" i="0" u="none" strike="noStrike" kern="1" spc="0" baseline="0">
                <a:solidFill>
                  <a:srgbClr val="045D76"/>
                </a:solidFill>
                <a:effectLst/>
                <a:latin typeface="Constantia" pitchFamily="1" charset="-52"/>
                <a:ea typeface="Constantia" pitchFamily="1" charset="-52"/>
                <a:cs typeface="Constantia" pitchFamily="1" charset="-52"/>
              </a:defRPr>
            </a:pPr>
            <a:fld id="{2A527FE5-B3FF-42FA-90EC-BEDF357C0FE4}" type="slidenum">
              <a:rPr lang="tr-TR"/>
              <a:pPr>
                <a:defRPr lang="tr-TR" sz="1200" b="0" i="0" u="none" strike="noStrike" kern="1" spc="0" baseline="0">
                  <a:solidFill>
                    <a:srgbClr val="045D76"/>
                  </a:solidFill>
                  <a:effectLst/>
                  <a:latin typeface="Constantia" pitchFamily="1" charset="-52"/>
                  <a:ea typeface="Constantia" pitchFamily="1" charset="-52"/>
                  <a:cs typeface="Constantia" pitchFamily="1" charset="-52"/>
                </a:defRPr>
              </a:pPr>
              <a:t>‹#›</a:t>
            </a:fld>
            <a:endParaRPr lang="tr-TR"/>
          </a:p>
        </p:txBody>
      </p:sp>
      <p:grpSp>
        <p:nvGrpSpPr>
          <p:cNvPr id="1035" name="1 Grup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50" y="202565"/>
            <a:chExt cx="9180830" cy="648970"/>
          </a:xfrm>
        </p:grpSpPr>
        <p:sp>
          <p:nvSpPr>
            <p:cNvPr id="11" name="11 Serbest Form"/>
            <p:cNvSpPr>
              <a:extLst>
                <a:ext uri="smNativeData"/>
              </a:extLst>
            </p:cNvSpPr>
            <p:nvPr/>
          </p:nvSpPr>
          <p:spPr>
            <a:xfrm rot="21435679">
              <a:off x="-19050" y="202565"/>
              <a:ext cx="9163366" cy="648970"/>
            </a:xfrm>
            <a:custGeom>
              <a:avLst/>
              <a:gdLst/>
              <a:ahLst/>
              <a:cxnLst/>
              <a:rect l="0" t="0" r="9163050" b="648970"/>
              <a:pathLst>
                <a:path w="9163050" h="648970">
                  <a:moveTo>
                    <a:pt x="0" y="594223"/>
                  </a:moveTo>
                  <a:cubicBezTo>
                    <a:pt x="447675" y="453971"/>
                    <a:pt x="1465263" y="169163"/>
                    <a:pt x="2552700" y="173469"/>
                  </a:cubicBezTo>
                  <a:cubicBezTo>
                    <a:pt x="3640138" y="177775"/>
                    <a:pt x="5422900" y="648970"/>
                    <a:pt x="6524625" y="620059"/>
                  </a:cubicBezTo>
                  <a:cubicBezTo>
                    <a:pt x="7626350" y="591147"/>
                    <a:pt x="8613776" y="129179"/>
                    <a:pt x="9163050" y="0"/>
                  </a:cubicBezTo>
                </a:path>
              </a:pathLst>
            </a:custGeom>
            <a:noFill/>
            <a:ln w="10795" cap="flat" cmpd="sng" algn="ctr">
              <a:solidFill>
                <a:srgbClr val="0AB8C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lang="tr-TR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 charset="-52"/>
                  <a:ea typeface="Constantia" pitchFamily="1" charset="-52"/>
                  <a:cs typeface="Constantia" pitchFamily="1" charset="-52"/>
                </a:defRPr>
              </a:pPr>
              <a:endParaRPr lang="tr-TR" i="0" kern="1">
                <a:latin typeface="Constantia" pitchFamily="1" charset="-52"/>
              </a:endParaRPr>
            </a:p>
          </p:txBody>
        </p:sp>
        <p:sp>
          <p:nvSpPr>
            <p:cNvPr id="10" name="12 Serbest Form"/>
            <p:cNvSpPr>
              <a:extLst>
                <a:ext uri="smNativeData"/>
              </a:extLst>
            </p:cNvSpPr>
            <p:nvPr/>
          </p:nvSpPr>
          <p:spPr>
            <a:xfrm rot="21435679">
              <a:off x="-14288" y="275733"/>
              <a:ext cx="9176068" cy="531265"/>
            </a:xfrm>
            <a:custGeom>
              <a:avLst/>
              <a:gdLst/>
              <a:ahLst/>
              <a:cxnLst/>
              <a:rect l="0" t="0" r="9176385" b="530225"/>
              <a:pathLst>
                <a:path w="9176385" h="530225">
                  <a:moveTo>
                    <a:pt x="0" y="454478"/>
                  </a:moveTo>
                  <a:cubicBezTo>
                    <a:pt x="434469" y="401704"/>
                    <a:pt x="1513482" y="132866"/>
                    <a:pt x="2606819" y="141558"/>
                  </a:cubicBezTo>
                  <a:cubicBezTo>
                    <a:pt x="3700155" y="150251"/>
                    <a:pt x="5465089" y="530225"/>
                    <a:pt x="6560017" y="506631"/>
                  </a:cubicBezTo>
                  <a:cubicBezTo>
                    <a:pt x="7654944" y="483038"/>
                    <a:pt x="8632104" y="105548"/>
                    <a:pt x="9176384" y="0"/>
                  </a:cubicBezTo>
                </a:path>
              </a:pathLst>
            </a:custGeom>
            <a:noFill/>
            <a:ln w="9525" cap="flat" cmpd="sng" algn="ctr">
              <a:solidFill>
                <a:srgbClr val="10CF9B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 lang="tr-TR" sz="1800" b="0" i="0" u="none" strike="noStrike" kern="1" spc="0" baseline="0">
                  <a:solidFill>
                    <a:schemeClr val="tx1"/>
                  </a:solidFill>
                  <a:effectLst/>
                  <a:latin typeface="Constantia" pitchFamily="1" charset="-52"/>
                  <a:ea typeface="Constantia" pitchFamily="1" charset="-52"/>
                  <a:cs typeface="Constantia" pitchFamily="1" charset="-52"/>
                </a:defRPr>
              </a:pPr>
              <a:endParaRPr lang="tr-TR" i="0" kern="1">
                <a:latin typeface="Constantia" pitchFamily="1" charset="-5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lang="tr-TR" sz="5600" b="1" kern="1">
          <a:solidFill>
            <a:srgbClr val="53DEEA"/>
          </a:solidFill>
          <a:effectLst>
            <a:outerShdw dist="63500" dir="3600000" algn="tl" rotWithShape="0">
              <a:srgbClr val="000000">
                <a:alpha val="40000"/>
              </a:srgbClr>
            </a:outerShdw>
          </a:effectLst>
          <a:latin typeface="Calibri" pitchFamily="2" charset="-52"/>
          <a:ea typeface="Calibri" pitchFamily="2" charset="-52"/>
          <a:cs typeface="Calibri" pitchFamily="2" charset="-52"/>
        </a:defRPr>
      </a:lvl1pPr>
      <a:lvl2pPr algn="r" rtl="0" eaLnBrk="0" fontAlgn="base" hangingPunct="0">
        <a:spcBef>
          <a:spcPct val="0"/>
        </a:spcBef>
        <a:spcAft>
          <a:spcPct val="0"/>
        </a:spcAft>
        <a:defRPr lang="tr-TR" sz="5600" b="1" kern="1">
          <a:solidFill>
            <a:srgbClr val="53DEEA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lang="tr-TR" sz="5600" b="1" kern="1">
          <a:solidFill>
            <a:srgbClr val="53DEEA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lang="tr-TR" sz="5600" b="1" kern="1">
          <a:solidFill>
            <a:srgbClr val="53DEEA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lang="tr-TR" sz="5600" b="1" kern="1">
          <a:solidFill>
            <a:srgbClr val="53DEEA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lang="tr-TR" sz="5600" b="1" kern="1">
          <a:solidFill>
            <a:srgbClr val="53DEEA"/>
          </a:solidFill>
          <a:latin typeface="Calibri" pitchFamily="34" charset="0"/>
          <a:ea typeface="Constantia" pitchFamily="1" charset="-52"/>
          <a:cs typeface="Calibri" pitchFamily="3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lang="tr-TR" sz="5600" b="1" kern="1">
          <a:solidFill>
            <a:srgbClr val="53DEEA"/>
          </a:solidFill>
          <a:latin typeface="Calibri" pitchFamily="34" charset="0"/>
          <a:ea typeface="Constantia" pitchFamily="1" charset="-52"/>
          <a:cs typeface="Calibri" pitchFamily="3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lang="tr-TR" sz="5600" b="1" kern="1">
          <a:solidFill>
            <a:srgbClr val="53DEEA"/>
          </a:solidFill>
          <a:latin typeface="Calibri" pitchFamily="34" charset="0"/>
          <a:ea typeface="Constantia" pitchFamily="1" charset="-52"/>
          <a:cs typeface="Calibri" pitchFamily="3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lang="tr-TR" sz="5600" b="1" kern="1">
          <a:solidFill>
            <a:srgbClr val="53DEEA"/>
          </a:solidFill>
          <a:latin typeface="Calibri" pitchFamily="34" charset="0"/>
          <a:ea typeface="Constantia" pitchFamily="1" charset="-52"/>
          <a:cs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0"/>
        </a:spcBef>
        <a:spcAft>
          <a:spcPct val="0"/>
        </a:spcAft>
        <a:buClr>
          <a:srgbClr val="0BD0D9"/>
        </a:buClr>
        <a:buFont typeface="Wingdings 2" pitchFamily="18" charset="2"/>
        <a:buChar char=""/>
        <a:defRPr lang="tr-TR" sz="2600" kern="1">
          <a:solidFill>
            <a:schemeClr val="tx1"/>
          </a:solidFill>
          <a:latin typeface="Constantia" pitchFamily="1" charset="-52"/>
          <a:ea typeface="Constantia" pitchFamily="1" charset="-52"/>
          <a:cs typeface="Constantia" pitchFamily="1" charset="-52"/>
        </a:defRPr>
      </a:lvl1pPr>
      <a:lvl2pPr marL="639763" indent="-246063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Font typeface="Wingdings 2" pitchFamily="18" charset="2"/>
        <a:buChar char=""/>
        <a:defRPr lang="tr-TR" sz="2400" kern="1">
          <a:solidFill>
            <a:schemeClr val="tx1"/>
          </a:solidFill>
          <a:latin typeface="Constantia" pitchFamily="1" charset="-52"/>
          <a:ea typeface="Constantia" pitchFamily="1" charset="-52"/>
          <a:cs typeface="Constantia" pitchFamily="1" charset="-52"/>
        </a:defRPr>
      </a:lvl2pPr>
      <a:lvl3pPr marL="914400" indent="-246063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Wingdings 2" pitchFamily="18" charset="2"/>
        <a:buChar char=""/>
        <a:defRPr lang="tr-TR" sz="2100" kern="1">
          <a:solidFill>
            <a:schemeClr val="tx1"/>
          </a:solidFill>
          <a:latin typeface="Constantia" pitchFamily="1" charset="-52"/>
          <a:ea typeface="Constantia" pitchFamily="1" charset="-52"/>
          <a:cs typeface="Constantia" pitchFamily="1" charset="-52"/>
        </a:defRPr>
      </a:lvl3pPr>
      <a:lvl4pPr marL="1187450" indent="-209550" algn="l" rtl="0" eaLnBrk="0" fontAlgn="base" hangingPunct="0">
        <a:spcBef>
          <a:spcPct val="0"/>
        </a:spcBef>
        <a:spcAft>
          <a:spcPct val="0"/>
        </a:spcAft>
        <a:buClr>
          <a:srgbClr val="0BD0D9"/>
        </a:buClr>
        <a:buFont typeface="Wingdings 2" pitchFamily="18" charset="2"/>
        <a:buChar char=""/>
        <a:defRPr lang="tr-TR" sz="2000" kern="1">
          <a:solidFill>
            <a:schemeClr val="tx1"/>
          </a:solidFill>
          <a:latin typeface="Constantia" pitchFamily="1" charset="-52"/>
          <a:ea typeface="Constantia" pitchFamily="1" charset="-52"/>
          <a:cs typeface="Constantia" pitchFamily="1" charset="-52"/>
        </a:defRPr>
      </a:lvl4pPr>
      <a:lvl5pPr marL="1462088" indent="-209550" algn="l" rtl="0" eaLnBrk="0" fontAlgn="base" hangingPunct="0">
        <a:spcBef>
          <a:spcPct val="0"/>
        </a:spcBef>
        <a:spcAft>
          <a:spcPct val="0"/>
        </a:spcAft>
        <a:buClr>
          <a:srgbClr val="10CF9B"/>
        </a:buClr>
        <a:buFont typeface="Wingdings 2" pitchFamily="18" charset="2"/>
        <a:buChar char=""/>
        <a:defRPr lang="tr-TR" sz="2000" kern="1">
          <a:solidFill>
            <a:schemeClr val="tx1"/>
          </a:solidFill>
          <a:latin typeface="Constantia" pitchFamily="1" charset="-52"/>
          <a:ea typeface="Constantia" pitchFamily="1" charset="-52"/>
          <a:cs typeface="Constantia" pitchFamily="1" charset="-52"/>
        </a:defRPr>
      </a:lvl5pPr>
      <a:lvl6pPr marL="1919288" indent="-209550" algn="l" rtl="0" eaLnBrk="0" fontAlgn="base" hangingPunct="0">
        <a:spcBef>
          <a:spcPct val="0"/>
        </a:spcBef>
        <a:spcAft>
          <a:spcPct val="0"/>
        </a:spcAft>
        <a:buClr>
          <a:srgbClr val="10CF9B"/>
        </a:buClr>
        <a:buFont typeface="Wingdings 2" pitchFamily="18" charset="2"/>
        <a:buChar char=""/>
        <a:defRPr lang="tr-TR" sz="2000" kern="1">
          <a:solidFill>
            <a:schemeClr val="tx1"/>
          </a:solidFill>
          <a:latin typeface="Constantia" pitchFamily="1" charset="-52"/>
          <a:ea typeface="Constantia" pitchFamily="1" charset="-52"/>
          <a:cs typeface="Constantia" pitchFamily="1" charset="-52"/>
        </a:defRPr>
      </a:lvl6pPr>
      <a:lvl7pPr marL="2376488" indent="-209550" algn="l" rtl="0" eaLnBrk="0" fontAlgn="base" hangingPunct="0">
        <a:spcBef>
          <a:spcPct val="0"/>
        </a:spcBef>
        <a:spcAft>
          <a:spcPct val="0"/>
        </a:spcAft>
        <a:buClr>
          <a:srgbClr val="10CF9B"/>
        </a:buClr>
        <a:buFont typeface="Wingdings 2" pitchFamily="18" charset="2"/>
        <a:buChar char=""/>
        <a:defRPr lang="tr-TR" sz="2000" kern="1">
          <a:solidFill>
            <a:schemeClr val="tx1"/>
          </a:solidFill>
          <a:latin typeface="Constantia" pitchFamily="1" charset="-52"/>
          <a:ea typeface="Constantia" pitchFamily="1" charset="-52"/>
          <a:cs typeface="Constantia" pitchFamily="1" charset="-52"/>
        </a:defRPr>
      </a:lvl7pPr>
      <a:lvl8pPr marL="2833688" indent="-209550" algn="l" rtl="0" eaLnBrk="0" fontAlgn="base" hangingPunct="0">
        <a:spcBef>
          <a:spcPct val="0"/>
        </a:spcBef>
        <a:spcAft>
          <a:spcPct val="0"/>
        </a:spcAft>
        <a:buClr>
          <a:srgbClr val="10CF9B"/>
        </a:buClr>
        <a:buFont typeface="Wingdings 2" pitchFamily="18" charset="2"/>
        <a:buChar char=""/>
        <a:defRPr lang="tr-TR" sz="2000" kern="1">
          <a:solidFill>
            <a:schemeClr val="tx1"/>
          </a:solidFill>
          <a:latin typeface="Constantia" pitchFamily="1" charset="-52"/>
          <a:ea typeface="Constantia" pitchFamily="1" charset="-52"/>
          <a:cs typeface="Constantia" pitchFamily="1" charset="-52"/>
        </a:defRPr>
      </a:lvl8pPr>
      <a:lvl9pPr marL="3290888" indent="-209550" algn="l" rtl="0" eaLnBrk="0" fontAlgn="base" hangingPunct="0">
        <a:spcBef>
          <a:spcPct val="0"/>
        </a:spcBef>
        <a:spcAft>
          <a:spcPct val="0"/>
        </a:spcAft>
        <a:buClr>
          <a:srgbClr val="10CF9B"/>
        </a:buClr>
        <a:buFont typeface="Wingdings 2" pitchFamily="18" charset="2"/>
        <a:buChar char=""/>
        <a:defRPr lang="tr-TR" sz="2000" kern="1">
          <a:solidFill>
            <a:schemeClr val="tx1"/>
          </a:solidFill>
          <a:latin typeface="Constantia" pitchFamily="1" charset="-52"/>
          <a:ea typeface="Constantia" pitchFamily="1" charset="-52"/>
          <a:cs typeface="Constantia" pitchFamily="1" charset="-5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4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jpe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47.jpe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4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7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60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image" Target="../media/image34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9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105.jpeg"/><Relationship Id="rId7" Type="http://schemas.openxmlformats.org/officeDocument/2006/relationships/diagramQuickStyle" Target="../diagrams/quickStyle20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10" Type="http://schemas.openxmlformats.org/officeDocument/2006/relationships/image" Target="../media/image34.jpeg"/><Relationship Id="rId4" Type="http://schemas.openxmlformats.org/officeDocument/2006/relationships/image" Target="../media/image106.jpeg"/><Relationship Id="rId9" Type="http://schemas.microsoft.com/office/2007/relationships/diagramDrawing" Target="../diagrams/drawing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8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_____Microsoft_Excel1.xls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адпись1"/>
          <p:cNvSpPr txBox="1">
            <a:spLocks noChangeArrowheads="1"/>
          </p:cNvSpPr>
          <p:nvPr/>
        </p:nvSpPr>
        <p:spPr bwMode="auto">
          <a:xfrm>
            <a:off x="1908175" y="1076325"/>
            <a:ext cx="6408738" cy="3429000"/>
          </a:xfrm>
          <a:prstGeom prst="rect">
            <a:avLst/>
          </a:prstGeom>
          <a:solidFill>
            <a:schemeClr val="bg2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4000" b="1">
                <a:solidFill>
                  <a:srgbClr val="301D65"/>
                </a:solidFill>
                <a:latin typeface="Times New Roman" pitchFamily="18" charset="0"/>
                <a:cs typeface="Times New Roman" pitchFamily="18" charset="0"/>
              </a:rPr>
              <a:t>ЗАГАЛЬНА ХАРАКТЕРИСТИКА ГАЛУЗІ ОХОРОНИ ЗДОРОВ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 ’</a:t>
            </a:r>
            <a:r>
              <a:rPr lang="uk-UA" sz="4000" b="1">
                <a:solidFill>
                  <a:srgbClr val="301D65"/>
                </a:solidFill>
                <a:latin typeface="Times New Roman" pitchFamily="18" charset="0"/>
                <a:cs typeface="Times New Roman" pitchFamily="18" charset="0"/>
              </a:rPr>
              <a:t>Я </a:t>
            </a:r>
          </a:p>
          <a:p>
            <a:pPr algn="ctr"/>
            <a:r>
              <a:rPr lang="uk-UA" sz="4000" b="1">
                <a:solidFill>
                  <a:srgbClr val="301D65"/>
                </a:solidFill>
                <a:latin typeface="Times New Roman" pitchFamily="18" charset="0"/>
                <a:cs typeface="Times New Roman" pitchFamily="18" charset="0"/>
              </a:rPr>
              <a:t>М. КРОПИВНИЦЬКОГО</a:t>
            </a:r>
            <a:endParaRPr lang="ru-RU" sz="4000" b="1">
              <a:solidFill>
                <a:srgbClr val="301D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Надпись2"/>
          <p:cNvSpPr txBox="1">
            <a:spLocks noChangeArrowheads="1"/>
          </p:cNvSpPr>
          <p:nvPr/>
        </p:nvSpPr>
        <p:spPr bwMode="auto">
          <a:xfrm>
            <a:off x="26988" y="2165350"/>
            <a:ext cx="5884862" cy="7889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3000" b="1" i="0">
              <a:solidFill>
                <a:srgbClr val="03455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Прямоугольник1"/>
          <p:cNvSpPr>
            <a:spLocks noChangeArrowheads="1"/>
          </p:cNvSpPr>
          <p:nvPr/>
        </p:nvSpPr>
        <p:spPr bwMode="auto">
          <a:xfrm>
            <a:off x="239713" y="788988"/>
            <a:ext cx="8897937" cy="5746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i="0">
              <a:solidFill>
                <a:srgbClr val="034558"/>
              </a:solidFill>
              <a:latin typeface="Monotype Corsiva" pitchFamily="66" charset="0"/>
            </a:endParaRPr>
          </a:p>
        </p:txBody>
      </p:sp>
      <p:pic>
        <p:nvPicPr>
          <p:cNvPr id="14341" name="Рисунок7" descr="Coat_of_Arms_of_Kirovohra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8" y="0"/>
            <a:ext cx="1292226" cy="9810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14342" name="Picture 2" descr="Картинки по запросу лікар загальної практик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4724400"/>
            <a:ext cx="24860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</p:nvPr>
        </p:nvGraphicFramePr>
        <p:xfrm>
          <a:off x="457200" y="1412777"/>
          <a:ext cx="8204200" cy="4911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698" name="Рисунок7" descr="Coat_of_Arms_of_Kirovohra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63713" y="293688"/>
            <a:ext cx="6948487" cy="493712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ПОЗИТИВНІ ЗМІНИ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338456" y="1132840"/>
          <a:ext cx="8554024" cy="546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650" name="Рисунок7" descr="Coat_of_Arms_of_Kirovohra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90638" y="165100"/>
            <a:ext cx="7529512" cy="576263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ОСНОВНІ ПРОБЛЕМИ ГАЛУЗІ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467544" y="1052736"/>
          <a:ext cx="8261101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22" name="Рисунок7" descr="Coat_of_Arms_of_Kirovohra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90638" y="322263"/>
            <a:ext cx="7618412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ПЕРСПЕКТИВИ РОЗВИТКУ ГАЛУЗІ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487363" y="1219200"/>
          <a:ext cx="8132763" cy="523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6" name="Рисунок7" descr="Coat_of_Arms_of_Kirovohra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90638" y="242888"/>
            <a:ext cx="7694612" cy="576262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ПЕРСПЕКТИВИ РОЗВИТКУ ГАЛУЗІ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Надпись2"/>
          <p:cNvSpPr txBox="1">
            <a:spLocks noChangeArrowheads="1"/>
          </p:cNvSpPr>
          <p:nvPr/>
        </p:nvSpPr>
        <p:spPr bwMode="auto">
          <a:xfrm>
            <a:off x="26988" y="2165350"/>
            <a:ext cx="5884862" cy="7889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3000" b="1" i="0">
              <a:solidFill>
                <a:srgbClr val="03455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Прямоугольник1"/>
          <p:cNvSpPr>
            <a:spLocks noChangeArrowheads="1"/>
          </p:cNvSpPr>
          <p:nvPr/>
        </p:nvSpPr>
        <p:spPr bwMode="auto">
          <a:xfrm>
            <a:off x="246063" y="661988"/>
            <a:ext cx="8897937" cy="5746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400" i="0">
              <a:solidFill>
                <a:srgbClr val="034558"/>
              </a:solidFill>
              <a:latin typeface="Monotype Corsiva" pitchFamily="66" charset="0"/>
            </a:endParaRPr>
          </a:p>
        </p:txBody>
      </p:sp>
      <p:pic>
        <p:nvPicPr>
          <p:cNvPr id="37891" name="Picture 2" descr="Картинки по запросу кал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1213" y="4797425"/>
            <a:ext cx="31956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Картинки по запросу паліативна допомо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0638" y="0"/>
            <a:ext cx="2767012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Надпись1"/>
          <p:cNvSpPr txBox="1">
            <a:spLocks noChangeArrowheads="1"/>
          </p:cNvSpPr>
          <p:nvPr/>
        </p:nvSpPr>
        <p:spPr bwMode="auto">
          <a:xfrm>
            <a:off x="1490663" y="1562100"/>
            <a:ext cx="6408737" cy="3429000"/>
          </a:xfrm>
          <a:prstGeom prst="rect">
            <a:avLst/>
          </a:prstGeom>
          <a:solidFill>
            <a:schemeClr val="bg2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4000" b="1" i="0">
                <a:solidFill>
                  <a:srgbClr val="301D65"/>
                </a:solidFill>
                <a:latin typeface="Times New Roman" pitchFamily="18" charset="0"/>
                <a:cs typeface="Times New Roman" pitchFamily="18" charset="0"/>
              </a:rPr>
              <a:t>ОРГАНІЗАЦІЯ НАДАННЯ ПАЛІАТИВНОЇ ДОПОМОГИ У </a:t>
            </a:r>
          </a:p>
          <a:p>
            <a:pPr algn="ctr"/>
            <a:r>
              <a:rPr lang="uk-UA" sz="4000" b="1" i="0">
                <a:solidFill>
                  <a:srgbClr val="301D65"/>
                </a:solidFill>
                <a:latin typeface="Times New Roman" pitchFamily="18" charset="0"/>
                <a:cs typeface="Times New Roman" pitchFamily="18" charset="0"/>
              </a:rPr>
              <a:t>М. КРОПИВНИЦЬКОМУ</a:t>
            </a:r>
            <a:endParaRPr lang="ru-RU" sz="4000" b="1" i="0">
              <a:solidFill>
                <a:srgbClr val="301D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4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5381625"/>
            <a:ext cx="1704975" cy="1476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" name="1 Başlık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8507413" y="2798763"/>
            <a:ext cx="319087" cy="71437"/>
          </a:xfrm>
          <a:ln w="12700"/>
        </p:spPr>
        <p:txBody>
          <a:bodyPr/>
          <a:lstStyle/>
          <a:p>
            <a:pPr algn="ctr" eaLnBrk="1" hangingPunct="1"/>
            <a:r>
              <a:rPr sz="100" b="0" smtClean="0">
                <a:solidFill>
                  <a:srgbClr val="045D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КК</a:t>
            </a:r>
          </a:p>
        </p:txBody>
      </p:sp>
      <p:sp>
        <p:nvSpPr>
          <p:cNvPr id="29699" name="2 İçerik Yer Tutucusu"/>
          <p:cNvSpPr>
            <a:spLocks noGrp="1" noChangeArrowheads="1"/>
          </p:cNvSpPr>
          <p:nvPr>
            <p:ph type="body" idx="1"/>
          </p:nvPr>
        </p:nvSpPr>
        <p:spPr>
          <a:xfrm>
            <a:off x="215900" y="2924175"/>
            <a:ext cx="8682038" cy="2386013"/>
          </a:xfrm>
          <a:solidFill>
            <a:schemeClr val="bg1"/>
          </a:solidFill>
          <a:ln w="41275">
            <a:solidFill>
              <a:schemeClr val="accent4">
                <a:lumMod val="50000"/>
              </a:schemeClr>
            </a:solidFill>
          </a:ln>
        </p:spPr>
        <p:txBody>
          <a:bodyPr/>
          <a:lstStyle/>
          <a:p>
            <a:pPr marL="142875" indent="0" eaLnBrk="1" hangingPunct="1">
              <a:buFont typeface="Wingdings 2" pitchFamily="18" charset="2"/>
              <a:buNone/>
            </a:pPr>
            <a:r>
              <a:rPr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Паліативна допомога –</a:t>
            </a:r>
            <a:r>
              <a:rPr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це окремий вид медичної допомоги, що надається на останніх стадіях перебігу невиліковних захворювань і включає в себе комплекс заходів, спрямованих на полегшення фізичних та емоційних страждань пацієнтів, а також надання психосоціальної і моральної підтримки членам їх сімей. </a:t>
            </a:r>
          </a:p>
        </p:txBody>
      </p:sp>
      <p:pic>
        <p:nvPicPr>
          <p:cNvPr id="33796" name="Рисунок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6388" y="5310188"/>
            <a:ext cx="2678112" cy="15478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3797" name="Рисунок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5524500"/>
            <a:ext cx="1152525" cy="1149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3798" name="Рисунок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5410200"/>
            <a:ext cx="1162050" cy="1447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3799" name="Рисунок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8575" y="5453063"/>
            <a:ext cx="1428750" cy="12096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9704" name="Надпись1"/>
          <p:cNvSpPr txBox="1">
            <a:spLocks noChangeArrowheads="1"/>
          </p:cNvSpPr>
          <p:nvPr/>
        </p:nvSpPr>
        <p:spPr bwMode="auto">
          <a:xfrm>
            <a:off x="215900" y="915988"/>
            <a:ext cx="8782050" cy="1919287"/>
          </a:xfrm>
          <a:prstGeom prst="rect">
            <a:avLst/>
          </a:prstGeom>
          <a:solidFill>
            <a:schemeClr val="bg2">
              <a:lumMod val="90000"/>
            </a:schemeClr>
          </a:solidFill>
          <a:ln w="4127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3000" b="1" i="0">
                <a:solidFill>
                  <a:srgbClr val="301D65"/>
                </a:solidFill>
                <a:latin typeface="Calibri" pitchFamily="34" charset="0"/>
              </a:rPr>
              <a:t> </a:t>
            </a:r>
            <a:r>
              <a:rPr lang="tr-TR" sz="3000" b="1" i="0">
                <a:solidFill>
                  <a:srgbClr val="301D65"/>
                </a:solidFill>
                <a:latin typeface="Calibri" pitchFamily="34" charset="0"/>
              </a:rPr>
              <a:t>У ВСЬОМУ СВІТІ ПИТАННЯ ХОСПІСНОЇ ТА ПАЛІАТИВНОЇ ДОПОМОГИ ЗАВЖДИ ЗНАХОДИТЬСЯ У ПОЛІ ЗОРУ ТА ПІД КОНТРОЛЕМ ОРГАНІВ ВЛАДИ, ЗОКРЕМА ОРГАНІВ МІСЦЕВОЇ ВЛАДИ</a:t>
            </a:r>
            <a:r>
              <a:rPr lang="tr-TR" sz="3000" i="0">
                <a:solidFill>
                  <a:srgbClr val="301D65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82738" y="93663"/>
            <a:ext cx="7585075" cy="65722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ПАЛІАТИВНА ДОПОМОГА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802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2 İçerik Yer Tutucusu"/>
          <p:cNvSpPr>
            <a:spLocks noGrp="1" noChangeArrowheads="1"/>
          </p:cNvSpPr>
          <p:nvPr>
            <p:ph type="body" idx="1"/>
          </p:nvPr>
        </p:nvSpPr>
        <p:spPr>
          <a:xfrm>
            <a:off x="3851275" y="3573463"/>
            <a:ext cx="5151438" cy="2232025"/>
          </a:xfrm>
          <a:solidFill>
            <a:schemeClr val="accent3">
              <a:lumMod val="20000"/>
              <a:lumOff val="80000"/>
            </a:schemeClr>
          </a:solidFill>
          <a:ln w="44450">
            <a:solidFill>
              <a:srgbClr val="FF0000"/>
            </a:solidFill>
          </a:ln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Вирішення цієї проблеми є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одним із пріоритетних завдань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як галузі охорони здоров'я міста, так і громади в цілому.</a:t>
            </a:r>
          </a:p>
          <a:p>
            <a:pPr marL="0" indent="0" eaLnBrk="1" hangingPunct="1"/>
            <a:endParaRPr smtClean="0">
              <a:latin typeface="Constantia" pitchFamily="18" charset="0"/>
            </a:endParaRPr>
          </a:p>
        </p:txBody>
      </p:sp>
      <p:pic>
        <p:nvPicPr>
          <p:cNvPr id="34818" name="Рисунок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5013325"/>
            <a:ext cx="2324100" cy="1612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4819" name="Рисунок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414713"/>
            <a:ext cx="1825625" cy="1787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0726" name="Надпись1"/>
          <p:cNvSpPr txBox="1">
            <a:spLocks noChangeArrowheads="1"/>
          </p:cNvSpPr>
          <p:nvPr/>
        </p:nvSpPr>
        <p:spPr bwMode="auto">
          <a:xfrm>
            <a:off x="31750" y="908050"/>
            <a:ext cx="9112250" cy="2320925"/>
          </a:xfrm>
          <a:prstGeom prst="rect">
            <a:avLst/>
          </a:prstGeom>
          <a:solidFill>
            <a:schemeClr val="bg1"/>
          </a:solidFill>
          <a:ln w="34925" algn="ctr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sz="3000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tr-TR" sz="3000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Хворі у термінальної стадії онкозахворювання</a:t>
            </a:r>
            <a:r>
              <a:rPr lang="uk-UA" sz="3000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3000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 соматичні хворі з важким перебігом хвороби</a:t>
            </a:r>
          </a:p>
          <a:p>
            <a:pPr algn="ctr"/>
            <a:r>
              <a:rPr lang="tr-TR" sz="3000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потребують паліативної  допомоги </a:t>
            </a:r>
          </a:p>
          <a:p>
            <a:pPr algn="ctr"/>
            <a:r>
              <a:rPr lang="tr-TR" sz="3000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 мають право  на гідне завершення життя без болю, </a:t>
            </a:r>
          </a:p>
          <a:p>
            <a:pPr algn="ctr"/>
            <a:r>
              <a:rPr lang="tr-TR" sz="3000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оточені піклуванням і доглядом.</a:t>
            </a:r>
          </a:p>
          <a:p>
            <a:pPr>
              <a:buClr>
                <a:srgbClr val="0BD0D9"/>
              </a:buClr>
              <a:buFont typeface="Wingdings 2" pitchFamily="18" charset="2"/>
              <a:buChar char=""/>
            </a:pPr>
            <a:endParaRPr lang="tr-TR" sz="2600" i="0">
              <a:latin typeface="Constantia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547813" y="117475"/>
            <a:ext cx="7585075" cy="65722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ПАЛІАТИВНА ДОПОМОГА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4822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75" y="7938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088" y="200025"/>
            <a:ext cx="7185025" cy="1019175"/>
          </a:xfrm>
          <a:solidFill>
            <a:schemeClr val="bg1">
              <a:alpha val="90000"/>
            </a:schemeClr>
          </a:solidFill>
          <a:ln w="4762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uk-UA" sz="3600" i="1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Основні кроки  в розвитку</a:t>
            </a:r>
            <a:r>
              <a:rPr lang="uk-UA" sz="3600" i="1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Calibri" pitchFamily="34" charset="0"/>
              </a:rPr>
              <a:t/>
            </a:r>
            <a:br>
              <a:rPr lang="uk-UA" sz="3600" i="1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Calibri" pitchFamily="34" charset="0"/>
              </a:rPr>
            </a:br>
            <a:r>
              <a:rPr lang="uk-UA" sz="3600" i="1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паліативної допомоги</a:t>
            </a:r>
            <a:endParaRPr lang="ru-RU" sz="3600" i="1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107504" y="1340768"/>
          <a:ext cx="8754110" cy="521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843" name="Picture 4" descr="Картинки по запросу паліативн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3938" y="5300663"/>
            <a:ext cx="1549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03" name="Рисунок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5294313"/>
            <a:ext cx="528638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051050" y="214313"/>
            <a:ext cx="6916738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1 </a:t>
            </a:r>
          </a:p>
        </p:txBody>
      </p:sp>
      <p:sp>
        <p:nvSpPr>
          <p:cNvPr id="9" name="Надпись2"/>
          <p:cNvSpPr txBox="1">
            <a:spLocks noChangeArrowheads="1"/>
          </p:cNvSpPr>
          <p:nvPr/>
        </p:nvSpPr>
        <p:spPr bwMode="auto">
          <a:xfrm>
            <a:off x="762000" y="981075"/>
            <a:ext cx="8205788" cy="1463675"/>
          </a:xfrm>
          <a:prstGeom prst="rect">
            <a:avLst/>
          </a:prstGeom>
          <a:solidFill>
            <a:schemeClr val="bg1">
              <a:alpha val="88000"/>
            </a:schemeClr>
          </a:solidFill>
          <a:ln w="38100" algn="ctr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uk-UA" sz="2400" b="1" i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 останні п'ять років показники смертності населення міста Кропивницького від злоякісних новоутворень є стабільно вищими за обласні та середньоукраїнські показники</a:t>
            </a:r>
            <a:endParaRPr lang="tr-TR" sz="2400" b="1" i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802" name="Object 34"/>
          <p:cNvGraphicFramePr>
            <a:graphicFrameLocks/>
          </p:cNvGraphicFramePr>
          <p:nvPr/>
        </p:nvGraphicFramePr>
        <p:xfrm>
          <a:off x="1062038" y="2636838"/>
          <a:ext cx="7716837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4" r:id="rId4" imgW="7718205" imgH="4109060" progId="Excel.Chart.8">
                  <p:embed/>
                </p:oleObj>
              </mc:Choice>
              <mc:Fallback>
                <p:oleObj r:id="rId4" imgW="7718205" imgH="4109060" progId="Excel.Chart.8">
                  <p:embed/>
                  <p:pic>
                    <p:nvPicPr>
                      <p:cNvPr id="0" name="Picture 3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2636838"/>
                        <a:ext cx="7716837" cy="342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06" name="Надпись2"/>
          <p:cNvSpPr txBox="1">
            <a:spLocks noChangeArrowheads="1"/>
          </p:cNvSpPr>
          <p:nvPr/>
        </p:nvSpPr>
        <p:spPr bwMode="auto">
          <a:xfrm>
            <a:off x="1114425" y="6021388"/>
            <a:ext cx="7567613" cy="576262"/>
          </a:xfrm>
          <a:prstGeom prst="rect">
            <a:avLst/>
          </a:prstGeom>
          <a:solidFill>
            <a:schemeClr val="bg1">
              <a:alpha val="87842"/>
            </a:scheme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uk-UA" b="1" i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Показники смертності від злоякісних новоутворень </a:t>
            </a:r>
          </a:p>
          <a:p>
            <a:pPr algn="ctr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uk-UA" b="1" i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 100 тис. населення </a:t>
            </a:r>
            <a:endParaRPr lang="tr-TR" b="1" i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807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277812" y="849313"/>
          <a:ext cx="3515995" cy="5525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4500245" y="1332866"/>
          <a:ext cx="4305300" cy="5525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8915" name="AutoShape 2" descr="Картинки по запросу нормативна баз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6" name="AutoShape 4" descr="Картинки по запросу нормативна баз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8917" name="Picture 6" descr="Картинки по запросу нормативна база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5175" y="617538"/>
            <a:ext cx="542925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AutoShape 8" descr="Картинки по запросу нормативна база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9" name="AutoShape 10" descr="Картинки по запросу нормативна база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20" name="AutoShape 12" descr="Картинки по запросу нормативна база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21" name="AutoShape 14" descr="Картинки по запросу нормативна база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22" name="AutoShape 16" descr="Картинки по запросу нормативна база"/>
          <p:cNvSpPr>
            <a:spLocks noChangeAspect="1" noChangeArrowheads="1"/>
          </p:cNvSpPr>
          <p:nvPr/>
        </p:nvSpPr>
        <p:spPr bwMode="auto">
          <a:xfrm>
            <a:off x="1069975" y="769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8923" name="Picture 2" descr="Картинки по запросу нормативна база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6063" y="5711825"/>
            <a:ext cx="411797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627313" y="142875"/>
            <a:ext cx="6197600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2 </a:t>
            </a:r>
          </a:p>
        </p:txBody>
      </p:sp>
      <p:pic>
        <p:nvPicPr>
          <p:cNvPr id="38925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913" y="260350"/>
            <a:ext cx="7812087" cy="644525"/>
          </a:xfrm>
          <a:solidFill>
            <a:schemeClr val="bg1">
              <a:alpha val="90000"/>
            </a:schemeClr>
          </a:solidFill>
          <a:ln w="47625">
            <a:solidFill>
              <a:srgbClr val="FF0000"/>
            </a:solidFill>
          </a:ln>
        </p:spPr>
        <p:txBody>
          <a:bodyPr/>
          <a:lstStyle/>
          <a:p>
            <a:r>
              <a:rPr lang="uk-UA" sz="370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ЗАКЛАДИ ОХОРОНИ ЗДОРОВ’Я МІСТА </a:t>
            </a:r>
            <a:endParaRPr lang="ru-RU" sz="370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6" name="Рисунок7" descr="Coat_of_Arms_of_Kirovohra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1292226" cy="9048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graphicFrame>
        <p:nvGraphicFramePr>
          <p:cNvPr id="22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409575" y="1202655"/>
          <a:ext cx="836327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88" name="Picture 3" descr="C:\Users\Администратор\Desktop\image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575" y="4076700"/>
            <a:ext cx="17621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51"/>
          <p:cNvSpPr>
            <a:spLocks noChangeArrowheads="1"/>
          </p:cNvSpPr>
          <p:nvPr/>
        </p:nvSpPr>
        <p:spPr bwMode="auto">
          <a:xfrm>
            <a:off x="5580112" y="5949280"/>
            <a:ext cx="3563888" cy="875036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ru-RU" sz="2000">
                <a:solidFill>
                  <a:srgbClr val="000000"/>
                </a:solidFill>
              </a:rPr>
              <a:t> </a:t>
            </a:r>
            <a:r>
              <a:rPr lang="ru-RU">
                <a:solidFill>
                  <a:srgbClr val="000000"/>
                </a:solidFill>
              </a:rPr>
              <a:t> Мережа налічує 14 лікувально-профілактичні заклади</a:t>
            </a:r>
            <a:endParaRPr lang="ru-RU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5294313"/>
            <a:ext cx="528638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9938" name="Надпись2"/>
          <p:cNvSpPr txBox="1">
            <a:spLocks noChangeArrowheads="1"/>
          </p:cNvSpPr>
          <p:nvPr/>
        </p:nvSpPr>
        <p:spPr bwMode="auto">
          <a:xfrm>
            <a:off x="279400" y="774700"/>
            <a:ext cx="8753475" cy="2941638"/>
          </a:xfrm>
          <a:prstGeom prst="rect">
            <a:avLst/>
          </a:prstGeom>
          <a:solidFill>
            <a:schemeClr val="bg1">
              <a:alpha val="87842"/>
            </a:schemeClr>
          </a:solidFill>
          <a:ln w="12700" algn="ctr">
            <a:noFill/>
            <a:miter lim="800000"/>
            <a:headEnd/>
            <a:tailEnd/>
          </a:ln>
        </p:spPr>
        <p:txBody>
          <a:bodyPr/>
          <a:lstStyle/>
          <a:p>
            <a:pPr algn="just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uk-UA" sz="2000" b="1" i="0">
                <a:solidFill>
                  <a:srgbClr val="301D65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tr-TR" sz="2400" b="1" i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Міською владою спільно з управлінням охорони здоров'я Кіровоградської міської ради протягом 2013-2014 років вивчено передовий досвід областей України по наданню паліативної допомоги, </a:t>
            </a:r>
            <a:endParaRPr lang="uk-UA" sz="2400" b="1" i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tr-TR" sz="2400" b="1" i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проведено ряд робочих зустріче</a:t>
            </a:r>
            <a:r>
              <a:rPr lang="uk-UA" sz="2400" b="1" i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й</a:t>
            </a:r>
          </a:p>
          <a:p>
            <a:pPr algn="just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tr-TR" sz="2400" b="1" i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 благодійними організаціями, </a:t>
            </a:r>
            <a:endParaRPr lang="uk-UA" sz="2400" b="1" i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tr-TR" sz="2400" b="1" i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круглих столів  з медичною </a:t>
            </a:r>
            <a:endParaRPr lang="uk-UA" sz="2400" b="1" i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tr-TR" sz="2400" b="1" i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громадськістю. </a:t>
            </a:r>
          </a:p>
        </p:txBody>
      </p:sp>
      <p:pic>
        <p:nvPicPr>
          <p:cNvPr id="31748" name="Picture 2" descr="Тема адекватного знеболення зібрала в Кіровограді 120 лікарів з усієї області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25" y="3859213"/>
            <a:ext cx="3922713" cy="2614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40" name="Picture 3" descr="C:\Users\user\Desktop\Документи по паліативу\Новый точечный рисунок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6875" y="1922463"/>
            <a:ext cx="3667125" cy="4943475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27313" y="142875"/>
            <a:ext cx="6197600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</a:t>
            </a:r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Calibri" pitchFamily="34" charset="0"/>
              </a:rPr>
              <a:t>2</a:t>
            </a:r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39942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ъект1"/>
          <p:cNvSpPr>
            <a:spLocks noGrp="1" noChangeArrowheads="1"/>
          </p:cNvSpPr>
          <p:nvPr>
            <p:ph sz="quarter" idx="1"/>
          </p:nvPr>
        </p:nvSpPr>
        <p:spPr>
          <a:xfrm>
            <a:off x="3190875" y="2840038"/>
            <a:ext cx="2655888" cy="1054100"/>
          </a:xfr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/>
          <a:lstStyle/>
          <a:p>
            <a:pPr marL="0" indent="0" algn="ctr" eaLnBrk="1" hangingPunct="1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uk-UA" sz="2800" b="1" smtClean="0">
                <a:solidFill>
                  <a:srgbClr val="0000FF"/>
                </a:solidFill>
                <a:latin typeface="Arial" charset="0"/>
                <a:cs typeface="Times New Roman" pitchFamily="18" charset="0"/>
              </a:rPr>
              <a:t>Налагоджена співпраця</a:t>
            </a:r>
            <a:endParaRPr sz="2800" b="1" smtClean="0">
              <a:solidFill>
                <a:srgbClr val="0000FF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40962" name="Рисунок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5294313"/>
            <a:ext cx="528638" cy="50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40963" name="Надпись1"/>
          <p:cNvSpPr txBox="1">
            <a:spLocks noChangeArrowheads="1"/>
          </p:cNvSpPr>
          <p:nvPr/>
        </p:nvSpPr>
        <p:spPr bwMode="auto">
          <a:xfrm>
            <a:off x="6710363" y="2643188"/>
            <a:ext cx="2368550" cy="1530350"/>
          </a:xfrm>
          <a:prstGeom prst="rect">
            <a:avLst/>
          </a:prstGeom>
          <a:solidFill>
            <a:schemeClr val="bg2"/>
          </a:soli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i="0">
                <a:solidFill>
                  <a:srgbClr val="73281B"/>
                </a:solidFill>
                <a:latin typeface="Times New Roman" pitchFamily="18" charset="0"/>
              </a:rPr>
              <a:t>Українська ліга </a:t>
            </a:r>
          </a:p>
          <a:p>
            <a:pPr algn="ctr"/>
            <a:r>
              <a:rPr lang="ru-RU" b="1" i="0">
                <a:solidFill>
                  <a:srgbClr val="73281B"/>
                </a:solidFill>
                <a:latin typeface="Times New Roman" pitchFamily="18" charset="0"/>
              </a:rPr>
              <a:t>сприяння розвитку паліативної та хоспісної допомоги</a:t>
            </a:r>
          </a:p>
        </p:txBody>
      </p:sp>
      <p:sp>
        <p:nvSpPr>
          <p:cNvPr id="40964" name="Объект1"/>
          <p:cNvSpPr>
            <a:spLocks noChangeArrowheads="1"/>
          </p:cNvSpPr>
          <p:nvPr/>
        </p:nvSpPr>
        <p:spPr bwMode="auto">
          <a:xfrm>
            <a:off x="123825" y="2397125"/>
            <a:ext cx="2366963" cy="2009775"/>
          </a:xfrm>
          <a:prstGeom prst="rect">
            <a:avLst/>
          </a:prstGeom>
          <a:solidFill>
            <a:schemeClr val="bg2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chemeClr val="tx2"/>
              </a:buClr>
              <a:buSzPts val="2000"/>
            </a:pP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О</a:t>
            </a:r>
            <a:r>
              <a:rPr lang="tr-TR" b="1" i="0">
                <a:solidFill>
                  <a:srgbClr val="73281B"/>
                </a:solidFill>
                <a:latin typeface="Times New Roman" pitchFamily="18" charset="0"/>
              </a:rPr>
              <a:t>рган</a:t>
            </a: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и</a:t>
            </a:r>
          </a:p>
          <a:p>
            <a:pPr algn="ctr">
              <a:buClr>
                <a:schemeClr val="tx2"/>
              </a:buClr>
              <a:buSzPts val="2000"/>
            </a:pPr>
            <a:r>
              <a:rPr lang="tr-TR" b="1" i="0">
                <a:solidFill>
                  <a:srgbClr val="73281B"/>
                </a:solidFill>
                <a:latin typeface="Times New Roman" pitchFamily="18" charset="0"/>
              </a:rPr>
              <a:t> соціального захисту</a:t>
            </a:r>
            <a:endParaRPr lang="uk-UA" b="1" i="0">
              <a:solidFill>
                <a:srgbClr val="73281B"/>
              </a:solidFill>
              <a:latin typeface="Times New Roman" pitchFamily="18" charset="0"/>
            </a:endParaRPr>
          </a:p>
          <a:p>
            <a:pPr algn="ctr">
              <a:buClr>
                <a:schemeClr val="tx2"/>
              </a:buClr>
              <a:buSzPts val="2000"/>
            </a:pP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Т</a:t>
            </a:r>
            <a:r>
              <a:rPr lang="tr-TR" b="1" i="0">
                <a:solidFill>
                  <a:srgbClr val="73281B"/>
                </a:solidFill>
                <a:latin typeface="Times New Roman" pitchFamily="18" charset="0"/>
              </a:rPr>
              <a:t>ериторіаль</a:t>
            </a: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ні</a:t>
            </a:r>
            <a:r>
              <a:rPr lang="tr-TR" b="1" i="0">
                <a:solidFill>
                  <a:srgbClr val="73281B"/>
                </a:solidFill>
                <a:latin typeface="Times New Roman" pitchFamily="18" charset="0"/>
              </a:rPr>
              <a:t> центр</a:t>
            </a: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и </a:t>
            </a:r>
            <a:r>
              <a:rPr lang="tr-TR" b="1" i="0">
                <a:solidFill>
                  <a:srgbClr val="73281B"/>
                </a:solidFill>
                <a:latin typeface="Times New Roman" pitchFamily="18" charset="0"/>
              </a:rPr>
              <a:t>соціального обслуговування </a:t>
            </a: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районів</a:t>
            </a:r>
          </a:p>
          <a:p>
            <a:pPr algn="ctr">
              <a:buClr>
                <a:schemeClr val="tx2"/>
              </a:buClr>
              <a:buSzPts val="2000"/>
            </a:pP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 </a:t>
            </a:r>
            <a:r>
              <a:rPr lang="tr-TR" b="1" i="0">
                <a:solidFill>
                  <a:srgbClr val="73281B"/>
                </a:solidFill>
                <a:latin typeface="Times New Roman" pitchFamily="18" charset="0"/>
              </a:rPr>
              <a:t>м. К</a:t>
            </a: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ропивницького</a:t>
            </a:r>
            <a:endParaRPr lang="tr-TR" b="1" i="0">
              <a:solidFill>
                <a:srgbClr val="73281B"/>
              </a:solidFill>
              <a:latin typeface="Times New Roman" pitchFamily="18" charset="0"/>
            </a:endParaRPr>
          </a:p>
        </p:txBody>
      </p:sp>
      <p:sp>
        <p:nvSpPr>
          <p:cNvPr id="40965" name="Объект1"/>
          <p:cNvSpPr>
            <a:spLocks noChangeArrowheads="1"/>
          </p:cNvSpPr>
          <p:nvPr/>
        </p:nvSpPr>
        <p:spPr bwMode="auto">
          <a:xfrm>
            <a:off x="3190875" y="773113"/>
            <a:ext cx="2509838" cy="1316037"/>
          </a:xfrm>
          <a:prstGeom prst="rect">
            <a:avLst/>
          </a:prstGeom>
          <a:solidFill>
            <a:schemeClr val="bg2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Д</a:t>
            </a:r>
            <a:r>
              <a:rPr lang="tr-TR" b="1" i="0">
                <a:solidFill>
                  <a:srgbClr val="73281B"/>
                </a:solidFill>
                <a:latin typeface="Times New Roman" pitchFamily="18" charset="0"/>
              </a:rPr>
              <a:t>уховенство</a:t>
            </a:r>
            <a:endParaRPr lang="uk-UA" b="1" i="0">
              <a:solidFill>
                <a:srgbClr val="73281B"/>
              </a:solidFill>
              <a:latin typeface="Times New Roman" pitchFamily="18" charset="0"/>
            </a:endParaRPr>
          </a:p>
          <a:p>
            <a:pPr algn="ctr">
              <a:buClr>
                <a:schemeClr val="tx2"/>
              </a:buClr>
              <a:buSzPts val="2000"/>
              <a:buFont typeface="Wingdings" pitchFamily="2" charset="2"/>
              <a:buNone/>
            </a:pPr>
            <a:r>
              <a:rPr lang="tr-TR" b="1" i="0">
                <a:solidFill>
                  <a:srgbClr val="73281B"/>
                </a:solidFill>
                <a:latin typeface="Times New Roman" pitchFamily="18" charset="0"/>
              </a:rPr>
              <a:t>Соціальн</a:t>
            </a: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ий </a:t>
            </a:r>
            <a:r>
              <a:rPr lang="tr-TR" b="1" i="0">
                <a:solidFill>
                  <a:srgbClr val="73281B"/>
                </a:solidFill>
                <a:latin typeface="Times New Roman" pitchFamily="18" charset="0"/>
              </a:rPr>
              <a:t>відділ Кіровоградської єпархії</a:t>
            </a:r>
          </a:p>
        </p:txBody>
      </p:sp>
      <p:sp>
        <p:nvSpPr>
          <p:cNvPr id="40966" name="AutoShape 14"/>
          <p:cNvSpPr>
            <a:spLocks noChangeArrowheads="1"/>
          </p:cNvSpPr>
          <p:nvPr/>
        </p:nvSpPr>
        <p:spPr bwMode="auto">
          <a:xfrm rot="5400000">
            <a:off x="2532856" y="2964657"/>
            <a:ext cx="485775" cy="674688"/>
          </a:xfrm>
          <a:prstGeom prst="downArrow">
            <a:avLst>
              <a:gd name="adj1" fmla="val 50000"/>
              <a:gd name="adj2" fmla="val 50167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0967" name="AutoShape 16"/>
          <p:cNvSpPr>
            <a:spLocks noChangeArrowheads="1"/>
          </p:cNvSpPr>
          <p:nvPr/>
        </p:nvSpPr>
        <p:spPr bwMode="auto">
          <a:xfrm>
            <a:off x="4327525" y="4008438"/>
            <a:ext cx="485775" cy="796925"/>
          </a:xfrm>
          <a:prstGeom prst="downArrow">
            <a:avLst>
              <a:gd name="adj1" fmla="val 50000"/>
              <a:gd name="adj2" fmla="val 5024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301D65"/>
              </a:solidFill>
            </a:endParaRPr>
          </a:p>
        </p:txBody>
      </p:sp>
      <p:sp>
        <p:nvSpPr>
          <p:cNvPr id="40968" name="AutoShape 17"/>
          <p:cNvSpPr>
            <a:spLocks noChangeArrowheads="1"/>
          </p:cNvSpPr>
          <p:nvPr/>
        </p:nvSpPr>
        <p:spPr bwMode="auto">
          <a:xfrm rot="-5400000">
            <a:off x="6098382" y="3004344"/>
            <a:ext cx="449262" cy="774700"/>
          </a:xfrm>
          <a:prstGeom prst="downArrow">
            <a:avLst>
              <a:gd name="adj1" fmla="val 50000"/>
              <a:gd name="adj2" fmla="val 5018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40969" name="Picture 22" descr="1_4278_16062012220412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6300" y="4397375"/>
            <a:ext cx="1651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438400" y="61913"/>
            <a:ext cx="4271963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</a:t>
            </a:r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Calibri" pitchFamily="34" charset="0"/>
              </a:rPr>
              <a:t>3</a:t>
            </a:r>
            <a:endParaRPr lang="ru-RU" sz="3600" b="1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Calibri" pitchFamily="34" charset="0"/>
            </a:endParaRPr>
          </a:p>
        </p:txBody>
      </p:sp>
      <p:sp>
        <p:nvSpPr>
          <p:cNvPr id="40971" name="Надпись1"/>
          <p:cNvSpPr txBox="1">
            <a:spLocks noChangeArrowheads="1"/>
          </p:cNvSpPr>
          <p:nvPr/>
        </p:nvSpPr>
        <p:spPr bwMode="auto">
          <a:xfrm>
            <a:off x="3314700" y="4902200"/>
            <a:ext cx="2655888" cy="876300"/>
          </a:xfrm>
          <a:prstGeom prst="rect">
            <a:avLst/>
          </a:prstGeom>
          <a:solidFill>
            <a:schemeClr val="bg2"/>
          </a:soli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chemeClr val="tx2"/>
              </a:buClr>
              <a:buSzPts val="2000"/>
            </a:pPr>
            <a:r>
              <a:rPr lang="uk-UA" b="1" i="0">
                <a:solidFill>
                  <a:srgbClr val="73281B"/>
                </a:solidFill>
                <a:latin typeface="Times New Roman" pitchFamily="18" charset="0"/>
              </a:rPr>
              <a:t>Всеукраїнська мережа ЛЖВ</a:t>
            </a:r>
            <a:endParaRPr lang="ru-RU" b="1" i="0">
              <a:solidFill>
                <a:srgbClr val="73281B"/>
              </a:solidFill>
              <a:latin typeface="Times New Roman" pitchFamily="18" charset="0"/>
            </a:endParaRPr>
          </a:p>
        </p:txBody>
      </p:sp>
      <p:sp>
        <p:nvSpPr>
          <p:cNvPr id="40972" name="AutoShape 16"/>
          <p:cNvSpPr>
            <a:spLocks noChangeArrowheads="1"/>
          </p:cNvSpPr>
          <p:nvPr/>
        </p:nvSpPr>
        <p:spPr bwMode="auto">
          <a:xfrm rot="10800000">
            <a:off x="4297363" y="1960563"/>
            <a:ext cx="485775" cy="822325"/>
          </a:xfrm>
          <a:prstGeom prst="downArrow">
            <a:avLst>
              <a:gd name="adj1" fmla="val 50000"/>
              <a:gd name="adj2" fmla="val 50228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>
              <a:solidFill>
                <a:srgbClr val="301D65"/>
              </a:solidFill>
            </a:endParaRPr>
          </a:p>
        </p:txBody>
      </p:sp>
      <p:pic>
        <p:nvPicPr>
          <p:cNvPr id="40973" name="Picture 10" descr="Картинки по запросу лжв кіровоград паліати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9825" y="5959475"/>
            <a:ext cx="274637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2" descr="Картинки по запросу священик паліативне відділенн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5038" y="957263"/>
            <a:ext cx="24225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68313" y="641350"/>
            <a:ext cx="8229600" cy="1136650"/>
          </a:xfrm>
          <a:solidFill>
            <a:schemeClr val="bg2"/>
          </a:solidFill>
          <a:ln w="22225">
            <a:solidFill>
              <a:srgbClr val="FF0000"/>
            </a:solidFill>
          </a:ln>
        </p:spPr>
        <p:txBody>
          <a:bodyPr/>
          <a:lstStyle/>
          <a:p>
            <a:r>
              <a:rPr lang="uk-UA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Угоди з територіальними центрами соціального обслуговування</a:t>
            </a:r>
            <a:endParaRPr lang="ru-RU" sz="360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 descr="C:\Users\user\Desktop\Документи по паліативу\Угода з районом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0238" y="1844675"/>
            <a:ext cx="3438525" cy="4876800"/>
          </a:xfrm>
          <a:ln w="15875">
            <a:solidFill>
              <a:schemeClr val="tx2">
                <a:lumMod val="75000"/>
              </a:schemeClr>
            </a:solidFill>
          </a:ln>
          <a:extLst/>
        </p:spPr>
      </p:pic>
      <p:pic>
        <p:nvPicPr>
          <p:cNvPr id="4198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1844675"/>
            <a:ext cx="3527425" cy="4879975"/>
          </a:xfrm>
          <a:ln>
            <a:solidFill>
              <a:schemeClr val="tx1"/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348038" y="61913"/>
            <a:ext cx="3455987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3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989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Grp="1"/>
          </p:cNvGraphicFramePr>
          <p:nvPr>
            <p:ph idx="1"/>
          </p:nvPr>
        </p:nvGraphicFramePr>
        <p:xfrm>
          <a:off x="457200" y="1"/>
          <a:ext cx="8420100" cy="6729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113088" y="34925"/>
            <a:ext cx="5599112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4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011" name="AutoShape 2" descr="Картинки по запросу луп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2" name="AutoShape 4" descr="Картинки по запросу луп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3013" name="Picture 4" descr="Картинки по запросу луп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1250" y="4672013"/>
            <a:ext cx="540543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Grp="1"/>
          </p:cNvGraphicFramePr>
          <p:nvPr>
            <p:ph idx="1"/>
          </p:nvPr>
        </p:nvGraphicFramePr>
        <p:xfrm>
          <a:off x="481965" y="128270"/>
          <a:ext cx="8538843" cy="6729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3113088" y="34925"/>
            <a:ext cx="5599112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</a:t>
            </a:r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Calibri" pitchFamily="34" charset="0"/>
              </a:rPr>
              <a:t>4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4035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2938" y="1341438"/>
            <a:ext cx="2992437" cy="3095625"/>
          </a:xfrm>
          <a:solidFill>
            <a:srgbClr val="FED2FE"/>
          </a:solidFill>
          <a:ln>
            <a:solidFill>
              <a:srgbClr val="FF0000"/>
            </a:solidFill>
          </a:ln>
        </p:spPr>
        <p:txBody>
          <a:bodyPr/>
          <a:lstStyle/>
          <a:p>
            <a:pPr algn="l"/>
            <a:r>
              <a:rPr lang="uk-UA" sz="280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32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Розпорядчі акти управління охорони здоров’я Кіровоградської міської ради</a:t>
            </a:r>
            <a:endParaRPr lang="ru-RU" sz="320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457199" y="764704"/>
          <a:ext cx="8491855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5059" name="Picture 2" descr="Картинки по запросу документ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750" y="4935538"/>
            <a:ext cx="2590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001963" y="115888"/>
            <a:ext cx="5600700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4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5061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84250" y="836613"/>
            <a:ext cx="7620000" cy="936625"/>
          </a:xfrm>
          <a:solidFill>
            <a:srgbClr val="FED2FE"/>
          </a:solidFill>
          <a:ln w="25400" cap="rnd">
            <a:solidFill>
              <a:srgbClr val="FF0000"/>
            </a:solidFill>
          </a:ln>
        </p:spPr>
        <p:txBody>
          <a:bodyPr/>
          <a:lstStyle/>
          <a:p>
            <a:r>
              <a:rPr lang="uk-UA" sz="280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32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Розпорядчі акти управління охорони здоров’я Кіровоградської міської ради</a:t>
            </a:r>
            <a:endParaRPr lang="ru-RU" sz="320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457199" y="1219200"/>
          <a:ext cx="8491855" cy="551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82600" y="1957388"/>
            <a:ext cx="1003300" cy="86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771775" y="115888"/>
            <a:ext cx="5600700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4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6085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3338" y="487363"/>
            <a:ext cx="5172075" cy="47720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7106" name="2 İçerik Yer Tutucusu"/>
          <p:cNvSpPr txBox="1">
            <a:spLocks noChangeArrowheads="1"/>
          </p:cNvSpPr>
          <p:nvPr/>
        </p:nvSpPr>
        <p:spPr bwMode="auto">
          <a:xfrm>
            <a:off x="195263" y="1108075"/>
            <a:ext cx="3648075" cy="2822575"/>
          </a:xfrm>
          <a:prstGeom prst="rect">
            <a:avLst/>
          </a:prstGeom>
          <a:solidFill>
            <a:srgbClr val="FED2FE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lnSpc>
                <a:spcPts val="2600"/>
              </a:lnSpc>
              <a:buClr>
                <a:srgbClr val="0BD0D9"/>
              </a:buClr>
              <a:buFont typeface="Wingdings" pitchFamily="2" charset="2"/>
              <a:buNone/>
            </a:pPr>
            <a:r>
              <a:rPr lang="ru-RU" sz="2400" b="1">
                <a:solidFill>
                  <a:srgbClr val="00007F"/>
                </a:solidFill>
                <a:latin typeface="Times New Roman" pitchFamily="18" charset="0"/>
                <a:cs typeface="Times New Roman" pitchFamily="18" charset="0"/>
              </a:rPr>
              <a:t>РОЗРОБЛЕННЯ ЛОКАЛЬНИХ КЛІНІЧНИХ ПРОТОКОЛІВ ПАЛІАТИВНОЇ МЕДИЧНОЇ ДОПОМОГИ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 b="57330"/>
          <a:stretch>
            <a:fillRect/>
          </a:stretch>
        </p:blipFill>
        <p:spPr bwMode="auto">
          <a:xfrm>
            <a:off x="195263" y="4214813"/>
            <a:ext cx="2941637" cy="20875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7108" name="Picture 7"/>
          <p:cNvPicPr>
            <a:picLocks noChangeAspect="1" noChangeArrowheads="1"/>
          </p:cNvPicPr>
          <p:nvPr/>
        </p:nvPicPr>
        <p:blipFill>
          <a:blip r:embed="rId4"/>
          <a:srcRect t="52486"/>
          <a:stretch>
            <a:fillRect/>
          </a:stretch>
        </p:blipFill>
        <p:spPr bwMode="auto">
          <a:xfrm>
            <a:off x="6310313" y="4911725"/>
            <a:ext cx="2660650" cy="18383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5"/>
          <a:srcRect t="58272"/>
          <a:stretch>
            <a:fillRect/>
          </a:stretch>
        </p:blipFill>
        <p:spPr bwMode="auto">
          <a:xfrm>
            <a:off x="2706688" y="4864100"/>
            <a:ext cx="3208337" cy="18859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916238" y="85725"/>
            <a:ext cx="5599112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4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7111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3132138" y="61913"/>
            <a:ext cx="4032250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5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349375" y="774700"/>
            <a:ext cx="7631113" cy="1358900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uk-UA" sz="2800" smtClean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Будівля паліативного відділення розташована у парковій зоні меморіального комплексу «Фортечні вали»</a:t>
            </a:r>
            <a:endParaRPr lang="ru-RU" sz="2800" smtClean="0">
              <a:solidFill>
                <a:srgbClr val="33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8131" name="Picture 4" descr="Картинки по запросу кіровоград лікарня на вала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1851025"/>
            <a:ext cx="469106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4038" y="2978150"/>
            <a:ext cx="4656137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Результат пошуку зображень за запитом &quot;паліативне відділення кіровоград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6350" y="96838"/>
            <a:ext cx="29019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00563" y="188913"/>
            <a:ext cx="4032250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6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630237" y="980728"/>
          <a:ext cx="8262243" cy="462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630237" y="4625752"/>
          <a:ext cx="8262243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9157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067175" y="250825"/>
            <a:ext cx="4645025" cy="717550"/>
          </a:xfrm>
          <a:solidFill>
            <a:schemeClr val="bg1">
              <a:alpha val="90000"/>
            </a:schemeClr>
          </a:solidFill>
          <a:ln w="4762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uk-UA" sz="370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НАСЕЛЕННЯ</a:t>
            </a:r>
            <a:endParaRPr lang="ru-RU" sz="370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</p:nvPr>
        </p:nvGraphicFramePr>
        <p:xfrm>
          <a:off x="487362" y="1216025"/>
          <a:ext cx="8348345" cy="522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1" name="Рисунок7" descr="Coat_of_Arms_of_Kirovohra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17412" name="Picture 2" descr="Картинки по запросу населення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375" y="2997200"/>
            <a:ext cx="19716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288" y="349250"/>
            <a:ext cx="4608512" cy="3733800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sz="2500" smtClean="0">
                <a:latin typeface="Constantia" pitchFamily="18" charset="0"/>
              </a:rPr>
              <a:t>           </a:t>
            </a:r>
            <a:r>
              <a:rPr lang="uk-UA" sz="2400" b="1" smtClean="0">
                <a:solidFill>
                  <a:srgbClr val="0837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Ремонтно-будівельні</a:t>
            </a:r>
          </a:p>
          <a:p>
            <a:pPr marL="0" indent="0">
              <a:buFont typeface="Wingdings 2" pitchFamily="18" charset="2"/>
              <a:buNone/>
            </a:pPr>
            <a:r>
              <a:rPr lang="uk-UA" sz="2400" b="1" smtClean="0">
                <a:solidFill>
                  <a:srgbClr val="08376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           роботи </a:t>
            </a:r>
            <a:r>
              <a:rPr lang="uk-UA" sz="2400" smtClean="0">
                <a:latin typeface="Constantia" pitchFamily="18" charset="0"/>
              </a:rPr>
              <a:t>приміщення під      паліативне відділення </a:t>
            </a:r>
          </a:p>
          <a:p>
            <a:pPr marL="0" indent="0">
              <a:buFont typeface="Wingdings 2" pitchFamily="18" charset="2"/>
              <a:buNone/>
            </a:pPr>
            <a:r>
              <a:rPr lang="uk-UA" sz="2400" smtClean="0">
                <a:latin typeface="Constantia" pitchFamily="18" charset="0"/>
              </a:rPr>
              <a:t>КЗ  «Центральна міська</a:t>
            </a:r>
          </a:p>
          <a:p>
            <a:pPr marL="0" indent="0">
              <a:buFont typeface="Wingdings 2" pitchFamily="18" charset="2"/>
              <a:buNone/>
            </a:pPr>
            <a:r>
              <a:rPr lang="uk-UA" sz="2400" smtClean="0">
                <a:latin typeface="Constantia" pitchFamily="18" charset="0"/>
              </a:rPr>
              <a:t> лікарня м. Кіровограда» проводились управлінням капітального будівництва Кіровоградської міської ради і тривали з серпня 2015 року по березень 2016 року.</a:t>
            </a:r>
            <a:endParaRPr lang="ru-RU" sz="2400" smtClean="0">
              <a:latin typeface="Constantia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43438" y="61913"/>
            <a:ext cx="4376737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7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916" name="Picture 5" descr="http://s50.radikal.ru/i129/1603/f7/5e10c2c661e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0371" y="908720"/>
            <a:ext cx="3827342" cy="2681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5823" y="3943620"/>
            <a:ext cx="3711774" cy="2827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8" name="Picture 7" descr="http://s019.radikal.ru/i608/1603/05/9638cce3f6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3258" y="4237711"/>
            <a:ext cx="3891868" cy="2533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182" name="Объект 5"/>
          <p:cNvSpPr txBox="1">
            <a:spLocks/>
          </p:cNvSpPr>
          <p:nvPr/>
        </p:nvSpPr>
        <p:spPr bwMode="auto">
          <a:xfrm>
            <a:off x="993775" y="6308725"/>
            <a:ext cx="7775575" cy="461963"/>
          </a:xfrm>
          <a:prstGeom prst="rect">
            <a:avLst/>
          </a:prstGeom>
          <a:solidFill>
            <a:schemeClr val="bg2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buClr>
                <a:srgbClr val="0BD0D9"/>
              </a:buClr>
              <a:buFont typeface="Wingdings 2" pitchFamily="18" charset="2"/>
              <a:buNone/>
            </a:pPr>
            <a:r>
              <a:rPr lang="ru-RU" sz="2000" b="1">
                <a:latin typeface="Constantia" pitchFamily="18" charset="0"/>
              </a:rPr>
              <a:t>Залучено коштів  міського бюджету близько 3,0 млн. грн</a:t>
            </a:r>
          </a:p>
        </p:txBody>
      </p:sp>
      <p:pic>
        <p:nvPicPr>
          <p:cNvPr id="50183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93203" y="2128044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908175" y="61913"/>
            <a:ext cx="5400675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8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0888" y="836613"/>
            <a:ext cx="8183562" cy="1223962"/>
          </a:xfrm>
          <a:solidFill>
            <a:schemeClr val="bg2"/>
          </a:solidFill>
          <a:ln w="44450">
            <a:solidFill>
              <a:srgbClr val="FF0000"/>
            </a:solidFill>
          </a:ln>
        </p:spPr>
        <p:txBody>
          <a:bodyPr/>
          <a:lstStyle/>
          <a:p>
            <a:r>
              <a:rPr lang="uk-UA" sz="320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Придбано матеріально-технічного оснащення паліативного відділення за рахунок: </a:t>
            </a:r>
            <a:endParaRPr lang="ru-RU" sz="3200" smtClean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2228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95425" y="463550"/>
            <a:ext cx="3094038" cy="788988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uk-UA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Навчання</a:t>
            </a:r>
            <a:endParaRPr lang="ru-RU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274" name="Объект 5"/>
          <p:cNvSpPr>
            <a:spLocks noGrp="1"/>
          </p:cNvSpPr>
          <p:nvPr>
            <p:ph idx="1"/>
          </p:nvPr>
        </p:nvSpPr>
        <p:spPr>
          <a:xfrm>
            <a:off x="336550" y="1060450"/>
            <a:ext cx="4975225" cy="1866900"/>
          </a:xfrm>
          <a:ln>
            <a:headEnd/>
            <a:tailEnd/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endParaRPr lang="uk-UA" sz="800" smtClean="0"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r>
              <a:rPr lang="uk-UA" sz="2400" smtClean="0">
                <a:latin typeface="Constantia" pitchFamily="18" charset="0"/>
              </a:rPr>
              <a:t>Всі медичні працівники пройшли фахове навчання по паліативному догляду на виїзних семінарах та тренінгах у м. Києві,                        Івану-Франківському,                   Харкові, а також тих,                         які проводилися у                                           м. Кропивницькому</a:t>
            </a:r>
            <a:endParaRPr lang="ru-RU" sz="2400" smtClean="0">
              <a:latin typeface="Constantia" pitchFamily="18" charset="0"/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0" y="614363"/>
            <a:ext cx="3573463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393950"/>
            <a:ext cx="32035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бъект 5"/>
          <p:cNvSpPr txBox="1">
            <a:spLocks/>
          </p:cNvSpPr>
          <p:nvPr/>
        </p:nvSpPr>
        <p:spPr bwMode="auto">
          <a:xfrm>
            <a:off x="266700" y="4856162"/>
            <a:ext cx="4305300" cy="18656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t="100000" r="100000"/>
            </a:path>
            <a:tileRect l="-100000" b="-100000"/>
          </a:gradFill>
          <a:ln w="9525" cap="flat" cmpd="sng" algn="ctr">
            <a:solidFill>
              <a:schemeClr val="bg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0" hangingPunct="0">
              <a:buClr>
                <a:srgbClr val="0BD0D9"/>
              </a:buClr>
              <a:buFont typeface="Wingdings 2" pitchFamily="18" charset="2"/>
              <a:buNone/>
            </a:pPr>
            <a:r>
              <a:rPr lang="uk-UA" sz="2400" b="1">
                <a:latin typeface="Constantia" pitchFamily="18" charset="0"/>
              </a:rPr>
              <a:t>Загальна кількість медичних працівників, які пройшли навчання по наданню паліативної допомоги - 33</a:t>
            </a:r>
            <a:endParaRPr lang="ru-RU" sz="2400" b="1">
              <a:latin typeface="Constantia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95738" y="61913"/>
            <a:ext cx="4240212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9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4281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875213" y="1236663"/>
            <a:ext cx="3924300" cy="4064000"/>
          </a:xfrm>
          <a:solidFill>
            <a:srgbClr val="FFFF00">
              <a:alpha val="63000"/>
            </a:srgbClr>
          </a:solidFill>
          <a:ln w="50800">
            <a:solidFill>
              <a:schemeClr val="accent1">
                <a:shade val="95000"/>
                <a:satMod val="105000"/>
              </a:schemeClr>
            </a:solidFill>
            <a:prstDash val="lgDashDot"/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sz="2000" smtClean="0">
                <a:latin typeface="Constantia" pitchFamily="18" charset="0"/>
              </a:rPr>
              <a:t>Одним із заходів  Програми «місцеві стимули» для працівників охорони здоров’я м. Кіровограда на 2013-2017 роки є </a:t>
            </a:r>
            <a:r>
              <a:rPr lang="uk-UA" sz="2000" b="1" smtClean="0">
                <a:latin typeface="Constantia" pitchFamily="18" charset="0"/>
              </a:rPr>
              <a:t>встановлення та виплата надбавки працівникам паліативного відділення </a:t>
            </a:r>
            <a:r>
              <a:rPr lang="uk-UA" sz="2000" smtClean="0">
                <a:latin typeface="Constantia" pitchFamily="18" charset="0"/>
              </a:rPr>
              <a:t>у  розмірі 30 % від посадового окладу за рахунок коштів міського бюджету. У 2016 році витрачено </a:t>
            </a:r>
            <a:r>
              <a:rPr lang="uk-UA" sz="2000" b="1" smtClean="0">
                <a:latin typeface="Constantia" pitchFamily="18" charset="0"/>
              </a:rPr>
              <a:t>198,6 тис. грн</a:t>
            </a:r>
            <a:r>
              <a:rPr lang="uk-UA" sz="2000" smtClean="0">
                <a:latin typeface="Constantia" pitchFamily="18" charset="0"/>
              </a:rPr>
              <a:t>.</a:t>
            </a:r>
            <a:r>
              <a:rPr lang="uk-UA" sz="2000" smtClean="0">
                <a:latin typeface="Arial" charset="0"/>
              </a:rPr>
              <a:t> </a:t>
            </a:r>
            <a:r>
              <a:rPr lang="uk-UA" sz="2000" smtClean="0">
                <a:latin typeface="Constantia" pitchFamily="18" charset="0"/>
              </a:rPr>
              <a:t>На 2017 рік передбачено </a:t>
            </a:r>
          </a:p>
          <a:p>
            <a:pPr marL="0" indent="0">
              <a:buFont typeface="Wingdings 2" pitchFamily="18" charset="2"/>
              <a:buNone/>
            </a:pPr>
            <a:r>
              <a:rPr lang="uk-UA" sz="2000" b="1" smtClean="0">
                <a:latin typeface="Constantia" pitchFamily="18" charset="0"/>
              </a:rPr>
              <a:t>230,3 тис. грн</a:t>
            </a:r>
            <a:endParaRPr lang="ru-RU" sz="2000" b="1" smtClean="0">
              <a:latin typeface="Constantia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23190" y="609600"/>
          <a:ext cx="4520565" cy="5882500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533335">
                  <a:extLst>
                    <a:ext uri="{9D8B030D-6E8A-4147-A177-3AD203B41FA5}"/>
                  </a:extLst>
                </a:gridCol>
                <a:gridCol w="2839150">
                  <a:extLst>
                    <a:ext uri="{9D8B030D-6E8A-4147-A177-3AD203B41FA5}"/>
                  </a:extLst>
                </a:gridCol>
                <a:gridCol w="1148080">
                  <a:extLst>
                    <a:ext uri="{9D8B030D-6E8A-4147-A177-3AD203B41FA5}"/>
                  </a:extLst>
                </a:gridCol>
              </a:tblGrid>
              <a:tr h="28017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Штатний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розпис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9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№ з/п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Назва</a:t>
                      </a:r>
                      <a:r>
                        <a:rPr lang="ru-RU" sz="1100" dirty="0">
                          <a:effectLst/>
                        </a:rPr>
                        <a:t> структурного </a:t>
                      </a:r>
                      <a:r>
                        <a:rPr lang="ru-RU" sz="1100" dirty="0" err="1">
                          <a:effectLst/>
                        </a:rPr>
                        <a:t>підрозділу</a:t>
                      </a:r>
                      <a:r>
                        <a:rPr lang="ru-RU" sz="1100" dirty="0">
                          <a:effectLst/>
                        </a:rPr>
                        <a:t> та посад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Кількість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штатних</a:t>
                      </a:r>
                      <a:r>
                        <a:rPr lang="ru-RU" sz="1100" dirty="0">
                          <a:effectLst/>
                        </a:rPr>
                        <a:t> посад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00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10.14.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Паліативне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відділення</a:t>
                      </a:r>
                      <a:r>
                        <a:rPr lang="ru-RU" sz="1000" dirty="0">
                          <a:effectLst/>
                        </a:rPr>
                        <a:t>  на 15 </a:t>
                      </a:r>
                      <a:r>
                        <a:rPr lang="ru-RU" sz="1000" dirty="0" err="1">
                          <a:effectLst/>
                        </a:rPr>
                        <a:t>ліжок</a:t>
                      </a:r>
                      <a:r>
                        <a:rPr lang="ru-RU" sz="1000" dirty="0">
                          <a:effectLst/>
                        </a:rPr>
                        <a:t> (15 </a:t>
                      </a:r>
                      <a:r>
                        <a:rPr lang="ru-RU" sz="1000" dirty="0" err="1">
                          <a:effectLst/>
                        </a:rPr>
                        <a:t>паліативних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ліжок</a:t>
                      </a:r>
                      <a:r>
                        <a:rPr lang="ru-RU" sz="1000" dirty="0">
                          <a:effectLst/>
                        </a:rPr>
                        <a:t>)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3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10.14.1.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Завідувач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відділення</a:t>
                      </a:r>
                      <a:r>
                        <a:rPr lang="ru-RU" sz="1100" dirty="0">
                          <a:effectLst/>
                        </a:rPr>
                        <a:t> (</a:t>
                      </a:r>
                      <a:r>
                        <a:rPr lang="ru-RU" sz="1100" dirty="0" err="1">
                          <a:effectLst/>
                        </a:rPr>
                        <a:t>лікар</a:t>
                      </a:r>
                      <a:r>
                        <a:rPr lang="ru-RU" sz="1100" dirty="0">
                          <a:effectLst/>
                        </a:rPr>
                        <a:t>-терапевт)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1,00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23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10.14.2.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Лікар</a:t>
                      </a:r>
                      <a:r>
                        <a:rPr lang="ru-RU" sz="1100" dirty="0">
                          <a:effectLst/>
                        </a:rPr>
                        <a:t>-терапевт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08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10.14.3.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Старша</a:t>
                      </a:r>
                      <a:r>
                        <a:rPr lang="ru-RU" sz="1100" dirty="0">
                          <a:effectLst/>
                        </a:rPr>
                        <a:t> сестра </a:t>
                      </a:r>
                      <a:r>
                        <a:rPr lang="ru-RU" sz="1100" dirty="0" err="1">
                          <a:effectLst/>
                        </a:rPr>
                        <a:t>медична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23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10.14.4.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Сестра медична /палатна/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10,00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23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10.14.5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Сестра медична /процедурна/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334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10.14.6.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Молодша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медична</a:t>
                      </a:r>
                      <a:r>
                        <a:rPr lang="ru-RU" sz="1100" dirty="0">
                          <a:effectLst/>
                        </a:rPr>
                        <a:t> сестра (</a:t>
                      </a:r>
                      <a:r>
                        <a:rPr lang="ru-RU" sz="1100" dirty="0" err="1">
                          <a:effectLst/>
                        </a:rPr>
                        <a:t>палатна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9,50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441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10.14.7.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Молодша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медична</a:t>
                      </a:r>
                      <a:r>
                        <a:rPr lang="ru-RU" sz="1100" dirty="0">
                          <a:effectLst/>
                        </a:rPr>
                        <a:t> сестра (</a:t>
                      </a:r>
                      <a:r>
                        <a:rPr lang="ru-RU" sz="1100" dirty="0" err="1">
                          <a:effectLst/>
                        </a:rPr>
                        <a:t>санітарка-прибиральниця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441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10.14.8.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Молодша медична сестра  (санітарка-буфетниця/годувальниця)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249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10.14.9.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Сестра-господиня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1,00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231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Всього</a:t>
                      </a:r>
                      <a:r>
                        <a:rPr lang="ru-RU" sz="1100" dirty="0">
                          <a:effectLst/>
                        </a:rPr>
                        <a:t> по </a:t>
                      </a:r>
                      <a:r>
                        <a:rPr lang="ru-RU" sz="1100" dirty="0" err="1">
                          <a:effectLst/>
                        </a:rPr>
                        <a:t>відділенню</a:t>
                      </a:r>
                      <a:r>
                        <a:rPr lang="ru-RU" sz="1100" dirty="0">
                          <a:effectLst/>
                        </a:rPr>
                        <a:t>: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27,00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271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Лікарі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1,50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/>
                </a:extLst>
              </a:tr>
              <a:tr h="57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Фахівці</a:t>
                      </a:r>
                      <a:r>
                        <a:rPr lang="ru-RU" sz="1400" dirty="0">
                          <a:effectLst/>
                        </a:rPr>
                        <a:t> з базовою та </a:t>
                      </a:r>
                      <a:r>
                        <a:rPr lang="ru-RU" sz="1400" dirty="0" err="1">
                          <a:effectLst/>
                        </a:rPr>
                        <a:t>неповною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вищою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медичною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освітою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12,00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/>
                </a:extLst>
              </a:tr>
              <a:tr h="294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Молодший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медичний</a:t>
                      </a:r>
                      <a:r>
                        <a:rPr lang="ru-RU" sz="1400" dirty="0">
                          <a:effectLst/>
                        </a:rPr>
                        <a:t> персонал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12,50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/>
                </a:extLst>
              </a:tr>
              <a:tr h="271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Технічні службовці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1,00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/>
                </a:extLst>
              </a:tr>
              <a:tr h="386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Всього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27,00</a:t>
                      </a:r>
                      <a:endParaRPr lang="ru-RU" sz="15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3779838" y="61913"/>
            <a:ext cx="4321175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9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Объект 5"/>
          <p:cNvSpPr txBox="1">
            <a:spLocks/>
          </p:cNvSpPr>
          <p:nvPr/>
        </p:nvSpPr>
        <p:spPr bwMode="auto">
          <a:xfrm>
            <a:off x="5576888" y="684213"/>
            <a:ext cx="2295525" cy="574675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buClr>
                <a:srgbClr val="0BD0D9"/>
              </a:buClr>
              <a:buFont typeface="Wingdings 2" pitchFamily="18" charset="2"/>
              <a:buNone/>
            </a:pPr>
            <a:r>
              <a:rPr lang="uk-UA" sz="2600" u="sng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</a:rPr>
              <a:t>МОТИВАЦІЯ</a:t>
            </a:r>
            <a:r>
              <a:rPr lang="uk-UA" sz="2600">
                <a:latin typeface="Constantia" pitchFamily="18" charset="0"/>
              </a:rPr>
              <a:t> </a:t>
            </a:r>
            <a:endParaRPr lang="ru-RU" sz="2600">
              <a:latin typeface="Constantia" pitchFamily="18" charset="0"/>
            </a:endParaRPr>
          </a:p>
        </p:txBody>
      </p:sp>
      <p:pic>
        <p:nvPicPr>
          <p:cNvPr id="53253" name="Picture 2" descr="Картинки по запросу грош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8988" y="4933950"/>
            <a:ext cx="19240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8" descr="Картинки по запросу відкриття паліативного відділ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4554538"/>
            <a:ext cx="33686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08400" y="61913"/>
            <a:ext cx="4032250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КРОК 10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5299" name="Picture 6" descr="Картинки по запросу відкриття паліативного відділенн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613" y="857250"/>
            <a:ext cx="4846637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Картинки по запросу відкриття паліативного відділення кіровогра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6900" y="3930650"/>
            <a:ext cx="4178300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Объект2"/>
          <p:cNvSpPr>
            <a:spLocks noGrp="1" noChangeArrowheads="1"/>
          </p:cNvSpPr>
          <p:nvPr>
            <p:ph sz="quarter" idx="2"/>
          </p:nvPr>
        </p:nvSpPr>
        <p:spPr>
          <a:xfrm>
            <a:off x="298450" y="1204913"/>
            <a:ext cx="3871913" cy="3013075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 eaLnBrk="1" hangingPunct="1">
              <a:buClrTx/>
              <a:buSzPts val="2000"/>
              <a:buFont typeface="Wingdings 2" pitchFamily="18" charset="2"/>
              <a:buNone/>
            </a:pPr>
            <a:r>
              <a:rPr sz="24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12 березня 2016 року відкрито</a:t>
            </a:r>
            <a:r>
              <a:rPr lang="uk-UA" sz="24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повноцінне паліативне відділення</a:t>
            </a:r>
            <a:r>
              <a:rPr lang="uk-UA" sz="24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sz="2400" b="1" i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на 15 ліжок, </a:t>
            </a:r>
            <a:r>
              <a:rPr sz="240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оснащене необхідним обладнанням, яке відповідає всім стандартам надання паліативної допомоги.</a:t>
            </a:r>
          </a:p>
        </p:txBody>
      </p:sp>
      <p:pic>
        <p:nvPicPr>
          <p:cNvPr id="55302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Картинки по запросу кіровоград паліативне відділ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577850"/>
            <a:ext cx="4862513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363" y="908050"/>
            <a:ext cx="4087812" cy="2068513"/>
          </a:xfrm>
          <a:solidFill>
            <a:srgbClr val="FED2FE"/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uk-UA" sz="4800" smtClean="0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Десять палат: </a:t>
            </a:r>
            <a:br>
              <a:rPr lang="uk-UA" sz="4800" smtClean="0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4800" smtClean="0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5 – одномісних</a:t>
            </a:r>
            <a:br>
              <a:rPr lang="uk-UA" sz="4800" smtClean="0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uk-UA" sz="4800" smtClean="0">
                <a:solidFill>
                  <a:srgbClr val="0B539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5 - двомісних</a:t>
            </a:r>
            <a:endParaRPr lang="ru-RU" sz="4800" smtClean="0">
              <a:solidFill>
                <a:srgbClr val="0B539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6323" name="Picture 4" descr="Картинки по запросу кіровоград паліативне відділенн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8475" y="3636963"/>
            <a:ext cx="4711700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 descr="Картинки по запросу відкриття паліативного відділенн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238" y="2927350"/>
            <a:ext cx="4767262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01888" y="61913"/>
            <a:ext cx="6618287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ПАЛІАТИВНЕ ВІДДІЛЕННЯ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6326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03350" y="836613"/>
            <a:ext cx="6985000" cy="793750"/>
          </a:xfrm>
          <a:solidFill>
            <a:schemeClr val="bg2"/>
          </a:solidFill>
        </p:spPr>
        <p:txBody>
          <a:bodyPr/>
          <a:lstStyle/>
          <a:p>
            <a:r>
              <a:rPr lang="uk-UA" sz="4800" i="1" smtClean="0">
                <a:solidFill>
                  <a:srgbClr val="301D65"/>
                </a:solidFill>
                <a:effectLst/>
                <a:latin typeface="Times New Roman" pitchFamily="18" charset="0"/>
                <a:cs typeface="Calibri" pitchFamily="34" charset="0"/>
              </a:rPr>
              <a:t>Маніпуляційний кабінет</a:t>
            </a:r>
            <a:endParaRPr lang="ru-RU" sz="4800" i="1" smtClean="0">
              <a:solidFill>
                <a:srgbClr val="301D65"/>
              </a:solidFill>
              <a:effectLst/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1706563"/>
            <a:ext cx="8680450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01888" y="61913"/>
            <a:ext cx="6618287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ПАЛІАТИВНЕ ВІДДІЛЕННЯ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7348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5429250"/>
            <a:ext cx="5072063" cy="1000125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uk-UA" sz="3800" i="1" smtClean="0">
                <a:solidFill>
                  <a:srgbClr val="301D65"/>
                </a:solidFill>
                <a:effectLst/>
                <a:latin typeface="Times New Roman" pitchFamily="18" charset="0"/>
                <a:cs typeface="Calibri" pitchFamily="34" charset="0"/>
              </a:rPr>
              <a:t>Кімната для приготування їжі</a:t>
            </a:r>
            <a:endParaRPr lang="ru-RU" sz="3800" i="1" smtClean="0">
              <a:solidFill>
                <a:srgbClr val="301D65"/>
              </a:solidFill>
              <a:effectLst/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357313"/>
            <a:ext cx="4665662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1714500"/>
            <a:ext cx="4162425" cy="47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5214938" y="714375"/>
            <a:ext cx="3711575" cy="1000125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uk-UA" sz="3800" i="1" smtClean="0">
                <a:solidFill>
                  <a:srgbClr val="301D65"/>
                </a:solidFill>
                <a:effectLst/>
                <a:latin typeface="Times New Roman" pitchFamily="18" charset="0"/>
                <a:cs typeface="Calibri" pitchFamily="34" charset="0"/>
              </a:rPr>
              <a:t>Кімната волонтерів</a:t>
            </a:r>
            <a:endParaRPr lang="ru-RU" sz="3800" i="1" smtClean="0">
              <a:solidFill>
                <a:srgbClr val="301D65"/>
              </a:solidFill>
              <a:effectLst/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01888" y="61913"/>
            <a:ext cx="6618287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ПАЛІАТИВНЕ ВІДДІЛЕННЯ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8374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75" y="2065338"/>
            <a:ext cx="2511425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2363" y="3930650"/>
            <a:ext cx="516572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989013"/>
            <a:ext cx="483552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09575" y="663575"/>
            <a:ext cx="4233863" cy="172561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uk-UA" sz="3800" i="1" smtClean="0">
                <a:solidFill>
                  <a:srgbClr val="301D65"/>
                </a:solidFill>
                <a:effectLst/>
                <a:latin typeface="Times New Roman" pitchFamily="18" charset="0"/>
                <a:cs typeface="Calibri" pitchFamily="34" charset="0"/>
              </a:rPr>
              <a:t>Кімната  психологічного розвантаження</a:t>
            </a:r>
            <a:endParaRPr lang="ru-RU" sz="3800" i="1" smtClean="0">
              <a:solidFill>
                <a:srgbClr val="301D65"/>
              </a:solidFill>
              <a:effectLst/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59397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113" y="0"/>
            <a:ext cx="1028701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01888" y="61913"/>
            <a:ext cx="6618287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ПАЛІАТИВНЕ ВІДДІЛЕННЯ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19238" y="908050"/>
            <a:ext cx="5819775" cy="615950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uk-UA" sz="3800" i="1" smtClean="0">
                <a:solidFill>
                  <a:srgbClr val="301D65"/>
                </a:solidFill>
                <a:effectLst/>
                <a:latin typeface="Times New Roman" pitchFamily="18" charset="0"/>
                <a:cs typeface="Calibri" pitchFamily="34" charset="0"/>
              </a:rPr>
              <a:t>Кімната для приїжджих</a:t>
            </a:r>
            <a:endParaRPr lang="ru-RU" sz="3800" i="1" smtClean="0">
              <a:solidFill>
                <a:srgbClr val="301D65"/>
              </a:solidFill>
              <a:effectLst/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5" y="1706563"/>
            <a:ext cx="4089400" cy="464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913" y="1492250"/>
            <a:ext cx="280035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01888" y="61913"/>
            <a:ext cx="6618287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ПАЛІАТИВНЕ ВІДДІЛЕННЯ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0421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private.ecosafety.ru/media/tinymce/uploaded_files/166_profosmotry-icons_03.png"/>
          <p:cNvPicPr>
            <a:picLocks noChangeAspect="1" noChangeArrowheads="1"/>
          </p:cNvPicPr>
          <p:nvPr/>
        </p:nvPicPr>
        <p:blipFill>
          <a:blip r:embed="rId3">
            <a:lum bright="-24000" contrast="68000"/>
          </a:blip>
          <a:srcRect/>
          <a:stretch>
            <a:fillRect/>
          </a:stretch>
        </p:blipFill>
        <p:spPr bwMode="auto">
          <a:xfrm>
            <a:off x="179388" y="1412875"/>
            <a:ext cx="896461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0246" name="Group 86"/>
          <p:cNvGraphicFramePr>
            <a:graphicFrameLocks noGrp="1"/>
          </p:cNvGraphicFramePr>
          <p:nvPr/>
        </p:nvGraphicFramePr>
        <p:xfrm>
          <a:off x="209550" y="1052513"/>
          <a:ext cx="8823325" cy="2647316"/>
        </p:xfrm>
        <a:graphic>
          <a:graphicData uri="http://schemas.openxmlformats.org/drawingml/2006/table">
            <a:tbl>
              <a:tblPr/>
              <a:tblGrid>
                <a:gridCol w="2165350"/>
                <a:gridCol w="1258888"/>
                <a:gridCol w="1176337"/>
                <a:gridCol w="2111375"/>
                <a:gridCol w="2111375"/>
              </a:tblGrid>
              <a:tr h="863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Штатні посади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Фізичні особи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Забезпеченість лікарями на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тис. населення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Укомпле-ктованість, %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Лікарі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847,0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25,7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72,0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 т.ч. лікарі загальної практики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94,75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71,8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Середній медперсонал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1714,25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61,2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35" descr="Coat_of_Arms_of_Kirovohrad.png"/>
          <p:cNvPicPr>
            <a:picLocks noChangeAspect="1"/>
          </p:cNvPicPr>
          <p:nvPr/>
        </p:nvPicPr>
        <p:blipFill>
          <a:blip r:embed="rId4">
            <a:lum bright="-10000" contrast="28000"/>
          </a:blip>
          <a:srcRect/>
          <a:stretch>
            <a:fillRect/>
          </a:stretch>
        </p:blipFill>
        <p:spPr bwMode="auto">
          <a:xfrm>
            <a:off x="46957" y="34668"/>
            <a:ext cx="1020856" cy="106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  <p:pic>
        <p:nvPicPr>
          <p:cNvPr id="18467" name="Рисунок7" descr="Coat_of_Arms_of_Kirovohra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2339975" y="34925"/>
            <a:ext cx="6724650" cy="717550"/>
          </a:xfrm>
          <a:solidFill>
            <a:schemeClr val="bg1">
              <a:alpha val="90000"/>
            </a:schemeClr>
          </a:solidFill>
          <a:ln w="4762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uk-UA" sz="370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КАДРОВЕ ЗАБЕЗПЕЧЕННЯ </a:t>
            </a:r>
            <a:endParaRPr lang="ru-RU" sz="370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69" name="Объект 3"/>
          <p:cNvSpPr>
            <a:spLocks noGrp="1"/>
          </p:cNvSpPr>
          <p:nvPr>
            <p:ph sz="quarter" idx="2"/>
          </p:nvPr>
        </p:nvSpPr>
        <p:spPr>
          <a:xfrm>
            <a:off x="3924300" y="4365625"/>
            <a:ext cx="4906963" cy="2047875"/>
          </a:xfrm>
          <a:solidFill>
            <a:srgbClr val="FED2FE"/>
          </a:solidFill>
          <a:ln w="38100">
            <a:solidFill>
              <a:srgbClr val="FF0000"/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dirty="0" smtClean="0">
                <a:latin typeface="Constantia" pitchFamily="18" charset="0"/>
              </a:rPr>
              <a:t>В лікувально-профілактичних закладах міста працюють </a:t>
            </a:r>
          </a:p>
          <a:p>
            <a:pPr marL="0" indent="0">
              <a:buFont typeface="Wingdings 2" pitchFamily="18" charset="2"/>
              <a:buNone/>
            </a:pPr>
            <a:r>
              <a:rPr lang="uk-UA" sz="2700" b="1" dirty="0" smtClean="0">
                <a:latin typeface="Constantia" pitchFamily="18" charset="0"/>
              </a:rPr>
              <a:t>36 молодих спеціалістів </a:t>
            </a:r>
            <a:r>
              <a:rPr lang="uk-UA" dirty="0" smtClean="0">
                <a:latin typeface="Constantia" pitchFamily="18" charset="0"/>
              </a:rPr>
              <a:t>та </a:t>
            </a:r>
          </a:p>
          <a:p>
            <a:pPr marL="0" indent="0">
              <a:buFont typeface="Wingdings 2" pitchFamily="18" charset="2"/>
              <a:buNone/>
            </a:pPr>
            <a:r>
              <a:rPr lang="uk-UA" sz="2700" b="1" dirty="0" smtClean="0">
                <a:latin typeface="Constantia" pitchFamily="18" charset="0"/>
              </a:rPr>
              <a:t>15 інтернів</a:t>
            </a:r>
          </a:p>
        </p:txBody>
      </p:sp>
      <p:sp>
        <p:nvSpPr>
          <p:cNvPr id="18470" name="AutoShape 71" descr="Картинки по запросу ліка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18471" name="Picture 73" descr="Картинки по запросу ліка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838" y="4005263"/>
            <a:ext cx="2814637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73238" y="774700"/>
            <a:ext cx="5308600" cy="64611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uk-UA" sz="3800" i="1" smtClean="0">
                <a:solidFill>
                  <a:srgbClr val="301D65"/>
                </a:solidFill>
                <a:effectLst/>
                <a:latin typeface="Times New Roman" pitchFamily="18" charset="0"/>
                <a:cs typeface="Calibri" pitchFamily="34" charset="0"/>
              </a:rPr>
              <a:t>Кімната гігієни</a:t>
            </a:r>
            <a:endParaRPr lang="ru-RU" sz="3800" i="1" smtClean="0">
              <a:solidFill>
                <a:srgbClr val="301D65"/>
              </a:solidFill>
              <a:effectLst/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038" y="1635125"/>
            <a:ext cx="8180387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01888" y="61913"/>
            <a:ext cx="6618287" cy="5746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ПАЛІАТИВНЕ ВІДДІЛЕННЯ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44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195263" y="1706563"/>
            <a:ext cx="3875087" cy="3717925"/>
          </a:xfrm>
          <a:ln w="12700"/>
        </p:spPr>
        <p:txBody>
          <a:bodyPr/>
          <a:lstStyle/>
          <a:p>
            <a:pPr algn="ctr" eaLnBrk="1" hangingPunct="1"/>
            <a:r>
              <a:rPr sz="2800" smtClean="0">
                <a:solidFill>
                  <a:srgbClr val="301D6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ПАЛІАТИВНА ДОПОМОГА МЕШКАНЦЯМ </a:t>
            </a:r>
            <a:r>
              <a:rPr lang="uk-UA" sz="2800" smtClean="0">
                <a:solidFill>
                  <a:srgbClr val="301D6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uk-UA" sz="2800" smtClean="0">
                <a:solidFill>
                  <a:srgbClr val="301D6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sz="2800" smtClean="0">
                <a:solidFill>
                  <a:srgbClr val="301D6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М. КРОПИВНИЦЬКОГО НАДАЄТЬСЯ ЯК АМБУЛАТОРНО В ДОМАШНІХ УМОВАХ, ТАК І СТАЦІОНАРНО. </a:t>
            </a:r>
            <a:r>
              <a:rPr sz="2000" smtClean="0">
                <a:solidFill>
                  <a:srgbClr val="301D6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sz="2000" smtClean="0">
                <a:solidFill>
                  <a:srgbClr val="301D6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sz="1400" b="0" smtClean="0">
              <a:solidFill>
                <a:srgbClr val="301D6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Рисунок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6525" y="774700"/>
            <a:ext cx="5048250" cy="52308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47813" y="117475"/>
            <a:ext cx="7585075" cy="65722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ПАЛІАТИВНА ДОПОМОГА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684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ъект 3"/>
          <p:cNvSpPr>
            <a:spLocks noGrp="1"/>
          </p:cNvSpPr>
          <p:nvPr>
            <p:ph sz="half" idx="2"/>
          </p:nvPr>
        </p:nvSpPr>
        <p:spPr>
          <a:xfrm>
            <a:off x="3348038" y="1916113"/>
            <a:ext cx="5524500" cy="866775"/>
          </a:xfrm>
          <a:solidFill>
            <a:schemeClr val="bg2"/>
          </a:solidFill>
          <a:ln w="19050">
            <a:solidFill>
              <a:srgbClr val="FF0000"/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sz="2200" b="1" i="1" smtClean="0">
                <a:latin typeface="Constantia" pitchFamily="18" charset="0"/>
              </a:rPr>
              <a:t>надається дорослим, які страждають на:</a:t>
            </a:r>
            <a:endParaRPr lang="ru-RU" sz="2200" b="1" i="1" smtClean="0">
              <a:latin typeface="Constantia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</p:nvPr>
        </p:nvGraphicFramePr>
        <p:xfrm>
          <a:off x="3495675" y="2780928"/>
          <a:ext cx="5238115" cy="3949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3491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900" y="11430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3813" y="2060575"/>
            <a:ext cx="3371851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379538" y="244475"/>
            <a:ext cx="7759700" cy="730250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4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СТАЦІОНАРНА ПАЛІАТИВНА ДОПОМОГА</a:t>
            </a:r>
            <a:endParaRPr lang="ru-RU" sz="34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C:\Users\user\Desktop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1341438"/>
            <a:ext cx="8758238" cy="537368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47813" y="117475"/>
            <a:ext cx="7585075" cy="719138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МУЛЬТИДИСЦИПЛІНАРНА КОМАНДА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4515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1292225" y="6170613"/>
            <a:ext cx="287338" cy="71437"/>
          </a:xfrm>
          <a:ln w="12700"/>
        </p:spPr>
        <p:txBody>
          <a:bodyPr/>
          <a:lstStyle/>
          <a:p>
            <a:pPr marL="107950" algn="just" eaLnBrk="1" hangingPunct="1">
              <a:lnSpc>
                <a:spcPts val="3000"/>
              </a:lnSpc>
              <a:buFont typeface="Wingdings" pitchFamily="2" charset="2"/>
              <a:buBlip>
                <a:blip r:embed="rId2"/>
              </a:buBlip>
            </a:pPr>
            <a:r>
              <a:rPr sz="100" smtClean="0">
                <a:solidFill>
                  <a:srgbClr val="0000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</a:t>
            </a:r>
          </a:p>
        </p:txBody>
      </p:sp>
      <p:sp>
        <p:nvSpPr>
          <p:cNvPr id="65538" name="2 İçerik Yer Tutucusu"/>
          <p:cNvSpPr>
            <a:spLocks noGrp="1" noChangeArrowheads="1"/>
          </p:cNvSpPr>
          <p:nvPr>
            <p:ph type="body" idx="1"/>
          </p:nvPr>
        </p:nvSpPr>
        <p:spPr>
          <a:xfrm>
            <a:off x="6457950" y="4008438"/>
            <a:ext cx="762000" cy="296862"/>
          </a:xfrm>
          <a:ln>
            <a:headEnd/>
            <a:tailEnd/>
          </a:ln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sz="100" smtClean="0">
                <a:latin typeface="Constantia" pitchFamily="18" charset="0"/>
              </a:rPr>
              <a:t>аа</a:t>
            </a:r>
          </a:p>
        </p:txBody>
      </p:sp>
      <p:pic>
        <p:nvPicPr>
          <p:cNvPr id="6553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5725" y="4254500"/>
            <a:ext cx="33718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4217988"/>
            <a:ext cx="3787775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5188" y="1400175"/>
            <a:ext cx="3065462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850" y="1085850"/>
          <a:ext cx="5310188" cy="2868930"/>
        </p:xfrm>
        <a:graphic>
          <a:graphicData uri="http://schemas.openxmlformats.org/drawingml/2006/table">
            <a:tbl>
              <a:tblPr/>
              <a:tblGrid>
                <a:gridCol w="3749675"/>
                <a:gridCol w="1560513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ПОКАЗНИК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CF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nstantia" pitchFamily="18" charset="0"/>
                        </a:rPr>
                        <a:t>ЗНАЧЕННЯ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CF9B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Кількість пролікованих хворих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400 ос.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Робота паліативних ліжок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326,5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7F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Термін середнього перебування на ліжку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18,8 л/дня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Обіг ліжка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17,3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7F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Летальність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20,5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EF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Відсоток виконання плану л/дня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7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nstantia" pitchFamily="18" charset="0"/>
                        </a:rPr>
                        <a:t>95,9 %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7F8"/>
                    </a:solidFill>
                  </a:tcPr>
                </a:tc>
              </a:tr>
            </a:tbl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1250950" y="114300"/>
            <a:ext cx="7759700" cy="730250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4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СТАЦІОНАРНА ПАЛІАТИВНА ДОПОМОГА</a:t>
            </a:r>
            <a:endParaRPr lang="ru-RU" sz="34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5558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1292225" y="6170613"/>
            <a:ext cx="287338" cy="71437"/>
          </a:xfrm>
          <a:ln w="12700"/>
        </p:spPr>
        <p:txBody>
          <a:bodyPr/>
          <a:lstStyle/>
          <a:p>
            <a:pPr marL="107950" algn="just" eaLnBrk="1" hangingPunct="1">
              <a:lnSpc>
                <a:spcPts val="3000"/>
              </a:lnSpc>
              <a:buFont typeface="Wingdings" pitchFamily="2" charset="2"/>
              <a:buBlip>
                <a:blip r:embed="rId2"/>
              </a:buBlip>
            </a:pPr>
            <a:r>
              <a:rPr sz="100" smtClean="0">
                <a:solidFill>
                  <a:srgbClr val="0000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</a:t>
            </a:r>
          </a:p>
        </p:txBody>
      </p:sp>
      <p:sp>
        <p:nvSpPr>
          <p:cNvPr id="66562" name="2 İçerik Yer Tutucusu"/>
          <p:cNvSpPr>
            <a:spLocks noGrp="1" noChangeArrowheads="1"/>
          </p:cNvSpPr>
          <p:nvPr>
            <p:ph type="body" idx="1"/>
          </p:nvPr>
        </p:nvSpPr>
        <p:spPr>
          <a:xfrm>
            <a:off x="6457950" y="4008438"/>
            <a:ext cx="762000" cy="296862"/>
          </a:xfrm>
          <a:ln>
            <a:headEnd/>
            <a:tailEnd/>
          </a:ln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sz="100" smtClean="0">
                <a:latin typeface="Constantia" pitchFamily="18" charset="0"/>
              </a:rPr>
              <a:t>аа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45991" y="1219200"/>
          <a:ext cx="7784453" cy="197993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133721">
                  <a:extLst>
                    <a:ext uri="{9D8B030D-6E8A-4147-A177-3AD203B41FA5}"/>
                  </a:extLst>
                </a:gridCol>
                <a:gridCol w="1728192">
                  <a:extLst>
                    <a:ext uri="{9D8B030D-6E8A-4147-A177-3AD203B41FA5}"/>
                  </a:extLst>
                </a:gridCol>
                <a:gridCol w="1656184">
                  <a:extLst>
                    <a:ext uri="{9D8B030D-6E8A-4147-A177-3AD203B41FA5}"/>
                  </a:extLst>
                </a:gridCol>
                <a:gridCol w="1838231">
                  <a:extLst>
                    <a:ext uri="{9D8B030D-6E8A-4147-A177-3AD203B41FA5}"/>
                  </a:extLst>
                </a:gridCol>
                <a:gridCol w="1428125">
                  <a:extLst>
                    <a:ext uri="{9D8B030D-6E8A-4147-A177-3AD203B41FA5}"/>
                  </a:extLst>
                </a:gridCol>
              </a:tblGrid>
              <a:tr h="7874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РІК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КІЛЬКІСТЬ ХВОРИХ, ос.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КІЛЬКІСТЬ ПРИЗНАЧЕНИХ ОПІОЇДНИХ АНАЛЬГЕТИКІВ, од.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ВАРТІСТЬ, тис. грн</a:t>
                      </a:r>
                      <a:endParaRPr kumimoji="0" lang="ru-RU" sz="1500" b="1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/>
                </a:extLst>
              </a:tr>
              <a:tr h="552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ампул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таблетована</a:t>
                      </a:r>
                      <a:r>
                        <a:rPr kumimoji="0" lang="uk-UA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форма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78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949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20,5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/>
                </a:extLst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2016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158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1745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967</a:t>
                      </a:r>
                      <a:endParaRPr kumimoji="0" 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64,1</a:t>
                      </a:r>
                      <a:endParaRPr kumimoji="0" 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971550" y="188913"/>
            <a:ext cx="7993063" cy="685800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ru-RU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ЗНЕБОЛЮЮЧА ТЕРАПІЯ В СТАЦІОНАРІ </a:t>
            </a:r>
          </a:p>
        </p:txBody>
      </p:sp>
      <p:sp>
        <p:nvSpPr>
          <p:cNvPr id="66565" name="Надпись3"/>
          <p:cNvSpPr txBox="1">
            <a:spLocks noChangeArrowheads="1"/>
          </p:cNvSpPr>
          <p:nvPr/>
        </p:nvSpPr>
        <p:spPr bwMode="auto">
          <a:xfrm>
            <a:off x="2268538" y="3357563"/>
            <a:ext cx="5399087" cy="822325"/>
          </a:xfrm>
          <a:prstGeom prst="rect">
            <a:avLst/>
          </a:prstGeom>
          <a:solidFill>
            <a:schemeClr val="bg2"/>
          </a:solidFill>
          <a:ln w="4445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00"/>
              </a:lnSpc>
            </a:pPr>
            <a:r>
              <a:rPr lang="ru-RU" b="1" i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Знеболення хворі отримують абсолютно безкоштовно </a:t>
            </a:r>
            <a:r>
              <a:rPr lang="ru-RU" sz="2000" b="1" i="0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рахунок загального фонду міського бюджету</a:t>
            </a:r>
          </a:p>
          <a:p>
            <a:endParaRPr lang="ru-RU" i="0">
              <a:solidFill>
                <a:srgbClr val="0000FF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6" name="Надпись3"/>
          <p:cNvSpPr txBox="1">
            <a:spLocks noChangeArrowheads="1"/>
          </p:cNvSpPr>
          <p:nvPr/>
        </p:nvSpPr>
        <p:spPr bwMode="auto">
          <a:xfrm>
            <a:off x="5292725" y="4941888"/>
            <a:ext cx="3167063" cy="15827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7625" algn="ctr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00"/>
              </a:lnSpc>
            </a:pPr>
            <a:r>
              <a:rPr lang="ru-RU" b="1" i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закладі підтримується постійний запас вищезгаданих препаратів до 10 найменувань, ампульовані та таблетовані форми.</a:t>
            </a:r>
          </a:p>
          <a:p>
            <a:endParaRPr lang="ru-RU" i="0">
              <a:solidFill>
                <a:srgbClr val="0000FF"/>
              </a:solidFill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66567" name="AutoShape 2" descr="Картинки по запросу знеболен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pic>
        <p:nvPicPr>
          <p:cNvPr id="66568" name="Picture 4" descr="Картинки по запросу знеболенн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6350" y="4275138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93" name="Object 9"/>
          <p:cNvGraphicFramePr>
            <a:graphicFrameLocks noGrp="1"/>
          </p:cNvGraphicFramePr>
          <p:nvPr>
            <p:ph sz="quarter" idx="2"/>
          </p:nvPr>
        </p:nvGraphicFramePr>
        <p:xfrm>
          <a:off x="0" y="1412875"/>
          <a:ext cx="5006975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7" name="Диаграмма" r:id="rId3" imgW="4886200" imgH="4171823" progId="">
                  <p:embed/>
                </p:oleObj>
              </mc:Choice>
              <mc:Fallback>
                <p:oleObj name="Диаграмма" r:id="rId3" imgW="4886200" imgH="4171823" progId="">
                  <p:embed/>
                  <p:pic>
                    <p:nvPicPr>
                      <p:cNvPr id="0" name="Picture 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5006975" cy="427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4" name="Object 40"/>
          <p:cNvGraphicFramePr>
            <a:graphicFrameLocks noGrp="1"/>
          </p:cNvGraphicFramePr>
          <p:nvPr>
            <p:ph sz="quarter" idx="3"/>
          </p:nvPr>
        </p:nvGraphicFramePr>
        <p:xfrm>
          <a:off x="4308475" y="2586038"/>
          <a:ext cx="4781550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8" r:id="rId5" imgW="4779678" imgH="4206605" progId="Excel.Chart.8">
                  <p:embed/>
                </p:oleObj>
              </mc:Choice>
              <mc:Fallback>
                <p:oleObj r:id="rId5" imgW="4779678" imgH="4206605" progId="Excel.Chart.8">
                  <p:embed/>
                  <p:pic>
                    <p:nvPicPr>
                      <p:cNvPr id="0" name="Object 40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8475" y="2586038"/>
                        <a:ext cx="4781550" cy="420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835150" y="171450"/>
            <a:ext cx="7129463" cy="106997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ru-RU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ВИДАТКИ НА ПАЛІАТИВНЕ ВІДДІЛЕННЯ </a:t>
            </a:r>
          </a:p>
        </p:txBody>
      </p:sp>
      <p:pic>
        <p:nvPicPr>
          <p:cNvPr id="67596" name="Picture 60" descr="Картинки по запросу видатк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1249363"/>
            <a:ext cx="2138362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7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179388" y="4797425"/>
            <a:ext cx="1800225" cy="64928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/>
              <a:t>1106,1 тис. грн</a:t>
            </a:r>
            <a:endParaRPr lang="ru-RU" b="1"/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4500563" y="5805488"/>
            <a:ext cx="1800225" cy="64928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b="1"/>
              <a:t>1929,7 тис. грн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1575" y="2424113"/>
            <a:ext cx="54324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3"/>
            <a:ext cx="494347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Надпись1"/>
          <p:cNvSpPr txBox="1">
            <a:spLocks noChangeArrowheads="1"/>
          </p:cNvSpPr>
          <p:nvPr/>
        </p:nvSpPr>
        <p:spPr bwMode="auto">
          <a:xfrm>
            <a:off x="276225" y="1168400"/>
            <a:ext cx="8455025" cy="12557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 algn="ctr">
            <a:solidFill>
              <a:srgbClr val="FF0000"/>
            </a:solidFill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uk-UA" sz="2800" b="1" i="0">
                <a:solidFill>
                  <a:srgbClr val="02303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tr-TR" sz="2800" b="1" i="0">
                <a:solidFill>
                  <a:srgbClr val="02303C"/>
                </a:solidFill>
                <a:latin typeface="Times New Roman" pitchFamily="18" charset="0"/>
                <a:cs typeface="Times New Roman" pitchFamily="18" charset="0"/>
              </a:rPr>
              <a:t>Амбулаторна допомога паліативним хворим</a:t>
            </a:r>
            <a:r>
              <a:rPr lang="tr-TR" sz="2400" b="1" i="0">
                <a:solidFill>
                  <a:srgbClr val="02303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b="1" i="0">
              <a:solidFill>
                <a:srgbClr val="02303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r-TR" sz="2400" b="1" i="0">
                <a:solidFill>
                  <a:srgbClr val="02303C"/>
                </a:solidFill>
                <a:latin typeface="Times New Roman" pitchFamily="18" charset="0"/>
                <a:cs typeface="Times New Roman" pitchFamily="18" charset="0"/>
              </a:rPr>
              <a:t>надається на первинному рівні дільничними та сімейними лікарями Центрів первинної медико-санітарної допомоги.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58888" y="115888"/>
            <a:ext cx="7759700" cy="730250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4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АМБУЛАТОРНА ПАЛІАТИВНА ДОПОМОГА</a:t>
            </a:r>
            <a:endParaRPr lang="ru-RU" sz="34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613" name="2 İçerik Yer Tutucusu"/>
          <p:cNvSpPr txBox="1">
            <a:spLocks noChangeArrowheads="1"/>
          </p:cNvSpPr>
          <p:nvPr/>
        </p:nvSpPr>
        <p:spPr bwMode="auto">
          <a:xfrm>
            <a:off x="5292725" y="4652963"/>
            <a:ext cx="3890963" cy="2111375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0BD0D9"/>
              </a:buClr>
              <a:buFont typeface="Wingdings 2" pitchFamily="18" charset="2"/>
              <a:buNone/>
            </a:pPr>
            <a:r>
              <a:rPr lang="ru-RU" sz="1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 комунальних закладах </a:t>
            </a:r>
          </a:p>
          <a:p>
            <a:pPr algn="ctr">
              <a:buClr>
                <a:srgbClr val="0BD0D9"/>
              </a:buClr>
              <a:buFont typeface="Wingdings 2" pitchFamily="18" charset="2"/>
              <a:buNone/>
            </a:pPr>
            <a:r>
              <a:rPr lang="ru-RU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ЦПМСД № 1 та ЦПМСД № 2 </a:t>
            </a:r>
          </a:p>
          <a:p>
            <a:pPr algn="ctr">
              <a:buClr>
                <a:srgbClr val="0BD0D9"/>
              </a:buClr>
              <a:buFont typeface="Wingdings 2" pitchFamily="18" charset="2"/>
              <a:buNone/>
            </a:pPr>
            <a:r>
              <a:rPr lang="ru-RU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м. Кропивницький затверджено</a:t>
            </a:r>
          </a:p>
          <a:p>
            <a:pPr algn="ctr">
              <a:buClr>
                <a:srgbClr val="0BD0D9"/>
              </a:buClr>
              <a:buFont typeface="Wingdings 2" pitchFamily="18" charset="2"/>
              <a:buNone/>
            </a:pPr>
            <a:r>
              <a:rPr lang="ru-RU" sz="1600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локальні протоколи </a:t>
            </a:r>
          </a:p>
          <a:p>
            <a:pPr algn="ctr">
              <a:buClr>
                <a:srgbClr val="0BD0D9"/>
              </a:buClr>
              <a:buFont typeface="Wingdings 2" pitchFamily="18" charset="2"/>
              <a:buNone/>
            </a:pPr>
            <a:r>
              <a:rPr lang="ru-RU" sz="1600" b="1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паліативної медичної допомоги</a:t>
            </a:r>
            <a:r>
              <a:rPr lang="ru-RU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Clr>
                <a:srgbClr val="0BD0D9"/>
              </a:buClr>
              <a:buFont typeface="Wingdings 2" pitchFamily="18" charset="2"/>
              <a:buNone/>
            </a:pPr>
            <a:r>
              <a:rPr lang="ru-RU" sz="1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яких розроблений маршрут</a:t>
            </a:r>
          </a:p>
          <a:p>
            <a:pPr algn="ctr">
              <a:buClr>
                <a:srgbClr val="0BD0D9"/>
              </a:buClr>
              <a:buFont typeface="Wingdings 2" pitchFamily="18" charset="2"/>
              <a:buNone/>
            </a:pPr>
            <a:r>
              <a:rPr lang="ru-RU" sz="1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пацієнта при наявності </a:t>
            </a:r>
          </a:p>
          <a:p>
            <a:pPr algn="ctr">
              <a:buClr>
                <a:srgbClr val="0BD0D9"/>
              </a:buClr>
              <a:buFont typeface="Wingdings 2" pitchFamily="18" charset="2"/>
              <a:buNone/>
            </a:pPr>
            <a:r>
              <a:rPr lang="ru-RU" sz="1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хронічного больового синдрому.</a:t>
            </a:r>
          </a:p>
        </p:txBody>
      </p:sp>
      <p:pic>
        <p:nvPicPr>
          <p:cNvPr id="68614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Рисунок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" y="5084763"/>
            <a:ext cx="2582863" cy="17208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" name="1 Başlık"/>
          <p:cNvSpPr>
            <a:spLocks noGrp="1" noChangeArrowheads="1"/>
            <a:extLst>
              <a:ext uri="smNativeData"/>
            </a:extLst>
          </p:cNvSpPr>
          <p:nvPr>
            <p:ph type="title"/>
          </p:nvPr>
        </p:nvSpPr>
        <p:spPr>
          <a:xfrm>
            <a:off x="7605713" y="4089400"/>
            <a:ext cx="287337" cy="358775"/>
          </a:xfrm>
          <a:ln w="12700"/>
        </p:spPr>
        <p:txBody>
          <a:bodyPr/>
          <a:lstStyle/>
          <a:p>
            <a:pPr algn="ctr" eaLnBrk="1" hangingPunct="1">
              <a:lnSpc>
                <a:spcPts val="2000"/>
              </a:lnSpc>
            </a:pPr>
            <a:r>
              <a:rPr sz="100" smtClean="0">
                <a:solidFill>
                  <a:srgbClr val="045D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ЗРІЇ:</a:t>
            </a:r>
          </a:p>
        </p:txBody>
      </p:sp>
      <p:sp>
        <p:nvSpPr>
          <p:cNvPr id="69635" name="Надпись2"/>
          <p:cNvSpPr txBox="1">
            <a:spLocks noChangeArrowheads="1"/>
          </p:cNvSpPr>
          <p:nvPr/>
        </p:nvSpPr>
        <p:spPr bwMode="auto">
          <a:xfrm>
            <a:off x="241300" y="1219200"/>
            <a:ext cx="8877300" cy="1662113"/>
          </a:xfrm>
          <a:prstGeom prst="rect">
            <a:avLst/>
          </a:prstGeom>
          <a:solidFill>
            <a:schemeClr val="bg2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обслуговування пацієнтів, які не можуть самостійно приймати лікарські засоби для знеболення або не мають родичів (піклувальників), які б здійснювали ін'єкції,  в закладах </a:t>
            </a:r>
            <a:r>
              <a:rPr lang="ru-RU" sz="1900" b="1" i="0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введено посади  сестер медичних дільничних з обслуговування паліативних хворих на дому</a:t>
            </a:r>
            <a:r>
              <a:rPr lang="ru-RU" b="1" i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i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вони працюють </a:t>
            </a:r>
          </a:p>
          <a:p>
            <a:r>
              <a:rPr lang="ru-RU" b="1" i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 7:30 до 20:00 згідно з поточним графіком (включно святкові та вихідні).</a:t>
            </a:r>
          </a:p>
          <a:p>
            <a:endParaRPr lang="ru-RU" sz="1000" i="0">
              <a:solidFill>
                <a:srgbClr val="960404"/>
              </a:solidFill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69636" name="Picture 12" descr="hq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3005138"/>
            <a:ext cx="26543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81125" y="114300"/>
            <a:ext cx="7759700" cy="730250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4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АМБУЛАТОРНА ПАЛІАТИВНА ДОПОМОГА</a:t>
            </a:r>
            <a:endParaRPr lang="ru-RU" sz="34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9638" name="Рисунок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8400" y="2492375"/>
            <a:ext cx="1625600" cy="1241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69639" name="Надпись3"/>
          <p:cNvSpPr txBox="1">
            <a:spLocks noChangeArrowheads="1"/>
          </p:cNvSpPr>
          <p:nvPr/>
        </p:nvSpPr>
        <p:spPr bwMode="auto">
          <a:xfrm>
            <a:off x="3492500" y="3052763"/>
            <a:ext cx="4357688" cy="11684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000"/>
              </a:lnSpc>
            </a:pPr>
            <a:r>
              <a:rPr lang="ru-RU" b="1" i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Станом на 01.01.17 р. кількість хворих з хронічним больовим синдромом по закладах первинної мережі </a:t>
            </a:r>
          </a:p>
          <a:p>
            <a:pPr>
              <a:lnSpc>
                <a:spcPts val="2000"/>
              </a:lnSpc>
            </a:pPr>
            <a:r>
              <a:rPr lang="ru-RU" b="1" i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нашому місті становить 1027 осіб.</a:t>
            </a:r>
          </a:p>
          <a:p>
            <a:endParaRPr lang="ru-RU" i="0">
              <a:solidFill>
                <a:srgbClr val="0000FF"/>
              </a:solidFill>
              <a:ea typeface="SimSun" pitchFamily="2" charset="-122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384062" y="4430581"/>
          <a:ext cx="5403893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9641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58" name="Object 94"/>
          <p:cNvGraphicFramePr>
            <a:graphicFrameLocks noGrp="1"/>
          </p:cNvGraphicFramePr>
          <p:nvPr>
            <p:ph sz="quarter" idx="2"/>
          </p:nvPr>
        </p:nvGraphicFramePr>
        <p:xfrm>
          <a:off x="900113" y="1412875"/>
          <a:ext cx="7559675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2" r:id="rId3" imgW="7925487" imgH="2615411" progId="Excel.Chart.8">
                  <p:embed/>
                </p:oleObj>
              </mc:Choice>
              <mc:Fallback>
                <p:oleObj r:id="rId3" imgW="7925487" imgH="2615411" progId="Excel.Chart.8">
                  <p:embed/>
                  <p:pic>
                    <p:nvPicPr>
                      <p:cNvPr id="0" name="Picture 9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12875"/>
                        <a:ext cx="7559675" cy="26130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Объект 7"/>
          <p:cNvSpPr>
            <a:spLocks noGrp="1"/>
          </p:cNvSpPr>
          <p:nvPr>
            <p:ph sz="quarter" idx="3"/>
          </p:nvPr>
        </p:nvSpPr>
        <p:spPr>
          <a:xfrm>
            <a:off x="107950" y="4292600"/>
            <a:ext cx="3455988" cy="2089150"/>
          </a:xfr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lgDash"/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sz="2000" b="1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Амбулаторне знеболення онкохворі отримують безкоштовно за </a:t>
            </a:r>
            <a:r>
              <a:rPr lang="uk-UA" sz="2200" b="1" i="1" u="sng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рахунок коштів загального фонду міського бюджету</a:t>
            </a:r>
            <a:endParaRPr lang="ru-RU" sz="2200" b="1" i="1" u="sng" smtClean="0"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62561" name="Объект 7"/>
          <p:cNvSpPr>
            <a:spLocks noGrp="1"/>
          </p:cNvSpPr>
          <p:nvPr>
            <p:ph sz="quarter" idx="3"/>
          </p:nvPr>
        </p:nvSpPr>
        <p:spPr>
          <a:xfrm>
            <a:off x="900113" y="1008063"/>
            <a:ext cx="7546975" cy="422275"/>
          </a:xfrm>
          <a:solidFill>
            <a:schemeClr val="bg2"/>
          </a:solidFill>
          <a:ln w="31750">
            <a:solidFill>
              <a:srgbClr val="FF0000"/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sz="2200" smtClean="0">
                <a:latin typeface="Constantia" pitchFamily="18" charset="0"/>
              </a:rPr>
              <a:t>Кількість виписаних наркотичних знеболюючих засобів</a:t>
            </a:r>
            <a:endParaRPr lang="ru-RU" sz="2200" smtClean="0">
              <a:latin typeface="Constantia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03350" y="150813"/>
            <a:ext cx="7561263" cy="685800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ru-RU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ДОСТУПНІСТЬ ЗНЕБОЛЮЮЧОЇ ТЕРАПІЇ </a:t>
            </a:r>
          </a:p>
        </p:txBody>
      </p:sp>
      <p:graphicFrame>
        <p:nvGraphicFramePr>
          <p:cNvPr id="62559" name="Object 95"/>
          <p:cNvGraphicFramePr>
            <a:graphicFrameLocks noGrp="1"/>
          </p:cNvGraphicFramePr>
          <p:nvPr>
            <p:ph sz="quarter" idx="1"/>
          </p:nvPr>
        </p:nvGraphicFramePr>
        <p:xfrm>
          <a:off x="3675063" y="3886200"/>
          <a:ext cx="528955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3" r:id="rId5" imgW="5291787" imgH="2975106" progId="Excel.Chart.8">
                  <p:embed/>
                </p:oleObj>
              </mc:Choice>
              <mc:Fallback>
                <p:oleObj r:id="rId5" imgW="5291787" imgH="2975106" progId="Excel.Chart.8">
                  <p:embed/>
                  <p:pic>
                    <p:nvPicPr>
                      <p:cNvPr id="0" name="Picture 9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5063" y="3886200"/>
                        <a:ext cx="5289550" cy="2971800"/>
                      </a:xfrm>
                      <a:prstGeom prst="rect">
                        <a:avLst/>
                      </a:prstGeom>
                      <a:solidFill>
                        <a:srgbClr val="CAFBED"/>
                      </a:solidFill>
                      <a:ln w="38100">
                        <a:solidFill>
                          <a:srgbClr val="08684E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563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613" y="250825"/>
            <a:ext cx="5961062" cy="717550"/>
          </a:xfrm>
          <a:solidFill>
            <a:schemeClr val="bg1">
              <a:alpha val="90000"/>
            </a:schemeClr>
          </a:solidFill>
          <a:ln w="4762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uk-UA" sz="360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Ліжковий фонд</a:t>
            </a:r>
            <a:endParaRPr lang="ru-RU" sz="360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2"/>
          </p:nvPr>
        </p:nvSpPr>
        <p:spPr>
          <a:xfrm>
            <a:off x="338138" y="2209800"/>
            <a:ext cx="8323262" cy="788988"/>
          </a:xfrm>
          <a:solidFill>
            <a:srgbClr val="FFFFCC"/>
          </a:solidFill>
          <a:ln w="38100">
            <a:solidFill>
              <a:srgbClr val="C00000"/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sz="2000" u="sng" smtClean="0"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У 2016 році оптимізовано відповідно до постанови Кабінету Міністрів України від 25.11.15  № 1024 105 ліжок :</a:t>
            </a:r>
          </a:p>
          <a:p>
            <a:pPr marL="0" indent="0">
              <a:buFont typeface="Wingdings 2" pitchFamily="18" charset="2"/>
              <a:buNone/>
            </a:pPr>
            <a:endParaRPr lang="uk-UA" sz="1800" smtClean="0"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sz="1800" smtClean="0">
              <a:latin typeface="Constantia" pitchFamily="18" charset="0"/>
            </a:endParaRPr>
          </a:p>
        </p:txBody>
      </p:sp>
      <p:pic>
        <p:nvPicPr>
          <p:cNvPr id="20483" name="Рисунок7" descr="Coat_of_Arms_of_Kirovohra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graphicFrame>
        <p:nvGraphicFramePr>
          <p:cNvPr id="9" name="Объект 4"/>
          <p:cNvGraphicFramePr>
            <a:graphicFrameLocks noGrp="1"/>
          </p:cNvGraphicFramePr>
          <p:nvPr>
            <p:ph sz="half" idx="3"/>
          </p:nvPr>
        </p:nvGraphicFramePr>
        <p:xfrm>
          <a:off x="399097" y="2931478"/>
          <a:ext cx="8229600" cy="3541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5" name="Объект 9"/>
          <p:cNvSpPr>
            <a:spLocks noGrp="1"/>
          </p:cNvSpPr>
          <p:nvPr>
            <p:ph sz="quarter" idx="1"/>
          </p:nvPr>
        </p:nvSpPr>
        <p:spPr>
          <a:xfrm>
            <a:off x="409575" y="1060450"/>
            <a:ext cx="8324850" cy="862013"/>
          </a:xfr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31750" cap="rnd">
            <a:solidFill>
              <a:srgbClr val="FF0000"/>
            </a:solidFill>
            <a:prstDash val="lgDash"/>
            <a:bevel/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sz="2500" smtClean="0">
                <a:latin typeface="Constantia" pitchFamily="18" charset="0"/>
              </a:rPr>
              <a:t>На 01.01.2017 року ліжковий фонд становить </a:t>
            </a:r>
            <a:r>
              <a:rPr lang="uk-UA" sz="2500" b="1" smtClean="0">
                <a:latin typeface="Constantia" pitchFamily="18" charset="0"/>
              </a:rPr>
              <a:t>1040 ліжок</a:t>
            </a:r>
          </a:p>
          <a:p>
            <a:pPr marL="0" indent="0">
              <a:buFont typeface="Wingdings 2" pitchFamily="18" charset="2"/>
              <a:buNone/>
            </a:pPr>
            <a:r>
              <a:rPr lang="uk-UA" sz="2500" smtClean="0">
                <a:latin typeface="Constantia" pitchFamily="18" charset="0"/>
              </a:rPr>
              <a:t>Забезпеченість ліжками на 10 тис. населення – 44,1 </a:t>
            </a:r>
            <a:endParaRPr lang="ru-RU" sz="2500" smtClean="0"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uk-UA" smtClean="0">
              <a:latin typeface="Constantia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sz="800" smtClean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Объект1"/>
          <p:cNvSpPr>
            <a:spLocks noGrp="1" noChangeArrowheads="1"/>
          </p:cNvSpPr>
          <p:nvPr>
            <p:ph/>
          </p:nvPr>
        </p:nvSpPr>
        <p:spPr>
          <a:xfrm>
            <a:off x="0" y="476250"/>
            <a:ext cx="9040813" cy="5619750"/>
          </a:xfrm>
          <a:ln>
            <a:headEnd/>
            <a:tailEnd/>
          </a:ln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sz="100" smtClean="0">
                <a:latin typeface="Constantia" pitchFamily="18" charset="0"/>
              </a:rPr>
              <a:t>22</a:t>
            </a:r>
          </a:p>
        </p:txBody>
      </p:sp>
      <p:sp>
        <p:nvSpPr>
          <p:cNvPr id="72706" name="ОбъектTextArt1"/>
          <p:cNvSpPr>
            <a:spLocks noChangeArrowheads="1" noChangeShapeType="1" noTextEdit="1"/>
          </p:cNvSpPr>
          <p:nvPr/>
        </p:nvSpPr>
        <p:spPr bwMode="auto">
          <a:xfrm>
            <a:off x="1055688" y="1773238"/>
            <a:ext cx="6888162" cy="2951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60"/>
              </a:avLst>
            </a:prstTxWarp>
          </a:bodyPr>
          <a:lstStyle/>
          <a:p>
            <a:r>
              <a:rPr lang="ru-RU" sz="3600" kern="10">
                <a:ln w="63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51318" dir="16677605" sx="125000" sy="125000" rotWithShape="0">
                    <a:srgbClr val="C7DFD3"/>
                  </a:outerShdw>
                </a:effectLst>
                <a:latin typeface="Times New Roman"/>
                <a:cs typeface="Times New Roman"/>
              </a:rPr>
              <a:t>Дякуємо за увагу!</a:t>
            </a:r>
          </a:p>
          <a:p>
            <a:r>
              <a:rPr lang="ru-RU" sz="3600" kern="10">
                <a:ln w="63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51318" dir="16677605" sx="125000" sy="125000" rotWithShape="0">
                    <a:srgbClr val="C7DFD3"/>
                  </a:outerShdw>
                </a:effectLst>
                <a:latin typeface="Times New Roman"/>
                <a:cs typeface="Times New Roman"/>
              </a:rPr>
              <a:t>Бажаємо успіху!</a:t>
            </a:r>
          </a:p>
        </p:txBody>
      </p:sp>
      <p:pic>
        <p:nvPicPr>
          <p:cNvPr id="72707" name="Рисунок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5157788"/>
            <a:ext cx="1289050" cy="1298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72708" name="Picture 8" descr="Картинки по запросу ма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338" y="0"/>
            <a:ext cx="10271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5" descr="Coat_of_Arms_of_Kirovohrad.png"/>
          <p:cNvPicPr>
            <a:picLocks noChangeAspect="1"/>
          </p:cNvPicPr>
          <p:nvPr/>
        </p:nvPicPr>
        <p:blipFill>
          <a:blip r:embed="rId4">
            <a:lum bright="-10000" contrast="28000"/>
          </a:blip>
          <a:srcRect/>
          <a:stretch>
            <a:fillRect/>
          </a:stretch>
        </p:blipFill>
        <p:spPr bwMode="auto">
          <a:xfrm>
            <a:off x="46957" y="34668"/>
            <a:ext cx="1020856" cy="106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  <p:pic>
        <p:nvPicPr>
          <p:cNvPr id="21523" name="Рисунок7" descr="Coat_of_Arms_of_Kirovohra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2916238" y="34925"/>
            <a:ext cx="6003925" cy="717550"/>
          </a:xfrm>
          <a:solidFill>
            <a:schemeClr val="bg1">
              <a:alpha val="90000"/>
            </a:schemeClr>
          </a:solidFill>
          <a:ln w="4762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uk-UA" sz="370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ФІНАНСОВЕ ЗАБЕЗПЕЧЕННЯ </a:t>
            </a:r>
            <a:endParaRPr lang="ru-RU" sz="370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25" name="AutoShape 71" descr="Картинки по запросу ліка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1526" name="Объект 1"/>
          <p:cNvSpPr>
            <a:spLocks noGrp="1"/>
          </p:cNvSpPr>
          <p:nvPr>
            <p:ph sz="quarter" idx="2"/>
          </p:nvPr>
        </p:nvSpPr>
        <p:spPr>
          <a:xfrm>
            <a:off x="900113" y="4149725"/>
            <a:ext cx="2790825" cy="2052638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b="1" smtClean="0">
                <a:latin typeface="Constantia" pitchFamily="18" charset="0"/>
              </a:rPr>
              <a:t>СТРУКТУРА ВИДАТКІВ ЗАГАЛЬНОГО ФОНДУ </a:t>
            </a:r>
          </a:p>
          <a:p>
            <a:pPr marL="0" indent="0">
              <a:buFont typeface="Wingdings 2" pitchFamily="18" charset="2"/>
              <a:buNone/>
            </a:pPr>
            <a:r>
              <a:rPr lang="uk-UA" b="1" smtClean="0">
                <a:latin typeface="Constantia" pitchFamily="18" charset="0"/>
              </a:rPr>
              <a:t>НА 2017 РІК </a:t>
            </a:r>
          </a:p>
        </p:txBody>
      </p:sp>
      <p:pic>
        <p:nvPicPr>
          <p:cNvPr id="14" name="Picture 8" descr="Картинки по запросу Заробітна плата медпрацівників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7380312" y="1904511"/>
            <a:ext cx="1660128" cy="115212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1520" name="Object 16"/>
          <p:cNvGraphicFramePr>
            <a:graphicFrameLocks/>
          </p:cNvGraphicFramePr>
          <p:nvPr/>
        </p:nvGraphicFramePr>
        <p:xfrm>
          <a:off x="82550" y="1050925"/>
          <a:ext cx="5143500" cy="295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4" r:id="rId7" imgW="5139373" imgH="2962913" progId="Excel.Chart.8">
                  <p:embed/>
                </p:oleObj>
              </mc:Choice>
              <mc:Fallback>
                <p:oleObj r:id="rId7" imgW="5139373" imgH="2962913" progId="Excel.Chart.8">
                  <p:embed/>
                  <p:pic>
                    <p:nvPicPr>
                      <p:cNvPr id="0" name="Picture 1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" y="1050925"/>
                        <a:ext cx="5143500" cy="295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28" name="Объект 1"/>
          <p:cNvSpPr>
            <a:spLocks noGrp="1"/>
          </p:cNvSpPr>
          <p:nvPr>
            <p:ph sz="quarter" idx="2"/>
          </p:nvPr>
        </p:nvSpPr>
        <p:spPr>
          <a:xfrm>
            <a:off x="5148263" y="1089025"/>
            <a:ext cx="2879725" cy="1031875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sz="2200" b="1" smtClean="0">
                <a:latin typeface="Constantia" pitchFamily="18" charset="0"/>
              </a:rPr>
              <a:t>ЗАТВЕРДЖЕНО ПО ЗАГАЛЬНОМУ ФОНДУ </a:t>
            </a:r>
          </a:p>
        </p:txBody>
      </p:sp>
      <p:graphicFrame>
        <p:nvGraphicFramePr>
          <p:cNvPr id="21521" name="Object 17"/>
          <p:cNvGraphicFramePr>
            <a:graphicFrameLocks/>
          </p:cNvGraphicFramePr>
          <p:nvPr/>
        </p:nvGraphicFramePr>
        <p:xfrm>
          <a:off x="3643313" y="2946400"/>
          <a:ext cx="5516562" cy="399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5" r:id="rId9" imgW="5517358" imgH="3999323" progId="Excel.Chart.8">
                  <p:embed/>
                </p:oleObj>
              </mc:Choice>
              <mc:Fallback>
                <p:oleObj r:id="rId9" imgW="5517358" imgH="3999323" progId="Excel.Chart.8">
                  <p:embed/>
                  <p:pic>
                    <p:nvPicPr>
                      <p:cNvPr id="0" name="Picture 1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2946400"/>
                        <a:ext cx="5516562" cy="399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5" descr="Coat_of_Arms_of_Kirovohrad.png"/>
          <p:cNvPicPr>
            <a:picLocks noChangeAspect="1"/>
          </p:cNvPicPr>
          <p:nvPr/>
        </p:nvPicPr>
        <p:blipFill>
          <a:blip r:embed="rId3">
            <a:lum bright="-10000" contrast="28000"/>
          </a:blip>
          <a:srcRect/>
          <a:stretch>
            <a:fillRect/>
          </a:stretch>
        </p:blipFill>
        <p:spPr bwMode="auto">
          <a:xfrm>
            <a:off x="46957" y="34668"/>
            <a:ext cx="1020856" cy="106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  <p:pic>
        <p:nvPicPr>
          <p:cNvPr id="23554" name="Рисунок7" descr="Coat_of_Arms_of_Kirovohra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2916238" y="34925"/>
            <a:ext cx="6003925" cy="717550"/>
          </a:xfrm>
          <a:solidFill>
            <a:schemeClr val="bg1">
              <a:alpha val="90000"/>
            </a:schemeClr>
          </a:solidFill>
          <a:ln w="4762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uk-UA" sz="370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ВИДАТКИ НА ОПЛАТУ ПРАЦІ</a:t>
            </a:r>
            <a:endParaRPr lang="ru-RU" sz="370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556" name="AutoShape 71" descr="Картинки по запросу ліка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36094" y="1102072"/>
          <a:ext cx="8025245" cy="350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795963" y="1844675"/>
            <a:ext cx="2089150" cy="1492250"/>
          </a:xfrm>
          <a:prstGeom prst="rect">
            <a:avLst/>
          </a:prstGeom>
          <a:solidFill>
            <a:srgbClr val="FFFFCC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Незабезпеченість видатками на оплату праці становить</a:t>
            </a:r>
          </a:p>
          <a:p>
            <a:pPr algn="ctr"/>
            <a:r>
              <a:rPr lang="uk-UA" dirty="0" smtClean="0">
                <a:solidFill>
                  <a:schemeClr val="tx1"/>
                </a:solidFill>
              </a:rPr>
              <a:t> 72,4 млн. </a:t>
            </a:r>
            <a:r>
              <a:rPr lang="uk-UA" dirty="0" err="1" smtClean="0">
                <a:solidFill>
                  <a:schemeClr val="tx1"/>
                </a:solidFill>
              </a:rPr>
              <a:t>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23559" name="Объект 1"/>
          <p:cNvSpPr>
            <a:spLocks noGrp="1"/>
          </p:cNvSpPr>
          <p:nvPr>
            <p:ph sz="quarter" idx="2"/>
          </p:nvPr>
        </p:nvSpPr>
        <p:spPr>
          <a:xfrm>
            <a:off x="1425575" y="4724400"/>
            <a:ext cx="6810375" cy="1828800"/>
          </a:xfrm>
          <a:solidFill>
            <a:schemeClr val="bg2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uk-UA" b="1" u="sng" dirty="0" smtClean="0">
                <a:latin typeface="Constantia" pitchFamily="18" charset="0"/>
              </a:rPr>
              <a:t>Доведений обсяг медичної субвенції забезпечує обов’язкові виплати, гарантовані державою, лише на 72,6 % від повної потреби галузі</a:t>
            </a:r>
          </a:p>
        </p:txBody>
      </p:sp>
      <p:pic>
        <p:nvPicPr>
          <p:cNvPr id="23560" name="Picture 8" descr="Результат пошуку зображень за запитом &quot;ЗАРОБІТНА ПЛАТА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0538" y="3500438"/>
            <a:ext cx="139541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5" descr="Coat_of_Arms_of_Kirovohrad.png"/>
          <p:cNvPicPr>
            <a:picLocks noChangeAspect="1"/>
          </p:cNvPicPr>
          <p:nvPr/>
        </p:nvPicPr>
        <p:blipFill>
          <a:blip r:embed="rId4">
            <a:lum bright="-10000" contrast="28000"/>
          </a:blip>
          <a:srcRect/>
          <a:stretch>
            <a:fillRect/>
          </a:stretch>
        </p:blipFill>
        <p:spPr bwMode="auto">
          <a:xfrm>
            <a:off x="46957" y="34668"/>
            <a:ext cx="1020856" cy="106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  <p:pic>
        <p:nvPicPr>
          <p:cNvPr id="25657" name="Рисунок7" descr="Coat_of_Arms_of_Kirovohra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2916238" y="34925"/>
            <a:ext cx="6003925" cy="717550"/>
          </a:xfrm>
          <a:solidFill>
            <a:schemeClr val="bg1">
              <a:alpha val="90000"/>
            </a:schemeClr>
          </a:solidFill>
          <a:ln w="47625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uk-UA" sz="370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Calibri" pitchFamily="34" charset="0"/>
              </a:rPr>
              <a:t>КАПІТАЛЬНІ ВИДАТКИ</a:t>
            </a:r>
            <a:endParaRPr lang="ru-RU" sz="3700" smtClean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Calibri" pitchFamily="34" charset="0"/>
            </a:endParaRPr>
          </a:p>
        </p:txBody>
      </p:sp>
      <p:sp>
        <p:nvSpPr>
          <p:cNvPr id="25659" name="AutoShape 71" descr="Картинки по запросу ліка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2"/>
          </p:nvPr>
        </p:nvGraphicFramePr>
        <p:xfrm>
          <a:off x="522288" y="1101725"/>
          <a:ext cx="8316912" cy="2665608"/>
        </p:xfrm>
        <a:graphic>
          <a:graphicData uri="http://schemas.openxmlformats.org/drawingml/2006/table">
            <a:tbl>
              <a:tblPr/>
              <a:tblGrid>
                <a:gridCol w="2540000"/>
                <a:gridCol w="992187"/>
                <a:gridCol w="827088"/>
                <a:gridCol w="869950"/>
                <a:gridCol w="1030287"/>
                <a:gridCol w="1028700"/>
                <a:gridCol w="1028700"/>
              </a:tblGrid>
              <a:tr h="75882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Затверджені видатки по спеціальному фонду міського бюджету (бюджет розвитку), тис. грн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 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2012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2013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2014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2015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2016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2017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Придбання обладнання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1515,1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1911,3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4357,6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8068,2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6672,9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9632,7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Проведення капітальних ремонтів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345,9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361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2741,4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5390,8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12604,7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5580,4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ВСЬОГО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1861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2272,3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7099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13459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19277,6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15213,1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6415" marR="6415" marT="6415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25704" name="AutoShape 2" descr="Результат пошуку зображень за запитом &quot;ОПЛАТА ПРАЦІ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5705" name="AutoShape 4" descr="Результат пошуку зображень за запитом &quot;ОПЛАТА ПРАЦІ&quot;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/>
          </a:p>
        </p:txBody>
      </p:sp>
      <p:graphicFrame>
        <p:nvGraphicFramePr>
          <p:cNvPr id="25655" name="Object 55"/>
          <p:cNvGraphicFramePr>
            <a:graphicFrameLocks/>
          </p:cNvGraphicFramePr>
          <p:nvPr/>
        </p:nvGraphicFramePr>
        <p:xfrm>
          <a:off x="1568450" y="3883025"/>
          <a:ext cx="7299325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8" r:id="rId6" imgW="7303641" imgH="2847079" progId="Excel.Chart.8">
                  <p:embed/>
                </p:oleObj>
              </mc:Choice>
              <mc:Fallback>
                <p:oleObj r:id="rId6" imgW="7303641" imgH="2847079" progId="Excel.Chart.8">
                  <p:embed/>
                  <p:pic>
                    <p:nvPicPr>
                      <p:cNvPr id="0" name="Picture 5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50" y="3883025"/>
                        <a:ext cx="7299325" cy="284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</p:nvPr>
        </p:nvGraphicFramePr>
        <p:xfrm>
          <a:off x="457200" y="1219200"/>
          <a:ext cx="8204200" cy="5295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674" name="Рисунок7" descr="Coat_of_Arms_of_Kirovohrad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588" y="0"/>
            <a:ext cx="1292226" cy="12192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63713" y="223838"/>
            <a:ext cx="7100887" cy="492125"/>
          </a:xfrm>
          <a:prstGeom prst="rect">
            <a:avLst/>
          </a:prstGeom>
          <a:solidFill>
            <a:schemeClr val="bg1">
              <a:alpha val="90000"/>
            </a:schemeClr>
          </a:solidFill>
          <a:ln w="476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lIns="0" rIns="0" bIns="0" anchor="b"/>
          <a:lstStyle/>
          <a:p>
            <a:pPr algn="ctr" eaLnBrk="0" hangingPunct="0"/>
            <a:r>
              <a:rPr lang="uk-UA" sz="36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ПОЗИТИВНІ ЗМІНИ</a:t>
            </a:r>
            <a:endParaRPr lang="ru-RU" sz="3600" b="1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esentation">
      <a:majorFont>
        <a:latin typeface="Calibri"/>
        <a:ea typeface="Calibri"/>
        <a:cs typeface="Calibri"/>
      </a:majorFont>
      <a:minorFont>
        <a:latin typeface="Constantia"/>
        <a:ea typeface="Constantia"/>
        <a:cs typeface="Constantia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4617B"/>
        </a:dk1>
        <a:lt1>
          <a:srgbClr val="FFFFFF"/>
        </a:lt1>
        <a:dk2>
          <a:srgbClr val="000000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AAAAAA"/>
        </a:accent3>
        <a:accent4>
          <a:srgbClr val="DADADA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4617B"/>
        </a:dk1>
        <a:lt1>
          <a:srgbClr val="FFFFFF"/>
        </a:lt1>
        <a:dk2>
          <a:srgbClr val="000000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AAAAAA"/>
        </a:accent3>
        <a:accent4>
          <a:srgbClr val="DADADA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4617B"/>
        </a:dk1>
        <a:lt1>
          <a:srgbClr val="FFFFFF"/>
        </a:lt1>
        <a:dk2>
          <a:srgbClr val="000000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AAAAAA"/>
        </a:accent3>
        <a:accent4>
          <a:srgbClr val="DADADA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04617B"/>
        </a:dk1>
        <a:lt1>
          <a:srgbClr val="FFFFFF"/>
        </a:lt1>
        <a:dk2>
          <a:srgbClr val="000000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AAAAAA"/>
        </a:accent3>
        <a:accent4>
          <a:srgbClr val="DADADA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4617B"/>
        </a:dk1>
        <a:lt1>
          <a:srgbClr val="FFFFFF"/>
        </a:lt1>
        <a:dk2>
          <a:srgbClr val="000000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AAAAAA"/>
        </a:accent3>
        <a:accent4>
          <a:srgbClr val="DADADA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04617B"/>
        </a:dk1>
        <a:lt1>
          <a:srgbClr val="FFFFFF"/>
        </a:lt1>
        <a:dk2>
          <a:srgbClr val="000000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AAAAAA"/>
        </a:accent3>
        <a:accent4>
          <a:srgbClr val="DADADA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4617B"/>
        </a:dk1>
        <a:lt1>
          <a:srgbClr val="FFFFFF"/>
        </a:lt1>
        <a:dk2>
          <a:srgbClr val="000000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AAAAAA"/>
        </a:accent3>
        <a:accent4>
          <a:srgbClr val="DADADA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2910</TotalTime>
  <Words>2052</Words>
  <Application>Microsoft Office PowerPoint</Application>
  <PresentationFormat>Экран (4:3)</PresentationFormat>
  <Paragraphs>383</Paragraphs>
  <Slides>50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3" baseType="lpstr">
      <vt:lpstr>Presentation</vt:lpstr>
      <vt:lpstr>Диаграмма Microsoft Excel</vt:lpstr>
      <vt:lpstr>Диаграмма</vt:lpstr>
      <vt:lpstr>Презентация PowerPoint</vt:lpstr>
      <vt:lpstr>ЗАКЛАДИ ОХОРОНИ ЗДОРОВ’Я МІСТА </vt:lpstr>
      <vt:lpstr>НАСЕЛЕННЯ</vt:lpstr>
      <vt:lpstr>КАДРОВЕ ЗАБЕЗПЕЧЕННЯ </vt:lpstr>
      <vt:lpstr>Ліжковий фонд</vt:lpstr>
      <vt:lpstr>ФІНАНСОВЕ ЗАБЕЗПЕЧЕННЯ </vt:lpstr>
      <vt:lpstr>ВИДАТКИ НА ОПЛАТУ ПРАЦІ</vt:lpstr>
      <vt:lpstr>КАПІТАЛЬНІ ВИДАТКИ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КК</vt:lpstr>
      <vt:lpstr>Презентация PowerPoint</vt:lpstr>
      <vt:lpstr>Основні кроки  в розвитку паліативної допомоги</vt:lpstr>
      <vt:lpstr>Презентация PowerPoint</vt:lpstr>
      <vt:lpstr>Презентация PowerPoint</vt:lpstr>
      <vt:lpstr>Презентация PowerPoint</vt:lpstr>
      <vt:lpstr>Презентация PowerPoint</vt:lpstr>
      <vt:lpstr>Угоди з територіальними центрами соціального обслуговування</vt:lpstr>
      <vt:lpstr>Презентация PowerPoint</vt:lpstr>
      <vt:lpstr>Презентация PowerPoint</vt:lpstr>
      <vt:lpstr>         Розпорядчі акти управління охорони здоров’я Кіровоградської міської ради</vt:lpstr>
      <vt:lpstr>         Розпорядчі акти управління охорони здоров’я Кіровоградської міської ради</vt:lpstr>
      <vt:lpstr>Презентация PowerPoint</vt:lpstr>
      <vt:lpstr>Будівля паліативного відділення розташована у парковій зоні меморіального комплексу «Фортечні вали»</vt:lpstr>
      <vt:lpstr>Презентация PowerPoint</vt:lpstr>
      <vt:lpstr>Презентация PowerPoint</vt:lpstr>
      <vt:lpstr>Придбано матеріально-технічного оснащення паліативного відділення за рахунок: </vt:lpstr>
      <vt:lpstr>Навчання</vt:lpstr>
      <vt:lpstr>Презентация PowerPoint</vt:lpstr>
      <vt:lpstr>Презентация PowerPoint</vt:lpstr>
      <vt:lpstr>Десять палат:  5 – одномісних 5 - двомісних</vt:lpstr>
      <vt:lpstr>Маніпуляційний кабінет</vt:lpstr>
      <vt:lpstr>Кімната для приготування їжі</vt:lpstr>
      <vt:lpstr>Кімната  психологічного розвантаження</vt:lpstr>
      <vt:lpstr>Кімната для приїжджих</vt:lpstr>
      <vt:lpstr>Кімната гігієни</vt:lpstr>
      <vt:lpstr>ПАЛІАТИВНА ДОПОМОГА МЕШКАНЦЯМ  М. КРОПИВНИЦЬКОГО НАДАЄТЬСЯ ЯК АМБУЛАТОРНО В ДОМАШНІХ УМОВАХ, ТАК І СТАЦІОНАРНО.  </vt:lpstr>
      <vt:lpstr>Презентация PowerPoint</vt:lpstr>
      <vt:lpstr>Презентация PowerPoint</vt:lpstr>
      <vt:lpstr>Ст</vt:lpstr>
      <vt:lpstr>Ст</vt:lpstr>
      <vt:lpstr>Презентация PowerPoint</vt:lpstr>
      <vt:lpstr>Презентация PowerPoint</vt:lpstr>
      <vt:lpstr>ЗРІЇ: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YGS TARİH TERİMLER</dc:title>
  <dc:creator>ahmet kaçar</dc:creator>
  <cp:lastModifiedBy>user</cp:lastModifiedBy>
  <cp:revision>275</cp:revision>
  <cp:lastPrinted>2017-02-16T07:32:39Z</cp:lastPrinted>
  <dcterms:created xsi:type="dcterms:W3CDTF">2015-01-03T09:39:24Z</dcterms:created>
  <dcterms:modified xsi:type="dcterms:W3CDTF">2017-02-16T07:47:54Z</dcterms:modified>
</cp:coreProperties>
</file>