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xlsm" ContentType="application/vnd.ms-excel.sheet.macroEnabled.12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89" r:id="rId3"/>
    <p:sldId id="628" r:id="rId4"/>
    <p:sldId id="629" r:id="rId5"/>
    <p:sldId id="608" r:id="rId6"/>
    <p:sldId id="625" r:id="rId7"/>
    <p:sldId id="618" r:id="rId8"/>
    <p:sldId id="614" r:id="rId9"/>
    <p:sldId id="627" r:id="rId10"/>
    <p:sldId id="630" r:id="rId11"/>
    <p:sldId id="631" r:id="rId12"/>
    <p:sldId id="634" r:id="rId13"/>
    <p:sldId id="636" r:id="rId14"/>
    <p:sldId id="642" r:id="rId15"/>
    <p:sldId id="621" r:id="rId16"/>
    <p:sldId id="623" r:id="rId17"/>
    <p:sldId id="622" r:id="rId18"/>
    <p:sldId id="643" r:id="rId19"/>
    <p:sldId id="610" r:id="rId20"/>
    <p:sldId id="611" r:id="rId21"/>
    <p:sldId id="626" r:id="rId22"/>
    <p:sldId id="612" r:id="rId23"/>
    <p:sldId id="645" r:id="rId24"/>
    <p:sldId id="646" r:id="rId25"/>
    <p:sldId id="647" r:id="rId26"/>
    <p:sldId id="648" r:id="rId27"/>
    <p:sldId id="649" r:id="rId28"/>
    <p:sldId id="650" r:id="rId29"/>
    <p:sldId id="616" r:id="rId30"/>
    <p:sldId id="637" r:id="rId31"/>
    <p:sldId id="617" r:id="rId32"/>
    <p:sldId id="525" r:id="rId33"/>
    <p:sldId id="619" r:id="rId34"/>
    <p:sldId id="620" r:id="rId35"/>
    <p:sldId id="624" r:id="rId36"/>
    <p:sldId id="632" r:id="rId37"/>
    <p:sldId id="613" r:id="rId38"/>
    <p:sldId id="638" r:id="rId39"/>
    <p:sldId id="639" r:id="rId40"/>
    <p:sldId id="640" r:id="rId41"/>
    <p:sldId id="651" r:id="rId42"/>
    <p:sldId id="652" r:id="rId43"/>
    <p:sldId id="641" r:id="rId44"/>
  </p:sldIdLst>
  <p:sldSz cx="9144000" cy="5143500" type="screen16x9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BC"/>
    <a:srgbClr val="EE454C"/>
    <a:srgbClr val="007EBA"/>
    <a:srgbClr val="0379C1"/>
    <a:srgbClr val="0070C0"/>
    <a:srgbClr val="007BBE"/>
    <a:srgbClr val="0A66B0"/>
    <a:srgbClr val="00853E"/>
    <a:srgbClr val="017ABF"/>
    <a:srgbClr val="EC4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62" autoAdjust="0"/>
    <p:restoredTop sz="94780" autoAdjust="0"/>
  </p:normalViewPr>
  <p:slideViewPr>
    <p:cSldViewPr snapToGrid="0" snapToObjects="1">
      <p:cViewPr varScale="1">
        <p:scale>
          <a:sx n="133" d="100"/>
          <a:sy n="133" d="100"/>
        </p:scale>
        <p:origin x="216" y="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-36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Relationship Id="rId2" Type="http://schemas.openxmlformats.org/officeDocument/2006/relationships/image" Target="../media/image16.jpg"/><Relationship Id="rId3" Type="http://schemas.openxmlformats.org/officeDocument/2006/relationships/package" Target="../embeddings/_____Microsoft_Excel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_____Microsoft_Excel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6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_____Microsoft_Excel12.xlsx"/></Relationships>
</file>

<file path=ppt/charts/_rels/chart17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bcp011\Documents\Presentations\Vision\Book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kbcp011\Documents\Presentations\Vision\Book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kbcp011\Documents\Presentations\Vision\Book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kbcp011\Documents\Presentations\Vision\Book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______________________3.xlsm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Relationship Id="rId2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ЄС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9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Лист1!$B$1:$K$1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Лист1!$B$2:$K$2</c:f>
              <c:numCache>
                <c:formatCode>0.0</c:formatCode>
                <c:ptCount val="10"/>
                <c:pt idx="0">
                  <c:v>82.55407203808204</c:v>
                </c:pt>
                <c:pt idx="1">
                  <c:v>82.9862024551434</c:v>
                </c:pt>
                <c:pt idx="2">
                  <c:v>83.18289359345455</c:v>
                </c:pt>
                <c:pt idx="3">
                  <c:v>83.29851254933822</c:v>
                </c:pt>
                <c:pt idx="4">
                  <c:v>83.48306082010283</c:v>
                </c:pt>
                <c:pt idx="5">
                  <c:v>83.7030365699371</c:v>
                </c:pt>
                <c:pt idx="6">
                  <c:v>84.2205755017508</c:v>
                </c:pt>
                <c:pt idx="7">
                  <c:v>84.15725272292615</c:v>
                </c:pt>
                <c:pt idx="8">
                  <c:v>84.38732037843928</c:v>
                </c:pt>
                <c:pt idx="9">
                  <c:v>84.4062574954902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Північна Америка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.010802469135802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Лист1!$B$1:$K$1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Лист1!$B$3:$K$3</c:f>
              <c:numCache>
                <c:formatCode>0.0</c:formatCode>
                <c:ptCount val="10"/>
                <c:pt idx="0">
                  <c:v>80.3556611970594</c:v>
                </c:pt>
                <c:pt idx="1">
                  <c:v>80.5434942940107</c:v>
                </c:pt>
                <c:pt idx="2">
                  <c:v>80.83271883268998</c:v>
                </c:pt>
                <c:pt idx="3">
                  <c:v>80.84773553605319</c:v>
                </c:pt>
                <c:pt idx="4">
                  <c:v>81.14242475670274</c:v>
                </c:pt>
                <c:pt idx="5">
                  <c:v>81.2568990134276</c:v>
                </c:pt>
                <c:pt idx="6">
                  <c:v>81.33976472084123</c:v>
                </c:pt>
                <c:pt idx="7">
                  <c:v>81.44723920358953</c:v>
                </c:pt>
                <c:pt idx="8">
                  <c:v>81.55387672019305</c:v>
                </c:pt>
                <c:pt idx="9">
                  <c:v>81.65940775477583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Білорусь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.015432098765432"/>
                  <c:y val="-3.1788860679606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Лист1!$B$1:$K$1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Лист1!$B$4:$K$4</c:f>
              <c:numCache>
                <c:formatCode>0.0</c:formatCode>
                <c:ptCount val="10"/>
                <c:pt idx="0">
                  <c:v>75.1</c:v>
                </c:pt>
                <c:pt idx="1">
                  <c:v>75.5</c:v>
                </c:pt>
                <c:pt idx="2">
                  <c:v>76.15000000000001</c:v>
                </c:pt>
                <c:pt idx="3">
                  <c:v>76.5</c:v>
                </c:pt>
                <c:pt idx="4">
                  <c:v>76.4</c:v>
                </c:pt>
                <c:pt idx="5">
                  <c:v>76.5</c:v>
                </c:pt>
                <c:pt idx="6">
                  <c:v>76.7</c:v>
                </c:pt>
                <c:pt idx="7">
                  <c:v>77.6</c:v>
                </c:pt>
                <c:pt idx="8">
                  <c:v>77.9</c:v>
                </c:pt>
                <c:pt idx="9">
                  <c:v>78.2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Україна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.0154320987654321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Лист1!$B$1:$K$1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Лист1!$B$5:$K$5</c:f>
              <c:numCache>
                <c:formatCode>0.0</c:formatCode>
                <c:ptCount val="10"/>
                <c:pt idx="0">
                  <c:v>73.97</c:v>
                </c:pt>
                <c:pt idx="1">
                  <c:v>74.06</c:v>
                </c:pt>
                <c:pt idx="2">
                  <c:v>74.22</c:v>
                </c:pt>
                <c:pt idx="3">
                  <c:v>74.28</c:v>
                </c:pt>
                <c:pt idx="4">
                  <c:v>74.86</c:v>
                </c:pt>
                <c:pt idx="5">
                  <c:v>75.5</c:v>
                </c:pt>
                <c:pt idx="6">
                  <c:v>75.88</c:v>
                </c:pt>
                <c:pt idx="7">
                  <c:v>76.02</c:v>
                </c:pt>
                <c:pt idx="8">
                  <c:v>76.22</c:v>
                </c:pt>
                <c:pt idx="9">
                  <c:v>76.37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2081315456"/>
        <c:axId val="-2081311296"/>
      </c:barChart>
      <c:catAx>
        <c:axId val="-208131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81311296"/>
        <c:crosses val="autoZero"/>
        <c:auto val="1"/>
        <c:lblAlgn val="ctr"/>
        <c:lblOffset val="100"/>
        <c:noMultiLvlLbl val="0"/>
      </c:catAx>
      <c:valAx>
        <c:axId val="-2081311296"/>
        <c:scaling>
          <c:orientation val="minMax"/>
          <c:min val="6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8131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871102834148"/>
          <c:y val="0.0561134445537008"/>
          <c:w val="0.880687691951365"/>
          <c:h val="0.776116814011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Польща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0.0"/>
                  <c:y val="0.174389566744288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smtClean="0"/>
                      <a:t>Польща</a:t>
                    </a:r>
                  </a:p>
                  <a:p>
                    <a:r>
                      <a:rPr lang="ru-RU" sz="1600" b="0" smtClean="0"/>
                      <a:t> </a:t>
                    </a:r>
                    <a:r>
                      <a:rPr lang="ru-RU" sz="1600" b="0"/>
                      <a:t>28470</a:t>
                    </a:r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00139344215991067"/>
                  <c:y val="0.190014818696209"/>
                </c:manualLayout>
              </c:layout>
              <c:tx>
                <c:rich>
                  <a:bodyPr/>
                  <a:lstStyle/>
                  <a:p>
                    <a:r>
                      <a:rPr lang="ru-RU" sz="1600" b="0" dirty="0" err="1" smtClean="0"/>
                      <a:t>Польща</a:t>
                    </a:r>
                    <a:r>
                      <a:rPr lang="ru-RU" sz="1600" b="0" dirty="0" smtClean="0"/>
                      <a:t> </a:t>
                    </a:r>
                  </a:p>
                  <a:p>
                    <a:r>
                      <a:rPr lang="ru-RU" sz="1600" b="0" dirty="0" smtClean="0">
                        <a:solidFill>
                          <a:schemeClr val="bg1"/>
                        </a:solidFill>
                      </a:rPr>
                      <a:t>8399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600" b="0"/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Імплантація ШВРС</c:v>
                </c:pt>
                <c:pt idx="1">
                  <c:v>Імплантація ІКВД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28470.0</c:v>
                </c:pt>
                <c:pt idx="1">
                  <c:v>8399.0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Україна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</c:spPr>
          <c:invertIfNegative val="0"/>
          <c:dLbls>
            <c:dLbl>
              <c:idx val="0"/>
              <c:layout>
                <c:manualLayout>
                  <c:x val="0.00393013093679924"/>
                  <c:y val="-0.00585310451958513"/>
                </c:manualLayout>
              </c:layout>
              <c:tx>
                <c:rich>
                  <a:bodyPr/>
                  <a:lstStyle/>
                  <a:p>
                    <a:r>
                      <a:rPr lang="uk-UA" sz="1600" dirty="0" err="1" smtClean="0"/>
                      <a:t>Україна</a:t>
                    </a:r>
                    <a:r>
                      <a:rPr lang="uk-UA" sz="1600" dirty="0" smtClean="0"/>
                      <a:t> </a:t>
                    </a:r>
                  </a:p>
                  <a:p>
                    <a:r>
                      <a:rPr lang="uk-UA" sz="1600" dirty="0" smtClean="0"/>
                      <a:t>5258</a:t>
                    </a:r>
                    <a:endParaRPr lang="uk-UA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506259661894254"/>
                  <c:y val="-0.00946090387826318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err="1" smtClean="0"/>
                      <a:t>Україна</a:t>
                    </a:r>
                    <a:r>
                      <a:rPr lang="ru-RU" sz="1600" dirty="0" smtClean="0"/>
                      <a:t> </a:t>
                    </a:r>
                  </a:p>
                  <a:p>
                    <a:r>
                      <a:rPr lang="ru-RU" sz="1600" dirty="0" smtClean="0"/>
                      <a:t>85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ln>
                <a:solidFill>
                  <a:schemeClr val="bg1"/>
                </a:solidFill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Імплантація ШВРС</c:v>
                </c:pt>
                <c:pt idx="1">
                  <c:v>Імплантація ІКВД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5258.0</c:v>
                </c:pt>
                <c:pt idx="1">
                  <c:v>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8383840"/>
        <c:axId val="-2118381280"/>
      </c:barChart>
      <c:catAx>
        <c:axId val="-2118383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-2118381280"/>
        <c:crosses val="autoZero"/>
        <c:auto val="1"/>
        <c:lblAlgn val="ctr"/>
        <c:lblOffset val="100"/>
        <c:noMultiLvlLbl val="0"/>
      </c:catAx>
      <c:valAx>
        <c:axId val="-2118381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-2118383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Прийнято</c:v>
                </c:pt>
              </c:strCache>
            </c:strRef>
          </c:tx>
          <c:spPr>
            <a:solidFill>
              <a:srgbClr val="007BBE"/>
            </a:solidFill>
          </c:spPr>
          <c:invertIfNegative val="0"/>
          <c:dLbls>
            <c:dLbl>
              <c:idx val="0"/>
              <c:layout>
                <c:manualLayout>
                  <c:x val="0.00501729434589913"/>
                  <c:y val="-0.01166801991755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148824004837124"/>
                  <c:y val="-0.0155258618090344"/>
                </c:manualLayout>
              </c:layout>
              <c:spPr/>
              <c:txPr>
                <a:bodyPr/>
                <a:lstStyle/>
                <a:p>
                  <a:pPr>
                    <a:defRPr sz="1800" b="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646374905588547"/>
                  <c:y val="-0.02735217977489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58.0</c:v>
                </c:pt>
                <c:pt idx="1">
                  <c:v>82.0</c:v>
                </c:pt>
                <c:pt idx="2">
                  <c:v>53.0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Звільнено</c:v>
                </c:pt>
              </c:strCache>
            </c:strRef>
          </c:tx>
          <c:spPr>
            <a:solidFill>
              <a:srgbClr val="EE454C"/>
            </a:solidFill>
          </c:spPr>
          <c:invertIfNegative val="0"/>
          <c:dLbls>
            <c:dLbl>
              <c:idx val="0"/>
              <c:layout>
                <c:manualLayout>
                  <c:x val="0.0210860727075067"/>
                  <c:y val="-0.02011488992362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22108843537415"/>
                  <c:y val="-0.0172413793103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145434353757423"/>
                  <c:y val="-0.01367608988744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64.0</c:v>
                </c:pt>
                <c:pt idx="1">
                  <c:v>67.0</c:v>
                </c:pt>
                <c:pt idx="2">
                  <c:v>84.0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7"/>
        <c:axId val="-2056113424"/>
        <c:axId val="2104346464"/>
      </c:barChart>
      <c:catAx>
        <c:axId val="-205611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 i="0"/>
            </a:pPr>
            <a:endParaRPr lang="ru-RU"/>
          </a:p>
        </c:txPr>
        <c:crossAx val="2104346464"/>
        <c:crosses val="autoZero"/>
        <c:auto val="1"/>
        <c:lblAlgn val="ctr"/>
        <c:lblOffset val="100"/>
        <c:noMultiLvlLbl val="0"/>
      </c:catAx>
      <c:valAx>
        <c:axId val="2104346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-20561134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310875387387"/>
          <c:y val="0.116285228767904"/>
          <c:w val="0.893483822236282"/>
          <c:h val="0.763076005883082"/>
        </c:manualLayout>
      </c:layout>
      <c:lineChart>
        <c:grouping val="standar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операцій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0.0417858540743998"/>
                  <c:y val="0.02081698591118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417858540743997"/>
                  <c:y val="0.01784313078101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417858540743997"/>
                  <c:y val="0.01784313078101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0773869205280267"/>
                  <c:y val="0.002973855130169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00785246185109326"/>
                  <c:y val="-0.008921565390508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0.0397716762463407"/>
                  <c:y val="0.02973855130169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0.0418996238726905"/>
                  <c:y val="0.02081698591118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0.0418996238726904"/>
                  <c:y val="0.020816985911185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0.0440275714990402"/>
                  <c:y val="0.023790841041355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0.0546673096307893"/>
                  <c:y val="-0.03568626156203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0.0157910469368278"/>
                  <c:y val="-0.023790841041355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0.0275307831919616"/>
                  <c:y val="0.032712406431863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A66B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Аркуш1!$A$2:$A$25</c:f>
              <c:numCache>
                <c:formatCode>General</c:formatCode>
                <c:ptCount val="24"/>
                <c:pt idx="0">
                  <c:v>1993.0</c:v>
                </c:pt>
                <c:pt idx="1">
                  <c:v>1994.0</c:v>
                </c:pt>
                <c:pt idx="2">
                  <c:v>1995.0</c:v>
                </c:pt>
                <c:pt idx="3">
                  <c:v>1996.0</c:v>
                </c:pt>
                <c:pt idx="4">
                  <c:v>1997.0</c:v>
                </c:pt>
                <c:pt idx="5">
                  <c:v>1998.0</c:v>
                </c:pt>
                <c:pt idx="6">
                  <c:v>1999.0</c:v>
                </c:pt>
                <c:pt idx="7">
                  <c:v>2000.0</c:v>
                </c:pt>
                <c:pt idx="8">
                  <c:v>2001.0</c:v>
                </c:pt>
                <c:pt idx="9">
                  <c:v>2002.0</c:v>
                </c:pt>
                <c:pt idx="10">
                  <c:v>2003.0</c:v>
                </c:pt>
                <c:pt idx="11">
                  <c:v>2004.0</c:v>
                </c:pt>
                <c:pt idx="12">
                  <c:v>2005.0</c:v>
                </c:pt>
                <c:pt idx="13">
                  <c:v>2006.0</c:v>
                </c:pt>
                <c:pt idx="14">
                  <c:v>2007.0</c:v>
                </c:pt>
                <c:pt idx="15">
                  <c:v>2008.0</c:v>
                </c:pt>
                <c:pt idx="16">
                  <c:v>2009.0</c:v>
                </c:pt>
                <c:pt idx="17">
                  <c:v>2010.0</c:v>
                </c:pt>
                <c:pt idx="18">
                  <c:v>2011.0</c:v>
                </c:pt>
                <c:pt idx="19">
                  <c:v>2012.0</c:v>
                </c:pt>
                <c:pt idx="20">
                  <c:v>2013.0</c:v>
                </c:pt>
                <c:pt idx="21">
                  <c:v>2014.0</c:v>
                </c:pt>
                <c:pt idx="22">
                  <c:v>2015.0</c:v>
                </c:pt>
              </c:numCache>
            </c:numRef>
          </c:cat>
          <c:val>
            <c:numRef>
              <c:f>Аркуш1!$B$2:$B$25</c:f>
              <c:numCache>
                <c:formatCode>General</c:formatCode>
                <c:ptCount val="24"/>
                <c:pt idx="0">
                  <c:v>3333.0</c:v>
                </c:pt>
                <c:pt idx="1">
                  <c:v>3110.0</c:v>
                </c:pt>
                <c:pt idx="2">
                  <c:v>2690.0</c:v>
                </c:pt>
                <c:pt idx="3">
                  <c:v>2570.0</c:v>
                </c:pt>
                <c:pt idx="4">
                  <c:v>2974.0</c:v>
                </c:pt>
                <c:pt idx="5">
                  <c:v>2780.0</c:v>
                </c:pt>
                <c:pt idx="6">
                  <c:v>2910.0</c:v>
                </c:pt>
                <c:pt idx="7">
                  <c:v>2916.0</c:v>
                </c:pt>
                <c:pt idx="8">
                  <c:v>3248.0</c:v>
                </c:pt>
                <c:pt idx="9">
                  <c:v>3403.0</c:v>
                </c:pt>
                <c:pt idx="10">
                  <c:v>4094.0</c:v>
                </c:pt>
                <c:pt idx="11">
                  <c:v>5462.0</c:v>
                </c:pt>
                <c:pt idx="12">
                  <c:v>5267.0</c:v>
                </c:pt>
                <c:pt idx="13">
                  <c:v>5330.0</c:v>
                </c:pt>
                <c:pt idx="14">
                  <c:v>4711.0</c:v>
                </c:pt>
                <c:pt idx="15">
                  <c:v>5381.0</c:v>
                </c:pt>
                <c:pt idx="16">
                  <c:v>4554.0</c:v>
                </c:pt>
                <c:pt idx="17">
                  <c:v>4862.0</c:v>
                </c:pt>
                <c:pt idx="18">
                  <c:v>4725.0</c:v>
                </c:pt>
                <c:pt idx="19">
                  <c:v>5543.0</c:v>
                </c:pt>
                <c:pt idx="20">
                  <c:v>5658.0</c:v>
                </c:pt>
                <c:pt idx="21">
                  <c:v>5224.0</c:v>
                </c:pt>
                <c:pt idx="22">
                  <c:v>4683.0</c:v>
                </c:pt>
                <c:pt idx="23">
                  <c:v>4773.0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8457920"/>
        <c:axId val="-2118455024"/>
      </c:lineChart>
      <c:catAx>
        <c:axId val="-2118457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18455024"/>
        <c:crosses val="autoZero"/>
        <c:auto val="1"/>
        <c:lblAlgn val="ctr"/>
        <c:lblOffset val="100"/>
        <c:noMultiLvlLbl val="0"/>
      </c:catAx>
      <c:valAx>
        <c:axId val="-211845502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>
            <a:solidFill>
              <a:srgbClr val="0A66B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A66B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1845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1306570525175"/>
          <c:y val="0.476582061659022"/>
          <c:w val="0.256958556293095"/>
          <c:h val="0.060856784054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5445197899102"/>
          <c:y val="0.0548592962667191"/>
          <c:w val="0.931089367138923"/>
          <c:h val="0.75446842446430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Летальність</c:v>
                </c:pt>
              </c:strCache>
            </c:strRef>
          </c:tx>
          <c:spPr>
            <a:ln w="25400">
              <a:solidFill>
                <a:srgbClr val="E72B3D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1"/>
              <c:layout>
                <c:manualLayout>
                  <c:x val="-0.0307394117471448"/>
                  <c:y val="-0.03788448463801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307394117471448"/>
                  <c:y val="-0.03472744425151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307394117471448"/>
                  <c:y val="-0.03788448463801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-0.0270142297906797"/>
                  <c:y val="-0.03472744425151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6"/>
              <c:layout>
                <c:manualLayout>
                  <c:x val="-0.0271896654032527"/>
                  <c:y val="-0.03472744425151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7"/>
              <c:layout>
                <c:manualLayout>
                  <c:x val="-0.0300352905088859"/>
                  <c:y val="-0.03472744425151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8"/>
              <c:layout>
                <c:manualLayout>
                  <c:x val="-0.0271895464638544"/>
                  <c:y val="-0.03788448463801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9"/>
              <c:layout>
                <c:manualLayout>
                  <c:x val="-0.0302106071820604"/>
                  <c:y val="-0.03788448463801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0"/>
              <c:layout>
                <c:manualLayout>
                  <c:x val="-0.0287000768229575"/>
                  <c:y val="-0.04104152502451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1"/>
              <c:layout>
                <c:manualLayout>
                  <c:x val="-0.0236637069390314"/>
                  <c:y val="-0.037884484638015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2"/>
              <c:layout>
                <c:manualLayout>
                  <c:x val="-0.023222798589331"/>
                  <c:y val="-0.03788448463801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3"/>
              <c:layout>
                <c:manualLayout>
                  <c:x val="-0.0230836394932564"/>
                  <c:y val="-0.037560825851934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t" anchorCtr="0">
                <a:spAutoFit/>
              </a:bodyPr>
              <a:lstStyle/>
              <a:p>
                <a:pPr>
                  <a:defRPr sz="1000">
                    <a:solidFill>
                      <a:srgbClr val="E72B3D"/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Лист1!$A$2:$A$35</c:f>
              <c:numCache>
                <c:formatCode>General</c:formatCode>
                <c:ptCount val="34"/>
                <c:pt idx="0">
                  <c:v>1983.0</c:v>
                </c:pt>
                <c:pt idx="1">
                  <c:v>1984.0</c:v>
                </c:pt>
                <c:pt idx="2">
                  <c:v>1985.0</c:v>
                </c:pt>
                <c:pt idx="3">
                  <c:v>1986.0</c:v>
                </c:pt>
                <c:pt idx="4">
                  <c:v>1987.0</c:v>
                </c:pt>
                <c:pt idx="5">
                  <c:v>1988.0</c:v>
                </c:pt>
                <c:pt idx="6">
                  <c:v>1989.0</c:v>
                </c:pt>
                <c:pt idx="7">
                  <c:v>1990.0</c:v>
                </c:pt>
                <c:pt idx="8">
                  <c:v>1991.0</c:v>
                </c:pt>
                <c:pt idx="9">
                  <c:v>1992.0</c:v>
                </c:pt>
                <c:pt idx="10">
                  <c:v>1993.0</c:v>
                </c:pt>
                <c:pt idx="11">
                  <c:v>1994.0</c:v>
                </c:pt>
                <c:pt idx="12">
                  <c:v>1995.0</c:v>
                </c:pt>
                <c:pt idx="13">
                  <c:v>1996.0</c:v>
                </c:pt>
                <c:pt idx="14">
                  <c:v>1997.0</c:v>
                </c:pt>
                <c:pt idx="15">
                  <c:v>1998.0</c:v>
                </c:pt>
                <c:pt idx="16">
                  <c:v>1999.0</c:v>
                </c:pt>
                <c:pt idx="17">
                  <c:v>2000.0</c:v>
                </c:pt>
                <c:pt idx="18">
                  <c:v>2001.0</c:v>
                </c:pt>
                <c:pt idx="19">
                  <c:v>2002.0</c:v>
                </c:pt>
                <c:pt idx="20">
                  <c:v>2003.0</c:v>
                </c:pt>
                <c:pt idx="21">
                  <c:v>2004.0</c:v>
                </c:pt>
                <c:pt idx="22">
                  <c:v>2005.0</c:v>
                </c:pt>
                <c:pt idx="23">
                  <c:v>2006.0</c:v>
                </c:pt>
                <c:pt idx="24">
                  <c:v>2007.0</c:v>
                </c:pt>
                <c:pt idx="25">
                  <c:v>2008.0</c:v>
                </c:pt>
                <c:pt idx="26">
                  <c:v>2009.0</c:v>
                </c:pt>
                <c:pt idx="27">
                  <c:v>2010.0</c:v>
                </c:pt>
                <c:pt idx="28">
                  <c:v>2011.0</c:v>
                </c:pt>
                <c:pt idx="29">
                  <c:v>2012.0</c:v>
                </c:pt>
                <c:pt idx="30">
                  <c:v>2013.0</c:v>
                </c:pt>
                <c:pt idx="31">
                  <c:v>2014.0</c:v>
                </c:pt>
                <c:pt idx="32">
                  <c:v>2015.0</c:v>
                </c:pt>
                <c:pt idx="33">
                  <c:v>2016.0</c:v>
                </c:pt>
              </c:numCache>
            </c:numRef>
          </c:cat>
          <c:val>
            <c:numRef>
              <c:f>Лист1!$B$2:$B$35</c:f>
              <c:numCache>
                <c:formatCode>General</c:formatCode>
                <c:ptCount val="34"/>
                <c:pt idx="0">
                  <c:v>15.8</c:v>
                </c:pt>
                <c:pt idx="1">
                  <c:v>20.1</c:v>
                </c:pt>
                <c:pt idx="2">
                  <c:v>15.6</c:v>
                </c:pt>
                <c:pt idx="3">
                  <c:v>17.2</c:v>
                </c:pt>
                <c:pt idx="4">
                  <c:v>11.2</c:v>
                </c:pt>
                <c:pt idx="5">
                  <c:v>13.1</c:v>
                </c:pt>
                <c:pt idx="6">
                  <c:v>12.0</c:v>
                </c:pt>
                <c:pt idx="7">
                  <c:v>9.2</c:v>
                </c:pt>
                <c:pt idx="8">
                  <c:v>8.7</c:v>
                </c:pt>
                <c:pt idx="9">
                  <c:v>8.5</c:v>
                </c:pt>
                <c:pt idx="10">
                  <c:v>13.3</c:v>
                </c:pt>
                <c:pt idx="11">
                  <c:v>9.4</c:v>
                </c:pt>
                <c:pt idx="12">
                  <c:v>8.4</c:v>
                </c:pt>
                <c:pt idx="13">
                  <c:v>8.6</c:v>
                </c:pt>
                <c:pt idx="14">
                  <c:v>8.8</c:v>
                </c:pt>
                <c:pt idx="15">
                  <c:v>8.9</c:v>
                </c:pt>
                <c:pt idx="16">
                  <c:v>10.2</c:v>
                </c:pt>
                <c:pt idx="17">
                  <c:v>8.3</c:v>
                </c:pt>
                <c:pt idx="18">
                  <c:v>6.5</c:v>
                </c:pt>
                <c:pt idx="19">
                  <c:v>6.7</c:v>
                </c:pt>
                <c:pt idx="20">
                  <c:v>5.1</c:v>
                </c:pt>
                <c:pt idx="21">
                  <c:v>4.8</c:v>
                </c:pt>
                <c:pt idx="22">
                  <c:v>3.1</c:v>
                </c:pt>
                <c:pt idx="23">
                  <c:v>3.2</c:v>
                </c:pt>
                <c:pt idx="24">
                  <c:v>2.9</c:v>
                </c:pt>
                <c:pt idx="25">
                  <c:v>1.8</c:v>
                </c:pt>
                <c:pt idx="26">
                  <c:v>1.4</c:v>
                </c:pt>
                <c:pt idx="27">
                  <c:v>1.5</c:v>
                </c:pt>
                <c:pt idx="28">
                  <c:v>1.3</c:v>
                </c:pt>
                <c:pt idx="29">
                  <c:v>1.4</c:v>
                </c:pt>
                <c:pt idx="30">
                  <c:v>1.3</c:v>
                </c:pt>
                <c:pt idx="31">
                  <c:v>1.6</c:v>
                </c:pt>
                <c:pt idx="32">
                  <c:v>1.3</c:v>
                </c:pt>
                <c:pt idx="33">
                  <c:v>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7754880"/>
        <c:axId val="-2015546528"/>
      </c:lineChart>
      <c:catAx>
        <c:axId val="-205775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ru-RU"/>
          </a:p>
        </c:txPr>
        <c:crossAx val="-2015546528"/>
        <c:crosses val="autoZero"/>
        <c:auto val="1"/>
        <c:lblAlgn val="ctr"/>
        <c:lblOffset val="100"/>
        <c:noMultiLvlLbl val="0"/>
      </c:catAx>
      <c:valAx>
        <c:axId val="-201554652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E72B3D"/>
            </a:solidFill>
          </a:ln>
        </c:spPr>
        <c:txPr>
          <a:bodyPr/>
          <a:lstStyle/>
          <a:p>
            <a:pPr>
              <a:defRPr sz="1000">
                <a:solidFill>
                  <a:srgbClr val="FF0000"/>
                </a:solidFill>
              </a:defRPr>
            </a:pPr>
            <a:endParaRPr lang="ru-RU"/>
          </a:p>
        </c:txPr>
        <c:crossAx val="-20577548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04109974698022"/>
          <c:y val="0.452892358595042"/>
          <c:w val="0.184284703810569"/>
          <c:h val="0.0939072849328383"/>
        </c:manualLayout>
      </c:layout>
      <c:overlay val="0"/>
      <c:txPr>
        <a:bodyPr/>
        <a:lstStyle/>
        <a:p>
          <a:pPr>
            <a:defRPr sz="1200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84625298487854"/>
          <c:y val="0.408098733232534"/>
          <c:w val="0.0919189513075571"/>
          <c:h val="0.13099316370916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інвазивних процедур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0410830999066294"/>
                  <c:y val="-0.0454579485639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366703337000367"/>
                  <c:y val="0.04166978618358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311697836450313"/>
                  <c:y val="-0.0492461109442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2014.0</c:v>
                </c:pt>
                <c:pt idx="1">
                  <c:v>2015.0</c:v>
                </c:pt>
                <c:pt idx="2">
                  <c:v>2016.0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3261.0</c:v>
                </c:pt>
                <c:pt idx="1">
                  <c:v>3007.0</c:v>
                </c:pt>
                <c:pt idx="2">
                  <c:v>3212.0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4340560"/>
        <c:axId val="-2114316016"/>
      </c:lineChart>
      <c:catAx>
        <c:axId val="-2114340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14316016"/>
        <c:crosses val="autoZero"/>
        <c:auto val="1"/>
        <c:lblAlgn val="ctr"/>
        <c:lblOffset val="100"/>
        <c:noMultiLvlLbl val="0"/>
      </c:catAx>
      <c:valAx>
        <c:axId val="-2114316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11434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3235045289306"/>
          <c:y val="0.661096079430905"/>
          <c:w val="0.395148543725764"/>
          <c:h val="0.0850970410872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США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74566367521309"/>
                  <c:y val="-0.0299345182413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1222.0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Австралія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74566367521309"/>
                  <c:y val="-0.0187090739008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595959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786.0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Європа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52743853408236"/>
                  <c:y val="-0.0299345182413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595959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569.0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Україна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30924775640982"/>
                  <c:y val="-0.0224508886810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595959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211.0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2014898640"/>
        <c:axId val="-2014895808"/>
        <c:axId val="0"/>
      </c:bar3DChart>
      <c:catAx>
        <c:axId val="-2014898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14895808"/>
        <c:crosses val="autoZero"/>
        <c:auto val="1"/>
        <c:lblAlgn val="ctr"/>
        <c:lblOffset val="100"/>
        <c:noMultiLvlLbl val="0"/>
      </c:catAx>
      <c:valAx>
        <c:axId val="-20148958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595959"/>
                </a:solidFill>
              </a:defRPr>
            </a:pPr>
            <a:endParaRPr lang="ru-RU"/>
          </a:p>
        </c:txPr>
        <c:crossAx val="-20148986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61788519710708"/>
          <c:y val="0.0275274404437816"/>
          <c:w val="0.727496288739775"/>
          <c:h val="0.88681534234972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НІССХ</c:v>
                </c:pt>
              </c:strCache>
            </c:strRef>
          </c:tx>
          <c:spPr>
            <a:solidFill>
              <a:srgbClr val="007BBE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0"/>
                  <c:y val="-0.0212314225053079"/>
                </c:manualLayout>
              </c:layout>
              <c:tx>
                <c:rich>
                  <a:bodyPr/>
                  <a:lstStyle/>
                  <a:p>
                    <a:r>
                      <a:rPr lang="fi-FI" dirty="0" smtClean="0"/>
                      <a:t>1,6</a:t>
                    </a:r>
                    <a:endParaRPr lang="fi-FI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154325016877842"/>
                  <c:y val="-0.0170965890410197"/>
                </c:manualLayout>
              </c:layout>
              <c:tx>
                <c:rich>
                  <a:bodyPr/>
                  <a:lstStyle/>
                  <a:p>
                    <a:r>
                      <a:rPr lang="fi-FI" dirty="0" smtClean="0"/>
                      <a:t>2,3</a:t>
                    </a:r>
                    <a:endParaRPr lang="fi-FI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E81-4444-AAFC-DC2D498D180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42773308331755E-17"/>
                  <c:y val="-0.0176928520877565"/>
                </c:manualLayout>
              </c:layout>
              <c:tx>
                <c:rich>
                  <a:bodyPr/>
                  <a:lstStyle/>
                  <a:p>
                    <a:r>
                      <a:rPr lang="fi-FI" smtClean="0"/>
                      <a:t>4,9</a:t>
                    </a:r>
                    <a:endParaRPr lang="fi-FI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0740153970675449"/>
                  <c:y val="-0.0263712656936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81-4444-AAFC-DC2D498D180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"/>
                  <c:y val="-0.0307666159564449"/>
                </c:manualLayout>
              </c:layout>
              <c:tx>
                <c:rich>
                  <a:bodyPr/>
                  <a:lstStyle/>
                  <a:p>
                    <a:r>
                      <a:rPr lang="uk-UA" dirty="0" smtClean="0"/>
                      <a:t>5,3</a:t>
                    </a:r>
                    <a:endParaRPr lang="uk-UA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E81-4444-AAFC-DC2D498D180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ПАК</c:v>
                </c:pt>
                <c:pt idx="1">
                  <c:v>ПМК</c:v>
                </c:pt>
                <c:pt idx="2">
                  <c:v>ПМАК</c:v>
                </c:pt>
                <c:pt idx="3">
                  <c:v>ПАК+АКШ</c:v>
                </c:pt>
                <c:pt idx="4">
                  <c:v>ПМК+АКШ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1.6</c:v>
                </c:pt>
                <c:pt idx="1">
                  <c:v>2.3</c:v>
                </c:pt>
                <c:pt idx="2">
                  <c:v>4.9</c:v>
                </c:pt>
                <c:pt idx="3">
                  <c:v>6.0</c:v>
                </c:pt>
                <c:pt idx="4">
                  <c:v>5.3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E81-4444-AAFC-DC2D498D18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STS</c:v>
                </c:pt>
              </c:strCache>
            </c:strRef>
          </c:tx>
          <c:spPr>
            <a:solidFill>
              <a:srgbClr val="EE454C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0266455429443162"/>
                  <c:y val="-0.0212314225053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251652350029652"/>
                  <c:y val="-0.0247699929228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192440032375616"/>
                  <c:y val="-0.02830856334041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239994050793911"/>
                  <c:y val="-0.0330639004519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E81-4444-AAFC-DC2D498D180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243139996568482"/>
                  <c:y val="-0.0342809457734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E81-4444-AAFC-DC2D498D180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ПАК</c:v>
                </c:pt>
                <c:pt idx="1">
                  <c:v>ПМК</c:v>
                </c:pt>
                <c:pt idx="2">
                  <c:v>ПМАК</c:v>
                </c:pt>
                <c:pt idx="3">
                  <c:v>ПАК+АКШ</c:v>
                </c:pt>
                <c:pt idx="4">
                  <c:v>ПМК+АКШ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2.0</c:v>
                </c:pt>
                <c:pt idx="1">
                  <c:v>4.4</c:v>
                </c:pt>
                <c:pt idx="2">
                  <c:v>6.8</c:v>
                </c:pt>
                <c:pt idx="3">
                  <c:v>4.1</c:v>
                </c:pt>
                <c:pt idx="4">
                  <c:v>9.6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E81-4444-AAFC-DC2D498D18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14511488"/>
        <c:axId val="-2014507904"/>
        <c:axId val="-2014504528"/>
      </c:bar3DChart>
      <c:catAx>
        <c:axId val="-2014511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14507904"/>
        <c:crosses val="autoZero"/>
        <c:auto val="1"/>
        <c:lblAlgn val="ctr"/>
        <c:lblOffset val="100"/>
        <c:noMultiLvlLbl val="0"/>
      </c:catAx>
      <c:valAx>
        <c:axId val="-201450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14511488"/>
        <c:crosses val="autoZero"/>
        <c:crossBetween val="between"/>
      </c:valAx>
      <c:serAx>
        <c:axId val="-201450452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1450790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3703856353715"/>
          <c:y val="0.379108503156851"/>
          <c:w val="0.0981702927606181"/>
          <c:h val="0.1538002017263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79909148392"/>
          <c:y val="0.045141838609861"/>
          <c:w val="0.859232071120954"/>
          <c:h val="0.7909353219438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Sheet1!$A$1:$H$1</c:f>
              <c:strCache>
                <c:ptCount val="8"/>
                <c:pt idx="0">
                  <c:v>1969-1980</c:v>
                </c:pt>
                <c:pt idx="1">
                  <c:v>1981-1985</c:v>
                </c:pt>
                <c:pt idx="2">
                  <c:v>1986-1990</c:v>
                </c:pt>
                <c:pt idx="3">
                  <c:v>1991-1995</c:v>
                </c:pt>
                <c:pt idx="4">
                  <c:v>1996-2000</c:v>
                </c:pt>
                <c:pt idx="5">
                  <c:v>2001-2005</c:v>
                </c:pt>
                <c:pt idx="6">
                  <c:v>2006-2010</c:v>
                </c:pt>
                <c:pt idx="7">
                  <c:v>2011-2016</c:v>
                </c:pt>
              </c:strCache>
            </c:strRef>
          </c:cat>
          <c:val>
            <c:numRef>
              <c:f>Sheet1!$A$2:$H$2</c:f>
              <c:numCache>
                <c:formatCode>General</c:formatCode>
                <c:ptCount val="8"/>
                <c:pt idx="0">
                  <c:v>22.7</c:v>
                </c:pt>
                <c:pt idx="1">
                  <c:v>13.7</c:v>
                </c:pt>
                <c:pt idx="2">
                  <c:v>10.8</c:v>
                </c:pt>
                <c:pt idx="3">
                  <c:v>12.7</c:v>
                </c:pt>
                <c:pt idx="4">
                  <c:v>4.1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-27"/>
        <c:axId val="-2114859024"/>
        <c:axId val="-2114856032"/>
      </c:barChart>
      <c:catAx>
        <c:axId val="-211485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14856032"/>
        <c:crosses val="autoZero"/>
        <c:auto val="1"/>
        <c:lblAlgn val="ctr"/>
        <c:lblOffset val="100"/>
        <c:noMultiLvlLbl val="0"/>
      </c:catAx>
      <c:valAx>
        <c:axId val="-211485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err="1" smtClean="0"/>
                  <a:t>Рівень</a:t>
                </a:r>
                <a:r>
                  <a:rPr lang="ru-RU" baseline="0" dirty="0" smtClean="0"/>
                  <a:t> </a:t>
                </a:r>
                <a:r>
                  <a:rPr lang="ru-RU" baseline="0" dirty="0" err="1" smtClean="0"/>
                  <a:t>летальності</a:t>
                </a:r>
                <a:r>
                  <a:rPr lang="ru-RU" baseline="0" dirty="0" smtClean="0"/>
                  <a:t> (%)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1485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Лист1!$A$8</c:f>
              <c:strCache>
                <c:ptCount val="1"/>
                <c:pt idx="0">
                  <c:v>ЄС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9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Лист1!$B$7:$K$7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Лист1!$B$8:$K$8</c:f>
              <c:numCache>
                <c:formatCode>0.0</c:formatCode>
                <c:ptCount val="10"/>
                <c:pt idx="0">
                  <c:v>76.45558423737568</c:v>
                </c:pt>
                <c:pt idx="1">
                  <c:v>76.88319549988331</c:v>
                </c:pt>
                <c:pt idx="2">
                  <c:v>77.17203839295297</c:v>
                </c:pt>
                <c:pt idx="3">
                  <c:v>77.45812582143763</c:v>
                </c:pt>
                <c:pt idx="4">
                  <c:v>77.6730783370547</c:v>
                </c:pt>
                <c:pt idx="5">
                  <c:v>77.93870935282391</c:v>
                </c:pt>
                <c:pt idx="6">
                  <c:v>78.53320580477844</c:v>
                </c:pt>
                <c:pt idx="7">
                  <c:v>78.61146995950096</c:v>
                </c:pt>
                <c:pt idx="8">
                  <c:v>78.9426177093981</c:v>
                </c:pt>
                <c:pt idx="9">
                  <c:v>79.03123898864373</c:v>
                </c:pt>
              </c:numCache>
            </c:numRef>
          </c:val>
        </c:ser>
        <c:ser>
          <c:idx val="1"/>
          <c:order val="1"/>
          <c:tx>
            <c:strRef>
              <c:f>Лист1!$A$9</c:f>
              <c:strCache>
                <c:ptCount val="1"/>
                <c:pt idx="0">
                  <c:v>Північна Америка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.0108024691358025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Лист1!$B$7:$K$7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Лист1!$B$9:$K$9</c:f>
              <c:numCache>
                <c:formatCode>0.0</c:formatCode>
                <c:ptCount val="10"/>
                <c:pt idx="0">
                  <c:v>75.29640429076391</c:v>
                </c:pt>
                <c:pt idx="1">
                  <c:v>75.49299671198435</c:v>
                </c:pt>
                <c:pt idx="2">
                  <c:v>75.7871445758417</c:v>
                </c:pt>
                <c:pt idx="3">
                  <c:v>75.90036159407706</c:v>
                </c:pt>
                <c:pt idx="4">
                  <c:v>76.294152381447</c:v>
                </c:pt>
                <c:pt idx="5">
                  <c:v>76.51073284297436</c:v>
                </c:pt>
                <c:pt idx="6">
                  <c:v>76.59645015246866</c:v>
                </c:pt>
                <c:pt idx="7">
                  <c:v>76.71331774466777</c:v>
                </c:pt>
                <c:pt idx="8">
                  <c:v>76.82907316330008</c:v>
                </c:pt>
                <c:pt idx="9">
                  <c:v>76.94333645143523</c:v>
                </c:pt>
              </c:numCache>
            </c:numRef>
          </c:val>
        </c:ser>
        <c:ser>
          <c:idx val="2"/>
          <c:order val="2"/>
          <c:tx>
            <c:strRef>
              <c:f>Лист1!$A$10</c:f>
              <c:strCache>
                <c:ptCount val="1"/>
                <c:pt idx="0">
                  <c:v>Білорусь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.0123456790123457"/>
                  <c:y val="-6.357772135921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Лист1!$B$7:$K$7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Лист1!$B$10:$K$10</c:f>
              <c:numCache>
                <c:formatCode>0.0</c:formatCode>
                <c:ptCount val="10"/>
                <c:pt idx="0">
                  <c:v>62.9</c:v>
                </c:pt>
                <c:pt idx="1">
                  <c:v>63.6</c:v>
                </c:pt>
                <c:pt idx="2">
                  <c:v>64.54</c:v>
                </c:pt>
                <c:pt idx="3">
                  <c:v>64.7</c:v>
                </c:pt>
                <c:pt idx="4">
                  <c:v>64.7</c:v>
                </c:pt>
                <c:pt idx="5">
                  <c:v>64.6</c:v>
                </c:pt>
                <c:pt idx="6">
                  <c:v>64.7</c:v>
                </c:pt>
                <c:pt idx="7">
                  <c:v>66.6</c:v>
                </c:pt>
                <c:pt idx="8">
                  <c:v>67.3</c:v>
                </c:pt>
                <c:pt idx="9">
                  <c:v>68.0</c:v>
                </c:pt>
              </c:numCache>
            </c:numRef>
          </c:val>
        </c:ser>
        <c:ser>
          <c:idx val="3"/>
          <c:order val="3"/>
          <c:tx>
            <c:strRef>
              <c:f>Лист1!$A$11</c:f>
              <c:strCache>
                <c:ptCount val="1"/>
                <c:pt idx="0">
                  <c:v>Україна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0.0123456790123456"/>
                  <c:y val="6.3577721359213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Лист1!$B$7:$K$7</c:f>
              <c:strCach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strCache>
            </c:strRef>
          </c:cat>
          <c:val>
            <c:numRef>
              <c:f>Лист1!$B$11:$K$11</c:f>
              <c:numCache>
                <c:formatCode>0.0</c:formatCode>
                <c:ptCount val="10"/>
                <c:pt idx="0">
                  <c:v>62.23</c:v>
                </c:pt>
                <c:pt idx="1">
                  <c:v>62.38</c:v>
                </c:pt>
                <c:pt idx="2">
                  <c:v>62.51</c:v>
                </c:pt>
                <c:pt idx="3">
                  <c:v>62.51</c:v>
                </c:pt>
                <c:pt idx="4">
                  <c:v>63.79</c:v>
                </c:pt>
                <c:pt idx="5">
                  <c:v>65.28</c:v>
                </c:pt>
                <c:pt idx="6">
                  <c:v>65.98</c:v>
                </c:pt>
                <c:pt idx="7">
                  <c:v>66.11</c:v>
                </c:pt>
                <c:pt idx="8">
                  <c:v>66.34</c:v>
                </c:pt>
                <c:pt idx="9">
                  <c:v>66.25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37510864"/>
        <c:axId val="2137514240"/>
      </c:barChart>
      <c:catAx>
        <c:axId val="213751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7514240"/>
        <c:crosses val="autoZero"/>
        <c:auto val="1"/>
        <c:lblAlgn val="ctr"/>
        <c:lblOffset val="100"/>
        <c:noMultiLvlLbl val="0"/>
      </c:catAx>
      <c:valAx>
        <c:axId val="2137514240"/>
        <c:scaling>
          <c:orientation val="minMax"/>
          <c:max val="90.0"/>
          <c:min val="6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751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5021468903244"/>
          <c:y val="0.020443952043683"/>
          <c:w val="0.770124702352886"/>
          <c:h val="0.60110974821614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Sheet2!$C$5</c:f>
              <c:strCache>
                <c:ptCount val="1"/>
                <c:pt idx="0">
                  <c:v>інфекційні, материнські, неонатальні, порушення обміну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Sheet2!$D$5</c:f>
              <c:numCache>
                <c:formatCode>0%</c:formatCode>
                <c:ptCount val="1"/>
                <c:pt idx="0">
                  <c:v>0.125</c:v>
                </c:pt>
              </c:numCache>
            </c:numRef>
          </c:val>
        </c:ser>
        <c:ser>
          <c:idx val="1"/>
          <c:order val="1"/>
          <c:tx>
            <c:strRef>
              <c:f>Sheet2!$C$6</c:f>
              <c:strCache>
                <c:ptCount val="1"/>
                <c:pt idx="0">
                  <c:v>Травми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Sheet2!$D$6</c:f>
              <c:numCache>
                <c:formatCode>0%</c:formatCode>
                <c:ptCount val="1"/>
                <c:pt idx="0">
                  <c:v>0.125</c:v>
                </c:pt>
              </c:numCache>
            </c:numRef>
          </c:val>
        </c:ser>
        <c:ser>
          <c:idx val="2"/>
          <c:order val="2"/>
          <c:tx>
            <c:strRef>
              <c:f>Sheet2!$C$7</c:f>
              <c:strCache>
                <c:ptCount val="1"/>
                <c:pt idx="0">
                  <c:v>Неінфекційні захворювання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Sheet2!$D$7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56499104"/>
        <c:axId val="-2056496624"/>
      </c:barChart>
      <c:catAx>
        <c:axId val="-205649910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56496624"/>
        <c:crosses val="autoZero"/>
        <c:auto val="1"/>
        <c:lblAlgn val="ctr"/>
        <c:lblOffset val="100"/>
        <c:noMultiLvlLbl val="0"/>
      </c:catAx>
      <c:valAx>
        <c:axId val="-20564966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56499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199302002781969"/>
          <c:y val="0.688639929544497"/>
          <c:w val="0.951272809788759"/>
          <c:h val="0.306804660783417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655021814393"/>
          <c:y val="0.0520061947139973"/>
          <c:w val="0.784849356077553"/>
          <c:h val="0.5522817866980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Sheet2!$C$11</c:f>
              <c:strCache>
                <c:ptCount val="1"/>
                <c:pt idx="0">
                  <c:v>інші</c:v>
                </c:pt>
              </c:strCache>
            </c:strRef>
          </c:tx>
          <c:invertIfNegative val="0"/>
          <c:val>
            <c:numRef>
              <c:f>Sheet2!$D$11</c:f>
              <c:numCache>
                <c:formatCode>0%</c:formatCode>
                <c:ptCount val="1"/>
                <c:pt idx="0">
                  <c:v>0.024</c:v>
                </c:pt>
              </c:numCache>
            </c:numRef>
          </c:val>
        </c:ser>
        <c:ser>
          <c:idx val="1"/>
          <c:order val="1"/>
          <c:tx>
            <c:strRef>
              <c:f>Sheet2!$C$12</c:f>
              <c:strCache>
                <c:ptCount val="1"/>
                <c:pt idx="0">
                  <c:v>діабет, урогеніт, крові, ендокринні</c:v>
                </c:pt>
              </c:strCache>
            </c:strRef>
          </c:tx>
          <c:invertIfNegative val="0"/>
          <c:val>
            <c:numRef>
              <c:f>Sheet2!$D$12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</c:ser>
        <c:ser>
          <c:idx val="2"/>
          <c:order val="2"/>
          <c:tx>
            <c:strRef>
              <c:f>Sheet2!$C$13</c:f>
              <c:strCache>
                <c:ptCount val="1"/>
                <c:pt idx="0">
                  <c:v>хроннічні респіраторні</c:v>
                </c:pt>
              </c:strCache>
            </c:strRef>
          </c:tx>
          <c:invertIfNegative val="0"/>
          <c:val>
            <c:numRef>
              <c:f>Sheet2!$D$13</c:f>
              <c:numCache>
                <c:formatCode>0%</c:formatCode>
                <c:ptCount val="1"/>
                <c:pt idx="0">
                  <c:v>0.034</c:v>
                </c:pt>
              </c:numCache>
            </c:numRef>
          </c:val>
        </c:ser>
        <c:ser>
          <c:idx val="3"/>
          <c:order val="3"/>
          <c:tx>
            <c:strRef>
              <c:f>Sheet2!$C$14</c:f>
              <c:strCache>
                <c:ptCount val="1"/>
                <c:pt idx="0">
                  <c:v>Неврологічні</c:v>
                </c:pt>
              </c:strCache>
            </c:strRef>
          </c:tx>
          <c:invertIfNegative val="0"/>
          <c:val>
            <c:numRef>
              <c:f>Sheet2!$D$14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</c:ser>
        <c:ser>
          <c:idx val="4"/>
          <c:order val="4"/>
          <c:tx>
            <c:strRef>
              <c:f>Sheet2!$C$15</c:f>
              <c:strCache>
                <c:ptCount val="1"/>
                <c:pt idx="0">
                  <c:v>ШКТ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Sheet2!$D$15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</c:ser>
        <c:ser>
          <c:idx val="5"/>
          <c:order val="5"/>
          <c:tx>
            <c:strRef>
              <c:f>Sheet2!$C$16</c:f>
              <c:strCache>
                <c:ptCount val="1"/>
                <c:pt idx="0">
                  <c:v>Пухлини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Sheet2!$D$16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</c:ser>
        <c:ser>
          <c:idx val="6"/>
          <c:order val="6"/>
          <c:tx>
            <c:strRef>
              <c:f>Sheet2!$C$17</c:f>
              <c:strCache>
                <c:ptCount val="1"/>
                <c:pt idx="0">
                  <c:v>Серцево-судинні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Sheet2!$D$17</c:f>
              <c:numCache>
                <c:formatCode>0%</c:formatCode>
                <c:ptCount val="1"/>
                <c:pt idx="0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56411184"/>
        <c:axId val="-2056408832"/>
      </c:barChart>
      <c:catAx>
        <c:axId val="-205641118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56408832"/>
        <c:crosses val="autoZero"/>
        <c:auto val="1"/>
        <c:lblAlgn val="ctr"/>
        <c:lblOffset val="100"/>
        <c:noMultiLvlLbl val="0"/>
      </c:catAx>
      <c:valAx>
        <c:axId val="-20564088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564111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738667925786024"/>
          <c:y val="0.636799295608278"/>
          <c:w val="0.909467266399829"/>
          <c:h val="0.30643817353627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9025163676102"/>
          <c:y val="0.0366419791585458"/>
          <c:w val="0.756451911912498"/>
          <c:h val="0.60026532574517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Sheet2!$C$22</c:f>
              <c:strCache>
                <c:ptCount val="1"/>
                <c:pt idx="0">
                  <c:v>інші</c:v>
                </c:pt>
              </c:strCache>
            </c:strRef>
          </c:tx>
          <c:invertIfNegative val="0"/>
          <c:val>
            <c:numRef>
              <c:f>Sheet2!$D$22</c:f>
              <c:numCache>
                <c:formatCode>0%</c:formatCode>
                <c:ptCount val="1"/>
                <c:pt idx="0">
                  <c:v>0.018</c:v>
                </c:pt>
              </c:numCache>
            </c:numRef>
          </c:val>
        </c:ser>
        <c:ser>
          <c:idx val="1"/>
          <c:order val="1"/>
          <c:tx>
            <c:strRef>
              <c:f>Sheet2!$C$23</c:f>
              <c:strCache>
                <c:ptCount val="1"/>
                <c:pt idx="0">
                  <c:v>Гіпертензивна кардіопатія</c:v>
                </c:pt>
              </c:strCache>
            </c:strRef>
          </c:tx>
          <c:invertIfNegative val="0"/>
          <c:val>
            <c:numRef>
              <c:f>Sheet2!$D$23</c:f>
              <c:numCache>
                <c:formatCode>0%</c:formatCode>
                <c:ptCount val="1"/>
                <c:pt idx="0">
                  <c:v>0.018</c:v>
                </c:pt>
              </c:numCache>
            </c:numRef>
          </c:val>
        </c:ser>
        <c:ser>
          <c:idx val="2"/>
          <c:order val="2"/>
          <c:tx>
            <c:strRef>
              <c:f>Sheet2!$C$24</c:f>
              <c:strCache>
                <c:ptCount val="1"/>
                <c:pt idx="0">
                  <c:v>Кардіоміопатія та міокардит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Sheet2!$D$24</c:f>
              <c:numCache>
                <c:formatCode>0%</c:formatCode>
                <c:ptCount val="1"/>
                <c:pt idx="0">
                  <c:v>0.034</c:v>
                </c:pt>
              </c:numCache>
            </c:numRef>
          </c:val>
        </c:ser>
        <c:ser>
          <c:idx val="3"/>
          <c:order val="3"/>
          <c:tx>
            <c:strRef>
              <c:f>Sheet2!$C$25</c:f>
              <c:strCache>
                <c:ptCount val="1"/>
                <c:pt idx="0">
                  <c:v>Мозкового кровообігу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Sheet2!$D$25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</c:ser>
        <c:ser>
          <c:idx val="4"/>
          <c:order val="4"/>
          <c:tx>
            <c:strRef>
              <c:f>Sheet2!$C$26</c:f>
              <c:strCache>
                <c:ptCount val="1"/>
                <c:pt idx="0">
                  <c:v>Ішемічне захворювання серця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Sheet2!$D$26</c:f>
              <c:numCache>
                <c:formatCode>0%</c:formatCode>
                <c:ptCount val="1"/>
                <c:pt idx="0">
                  <c:v>0.69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56354464"/>
        <c:axId val="-2056352112"/>
      </c:barChart>
      <c:catAx>
        <c:axId val="-2056354464"/>
        <c:scaling>
          <c:orientation val="minMax"/>
        </c:scaling>
        <c:delete val="1"/>
        <c:axPos val="b"/>
        <c:majorTickMark val="out"/>
        <c:minorTickMark val="none"/>
        <c:tickLblPos val="none"/>
        <c:crossAx val="-2056352112"/>
        <c:crosses val="autoZero"/>
        <c:auto val="1"/>
        <c:lblAlgn val="ctr"/>
        <c:lblOffset val="100"/>
        <c:noMultiLvlLbl val="0"/>
      </c:catAx>
      <c:valAx>
        <c:axId val="-205635211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563544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740657046122023"/>
          <c:y val="0.663742279739785"/>
          <c:w val="0.876651738235323"/>
          <c:h val="0.3010541999081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376126282314829"/>
          <c:y val="0.0290891102189847"/>
          <c:w val="0.941942158994655"/>
          <c:h val="0.82766254199983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6"/>
            <c:invertIfNegative val="0"/>
            <c:bubble3D val="0"/>
            <c:spPr>
              <a:solidFill>
                <a:srgbClr val="C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Sheet3!$B$6:$B$13</c:f>
              <c:strCache>
                <c:ptCount val="8"/>
                <c:pt idx="0">
                  <c:v>Німеччина</c:v>
                </c:pt>
                <c:pt idx="1">
                  <c:v>Великобританія</c:v>
                </c:pt>
                <c:pt idx="2">
                  <c:v>Франція</c:v>
                </c:pt>
                <c:pt idx="3">
                  <c:v>США</c:v>
                </c:pt>
                <c:pt idx="4">
                  <c:v>Польща</c:v>
                </c:pt>
                <c:pt idx="5">
                  <c:v>Латвія</c:v>
                </c:pt>
                <c:pt idx="6">
                  <c:v>Україна</c:v>
                </c:pt>
                <c:pt idx="7">
                  <c:v>Росія</c:v>
                </c:pt>
              </c:strCache>
            </c:strRef>
          </c:cat>
          <c:val>
            <c:numRef>
              <c:f>Sheet3!$C$6:$C$13</c:f>
              <c:numCache>
                <c:formatCode>General</c:formatCode>
                <c:ptCount val="8"/>
                <c:pt idx="0">
                  <c:v>14.9</c:v>
                </c:pt>
                <c:pt idx="1">
                  <c:v>13.6</c:v>
                </c:pt>
                <c:pt idx="2">
                  <c:v>13.0</c:v>
                </c:pt>
                <c:pt idx="3">
                  <c:v>14.7</c:v>
                </c:pt>
                <c:pt idx="4">
                  <c:v>18.0</c:v>
                </c:pt>
                <c:pt idx="5">
                  <c:v>24.0</c:v>
                </c:pt>
                <c:pt idx="6">
                  <c:v>31.5</c:v>
                </c:pt>
                <c:pt idx="7">
                  <c:v>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9063568"/>
        <c:axId val="2139071712"/>
      </c:barChart>
      <c:catAx>
        <c:axId val="213906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139071712"/>
        <c:crosses val="autoZero"/>
        <c:auto val="1"/>
        <c:lblAlgn val="ctr"/>
        <c:lblOffset val="100"/>
        <c:noMultiLvlLbl val="0"/>
      </c:catAx>
      <c:valAx>
        <c:axId val="2139071712"/>
        <c:scaling>
          <c:orientation val="minMax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crossAx val="2139063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199462182575"/>
          <c:y val="0.0456729638738198"/>
          <c:w val="0.752810311586264"/>
          <c:h val="0.7270814948420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лікувальні заходи</c:v>
                </c:pt>
              </c:strCache>
            </c:strRef>
          </c:tx>
          <c:spPr>
            <a:solidFill>
              <a:srgbClr val="EE454C"/>
            </a:solidFill>
            <a:ln w="9628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Sheet1!$B$1:$I$1</c:f>
              <c:strCache>
                <c:ptCount val="8"/>
                <c:pt idx="0">
                  <c:v>Ісландія</c:v>
                </c:pt>
                <c:pt idx="1">
                  <c:v>Нова Зеландія</c:v>
                </c:pt>
                <c:pt idx="2">
                  <c:v>Швеція</c:v>
                </c:pt>
                <c:pt idx="3">
                  <c:v>Польща</c:v>
                </c:pt>
                <c:pt idx="4">
                  <c:v>Фінляндія</c:v>
                </c:pt>
                <c:pt idx="5">
                  <c:v>Велико-британія</c:v>
                </c:pt>
                <c:pt idx="6">
                  <c:v>Нідерланди</c:v>
                </c:pt>
                <c:pt idx="7">
                  <c:v>США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25.0</c:v>
                </c:pt>
                <c:pt idx="1">
                  <c:v>35.0</c:v>
                </c:pt>
                <c:pt idx="2">
                  <c:v>35.0</c:v>
                </c:pt>
                <c:pt idx="3">
                  <c:v>37.0</c:v>
                </c:pt>
                <c:pt idx="4">
                  <c:v>23.0</c:v>
                </c:pt>
                <c:pt idx="5">
                  <c:v>37.0</c:v>
                </c:pt>
                <c:pt idx="6">
                  <c:v>46.0</c:v>
                </c:pt>
                <c:pt idx="7">
                  <c:v>48.0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корекція ФР</c:v>
                </c:pt>
              </c:strCache>
            </c:strRef>
          </c:tx>
          <c:spPr>
            <a:solidFill>
              <a:srgbClr val="007EBA"/>
            </a:solidFill>
            <a:ln w="9628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solidFill>
                      <a:schemeClr val="bg1"/>
                    </a:solidFill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Sheet1!$B$1:$I$1</c:f>
              <c:strCache>
                <c:ptCount val="8"/>
                <c:pt idx="0">
                  <c:v>Ісландія</c:v>
                </c:pt>
                <c:pt idx="1">
                  <c:v>Нова Зеландія</c:v>
                </c:pt>
                <c:pt idx="2">
                  <c:v>Швеція</c:v>
                </c:pt>
                <c:pt idx="3">
                  <c:v>Польща</c:v>
                </c:pt>
                <c:pt idx="4">
                  <c:v>Фінляндія</c:v>
                </c:pt>
                <c:pt idx="5">
                  <c:v>Велико-британія</c:v>
                </c:pt>
                <c:pt idx="6">
                  <c:v>Нідерланди</c:v>
                </c:pt>
                <c:pt idx="7">
                  <c:v>США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73.0</c:v>
                </c:pt>
                <c:pt idx="1">
                  <c:v>60.0</c:v>
                </c:pt>
                <c:pt idx="2">
                  <c:v>56.0</c:v>
                </c:pt>
                <c:pt idx="3">
                  <c:v>54.0</c:v>
                </c:pt>
                <c:pt idx="4">
                  <c:v>53.0</c:v>
                </c:pt>
                <c:pt idx="5">
                  <c:v>52.0</c:v>
                </c:pt>
                <c:pt idx="6">
                  <c:v>44.0</c:v>
                </c:pt>
                <c:pt idx="7">
                  <c:v>44.0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невстановлені причини</c:v>
                </c:pt>
              </c:strCache>
            </c:strRef>
          </c:tx>
          <c:spPr>
            <a:solidFill>
              <a:srgbClr val="FCF305"/>
            </a:solidFill>
            <a:ln w="962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.0"/>
                  <c:y val="-0.02193879103581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Sheet1!$B$1:$I$1</c:f>
              <c:strCache>
                <c:ptCount val="8"/>
                <c:pt idx="0">
                  <c:v>Ісландія</c:v>
                </c:pt>
                <c:pt idx="1">
                  <c:v>Нова Зеландія</c:v>
                </c:pt>
                <c:pt idx="2">
                  <c:v>Швеція</c:v>
                </c:pt>
                <c:pt idx="3">
                  <c:v>Польща</c:v>
                </c:pt>
                <c:pt idx="4">
                  <c:v>Фінляндія</c:v>
                </c:pt>
                <c:pt idx="5">
                  <c:v>Велико-британія</c:v>
                </c:pt>
                <c:pt idx="6">
                  <c:v>Нідерланди</c:v>
                </c:pt>
                <c:pt idx="7">
                  <c:v>США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2.0</c:v>
                </c:pt>
                <c:pt idx="1">
                  <c:v>5.0</c:v>
                </c:pt>
                <c:pt idx="2">
                  <c:v>9.0</c:v>
                </c:pt>
                <c:pt idx="3">
                  <c:v>9.0</c:v>
                </c:pt>
                <c:pt idx="4">
                  <c:v>24.0</c:v>
                </c:pt>
                <c:pt idx="5">
                  <c:v>11.0</c:v>
                </c:pt>
                <c:pt idx="6">
                  <c:v>10.0</c:v>
                </c:pt>
                <c:pt idx="7">
                  <c:v>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118151504"/>
        <c:axId val="-2118148128"/>
      </c:barChart>
      <c:catAx>
        <c:axId val="-211815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9628">
            <a:solidFill>
              <a:srgbClr val="FFFFFF"/>
            </a:solidFill>
            <a:prstDash val="solid"/>
          </a:ln>
        </c:spPr>
        <c:txPr>
          <a:bodyPr rot="-1800000" vert="horz"/>
          <a:lstStyle/>
          <a:p>
            <a:pPr rtl="0">
              <a:defRPr sz="1200" b="0" i="0" u="none" strike="noStrike" baseline="0">
                <a:solidFill>
                  <a:schemeClr val="tx1"/>
                </a:solidFill>
                <a:latin typeface="+mn-lt"/>
                <a:ea typeface="Arial"/>
                <a:cs typeface="Arial"/>
              </a:defRPr>
            </a:pPr>
            <a:endParaRPr lang="ru-RU"/>
          </a:p>
        </c:txPr>
        <c:crossAx val="-2118148128"/>
        <c:crosses val="autoZero"/>
        <c:auto val="1"/>
        <c:lblAlgn val="ctr"/>
        <c:lblOffset val="100"/>
        <c:noMultiLvlLbl val="0"/>
      </c:catAx>
      <c:valAx>
        <c:axId val="-2118148128"/>
        <c:scaling>
          <c:orientation val="minMax"/>
          <c:max val="100.0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 b="0">
                <a:latin typeface="+mn-lt"/>
              </a:defRPr>
            </a:pPr>
            <a:endParaRPr lang="ru-RU"/>
          </a:p>
        </c:txPr>
        <c:crossAx val="-211815150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0"/>
          <c:y val="0.271776542741982"/>
          <c:w val="0.151048952088465"/>
          <c:h val="0.338246611873864"/>
        </c:manualLayout>
      </c:layout>
      <c:overlay val="0"/>
      <c:txPr>
        <a:bodyPr/>
        <a:lstStyle/>
        <a:p>
          <a:pPr>
            <a:defRPr sz="1200" b="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5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2"/>
          <c:y val="0.0163946711301832"/>
          <c:w val="0.933333333333333"/>
          <c:h val="0.7552179656538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Лист3!$B$1</c:f>
              <c:strCache>
                <c:ptCount val="1"/>
                <c:pt idx="0">
                  <c:v>Витрати на ОЗ</c:v>
                </c:pt>
              </c:strCache>
            </c:strRef>
          </c:tx>
          <c:spPr>
            <a:solidFill>
              <a:srgbClr val="007EBA"/>
            </a:solidFill>
            <a:ln w="7187">
              <a:solidFill>
                <a:srgbClr val="000000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Лист3!$A$2:$A$11</c:f>
              <c:strCache>
                <c:ptCount val="10"/>
                <c:pt idx="0">
                  <c:v>Франція</c:v>
                </c:pt>
                <c:pt idx="1">
                  <c:v>Швеція</c:v>
                </c:pt>
                <c:pt idx="2">
                  <c:v>Швейцарія</c:v>
                </c:pt>
                <c:pt idx="3">
                  <c:v>Німеччина</c:v>
                </c:pt>
                <c:pt idx="4">
                  <c:v>Нідерланди</c:v>
                </c:pt>
                <c:pt idx="5">
                  <c:v>США</c:v>
                </c:pt>
                <c:pt idx="6">
                  <c:v>Норвегія</c:v>
                </c:pt>
                <c:pt idx="7">
                  <c:v>Великобританія</c:v>
                </c:pt>
                <c:pt idx="8">
                  <c:v>Канада</c:v>
                </c:pt>
                <c:pt idx="9">
                  <c:v>Австралія</c:v>
                </c:pt>
              </c:strCache>
            </c:strRef>
          </c:cat>
          <c:val>
            <c:numRef>
              <c:f>Лист3!$B$2:$B$11</c:f>
              <c:numCache>
                <c:formatCode>General</c:formatCode>
                <c:ptCount val="10"/>
                <c:pt idx="0">
                  <c:v>12.0</c:v>
                </c:pt>
                <c:pt idx="1">
                  <c:v>12.0</c:v>
                </c:pt>
                <c:pt idx="2">
                  <c:v>11.0</c:v>
                </c:pt>
                <c:pt idx="3">
                  <c:v>11.0</c:v>
                </c:pt>
                <c:pt idx="4">
                  <c:v>12.0</c:v>
                </c:pt>
                <c:pt idx="5">
                  <c:v>16.0</c:v>
                </c:pt>
                <c:pt idx="6">
                  <c:v>9.0</c:v>
                </c:pt>
                <c:pt idx="7">
                  <c:v>8.0</c:v>
                </c:pt>
                <c:pt idx="8">
                  <c:v>10.0</c:v>
                </c:pt>
                <c:pt idx="9">
                  <c:v>9.0</c:v>
                </c:pt>
              </c:numCache>
            </c:numRef>
          </c:val>
        </c:ser>
        <c:ser>
          <c:idx val="1"/>
          <c:order val="1"/>
          <c:tx>
            <c:strRef>
              <c:f>Лист3!$C$1</c:f>
              <c:strCache>
                <c:ptCount val="1"/>
                <c:pt idx="0">
                  <c:v>Витрати на соцдопомогу</c:v>
                </c:pt>
              </c:strCache>
            </c:strRef>
          </c:tx>
          <c:spPr>
            <a:solidFill>
              <a:srgbClr val="EE454C"/>
            </a:solidFill>
            <a:ln w="7187">
              <a:solidFill>
                <a:srgbClr val="000000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Лист3!$A$2:$A$11</c:f>
              <c:strCache>
                <c:ptCount val="10"/>
                <c:pt idx="0">
                  <c:v>Франція</c:v>
                </c:pt>
                <c:pt idx="1">
                  <c:v>Швеція</c:v>
                </c:pt>
                <c:pt idx="2">
                  <c:v>Швейцарія</c:v>
                </c:pt>
                <c:pt idx="3">
                  <c:v>Німеччина</c:v>
                </c:pt>
                <c:pt idx="4">
                  <c:v>Нідерланди</c:v>
                </c:pt>
                <c:pt idx="5">
                  <c:v>США</c:v>
                </c:pt>
                <c:pt idx="6">
                  <c:v>Норвегія</c:v>
                </c:pt>
                <c:pt idx="7">
                  <c:v>Великобританія</c:v>
                </c:pt>
                <c:pt idx="8">
                  <c:v>Канада</c:v>
                </c:pt>
                <c:pt idx="9">
                  <c:v>Австралія</c:v>
                </c:pt>
              </c:strCache>
            </c:strRef>
          </c:cat>
          <c:val>
            <c:numRef>
              <c:f>Лист3!$C$2:$C$11</c:f>
              <c:numCache>
                <c:formatCode>General</c:formatCode>
                <c:ptCount val="10"/>
                <c:pt idx="0">
                  <c:v>21.0</c:v>
                </c:pt>
                <c:pt idx="1">
                  <c:v>21.0</c:v>
                </c:pt>
                <c:pt idx="2">
                  <c:v>20.0</c:v>
                </c:pt>
                <c:pt idx="3">
                  <c:v>18.0</c:v>
                </c:pt>
                <c:pt idx="4">
                  <c:v>15.0</c:v>
                </c:pt>
                <c:pt idx="5">
                  <c:v>9.0</c:v>
                </c:pt>
                <c:pt idx="6">
                  <c:v>16.0</c:v>
                </c:pt>
                <c:pt idx="7">
                  <c:v>15.0</c:v>
                </c:pt>
                <c:pt idx="8">
                  <c:v>10.0</c:v>
                </c:pt>
                <c:pt idx="9">
                  <c:v>11.0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118228576"/>
        <c:axId val="-2118224896"/>
      </c:barChart>
      <c:catAx>
        <c:axId val="-211822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97">
            <a:solidFill>
              <a:srgbClr val="000000"/>
            </a:solidFill>
            <a:prstDash val="solid"/>
          </a:ln>
        </c:spPr>
        <c:txPr>
          <a:bodyPr rot="-120000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+mn-lt"/>
                <a:ea typeface="Arial Cyr"/>
                <a:cs typeface="Arial Cyr"/>
              </a:defRPr>
            </a:pPr>
            <a:endParaRPr lang="ru-RU"/>
          </a:p>
        </c:txPr>
        <c:crossAx val="-2118224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18224896"/>
        <c:scaling>
          <c:orientation val="minMax"/>
        </c:scaling>
        <c:delete val="0"/>
        <c:axPos val="l"/>
        <c:majorGridlines>
          <c:spPr>
            <a:ln w="1797">
              <a:solidFill>
                <a:schemeClr val="bg1">
                  <a:lumMod val="50000"/>
                </a:scheme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179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1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-2118228576"/>
        <c:crosses val="autoZero"/>
        <c:crossBetween val="between"/>
      </c:valAx>
      <c:spPr>
        <a:noFill/>
        <a:ln w="7187">
          <a:solidFill>
            <a:srgbClr val="808080"/>
          </a:solidFill>
          <a:prstDash val="solid"/>
        </a:ln>
        <a:effectLst/>
      </c:spPr>
    </c:plotArea>
    <c:legend>
      <c:legendPos val="b"/>
      <c:layout>
        <c:manualLayout>
          <c:xMode val="edge"/>
          <c:yMode val="edge"/>
          <c:x val="0.188"/>
          <c:y val="0.927593940338757"/>
          <c:w val="0.630666666666667"/>
          <c:h val="0.0688281354699136"/>
        </c:manualLayout>
      </c:layout>
      <c:overlay val="0"/>
      <c:spPr>
        <a:solidFill>
          <a:srgbClr val="FFFFFF"/>
        </a:solidFill>
        <a:ln w="1797">
          <a:noFill/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94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9109964195652"/>
          <c:y val="0.0448032321285036"/>
          <c:w val="0.896613658586794"/>
          <c:h val="0.754727134476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BBE"/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EE454C"/>
              </a:solidFill>
              <a:ln>
                <a:noFill/>
              </a:ln>
              <a:effectLst/>
            </c:spPr>
          </c:dPt>
          <c:dLbls>
            <c:dLbl>
              <c:idx val="15"/>
              <c:layout/>
              <c:tx>
                <c:rich>
                  <a:bodyPr/>
                  <a:lstStyle/>
                  <a:p>
                    <a:fld id="{25341431-9894-FC41-8A4D-68EE3263A32E}" type="VALUE">
                      <a:rPr lang="cs-CZ" b="1">
                        <a:solidFill>
                          <a:srgbClr val="EE454C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Лист1!$A$2:$A$17</c:f>
              <c:strCache>
                <c:ptCount val="16"/>
                <c:pt idx="0">
                  <c:v>Німеччина</c:v>
                </c:pt>
                <c:pt idx="1">
                  <c:v>Італія</c:v>
                </c:pt>
                <c:pt idx="2">
                  <c:v>Франція</c:v>
                </c:pt>
                <c:pt idx="3">
                  <c:v>Чехія</c:v>
                </c:pt>
                <c:pt idx="4">
                  <c:v>Естонія</c:v>
                </c:pt>
                <c:pt idx="5">
                  <c:v>Польща</c:v>
                </c:pt>
                <c:pt idx="6">
                  <c:v>Латвія</c:v>
                </c:pt>
                <c:pt idx="7">
                  <c:v>Словакія</c:v>
                </c:pt>
                <c:pt idx="8">
                  <c:v>Угорщина</c:v>
                </c:pt>
                <c:pt idx="9">
                  <c:v>Хорватія</c:v>
                </c:pt>
                <c:pt idx="10">
                  <c:v>Сербія</c:v>
                </c:pt>
                <c:pt idx="11">
                  <c:v>Болгарія</c:v>
                </c:pt>
                <c:pt idx="12">
                  <c:v>Білорусь</c:v>
                </c:pt>
                <c:pt idx="13">
                  <c:v>Росія</c:v>
                </c:pt>
                <c:pt idx="14">
                  <c:v>Румунія</c:v>
                </c:pt>
                <c:pt idx="15">
                  <c:v>Україна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1269.0</c:v>
                </c:pt>
                <c:pt idx="1">
                  <c:v>1047.0</c:v>
                </c:pt>
                <c:pt idx="2">
                  <c:v>995.0</c:v>
                </c:pt>
                <c:pt idx="3">
                  <c:v>873.0</c:v>
                </c:pt>
                <c:pt idx="4">
                  <c:v>768.0</c:v>
                </c:pt>
                <c:pt idx="5">
                  <c:v>714.0</c:v>
                </c:pt>
                <c:pt idx="6">
                  <c:v>550.0</c:v>
                </c:pt>
                <c:pt idx="7">
                  <c:v>544.0</c:v>
                </c:pt>
                <c:pt idx="8">
                  <c:v>538.0</c:v>
                </c:pt>
                <c:pt idx="9">
                  <c:v>520.0</c:v>
                </c:pt>
                <c:pt idx="10">
                  <c:v>436.0</c:v>
                </c:pt>
                <c:pt idx="11">
                  <c:v>346.0</c:v>
                </c:pt>
                <c:pt idx="12">
                  <c:v>237.0</c:v>
                </c:pt>
                <c:pt idx="13">
                  <c:v>200.0</c:v>
                </c:pt>
                <c:pt idx="14">
                  <c:v>113.0</c:v>
                </c:pt>
                <c:pt idx="15">
                  <c:v>83.0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-2120211728"/>
        <c:axId val="-2085121024"/>
      </c:barChart>
      <c:catAx>
        <c:axId val="-212021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85121024"/>
        <c:crosses val="autoZero"/>
        <c:auto val="1"/>
        <c:lblAlgn val="ctr"/>
        <c:lblOffset val="100"/>
        <c:noMultiLvlLbl val="0"/>
      </c:catAx>
      <c:valAx>
        <c:axId val="-208512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2021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CD6F05-23A1-48E9-AFD5-F683EB3CF115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75D730-382E-4198-A63B-3889E17004E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uk-UA" b="1" dirty="0" smtClean="0">
              <a:solidFill>
                <a:srgbClr val="EC454C"/>
              </a:solidFill>
              <a:latin typeface="Arial"/>
              <a:cs typeface="Arial"/>
            </a:rPr>
            <a:t>86% смертей</a:t>
          </a:r>
        </a:p>
        <a:p>
          <a:r>
            <a:rPr lang="uk-UA" b="1" dirty="0" smtClean="0">
              <a:solidFill>
                <a:srgbClr val="EC454C"/>
              </a:solidFill>
              <a:latin typeface="Arial"/>
              <a:cs typeface="Arial"/>
            </a:rPr>
            <a:t>511,5 тис. у 2015 р.</a:t>
          </a:r>
          <a:endParaRPr lang="en-US" b="1" dirty="0">
            <a:solidFill>
              <a:srgbClr val="EC454C"/>
            </a:solidFill>
            <a:latin typeface="Arial"/>
            <a:cs typeface="Arial"/>
          </a:endParaRPr>
        </a:p>
      </dgm:t>
    </dgm:pt>
    <dgm:pt modelId="{A3D5665D-7B81-46B0-BEAE-9EC403889382}" type="parTrans" cxnId="{516996C4-9252-4D6B-8C81-60E0F7954A77}">
      <dgm:prSet/>
      <dgm:spPr/>
      <dgm:t>
        <a:bodyPr/>
        <a:lstStyle/>
        <a:p>
          <a:endParaRPr lang="en-US"/>
        </a:p>
      </dgm:t>
    </dgm:pt>
    <dgm:pt modelId="{32B0358A-A49B-4777-BBCB-77C91023DBC0}" type="sibTrans" cxnId="{516996C4-9252-4D6B-8C81-60E0F7954A77}">
      <dgm:prSet/>
      <dgm:spPr/>
      <dgm:t>
        <a:bodyPr/>
        <a:lstStyle/>
        <a:p>
          <a:endParaRPr lang="en-US"/>
        </a:p>
      </dgm:t>
    </dgm:pt>
    <dgm:pt modelId="{2AE7C77F-0059-4494-93DF-10B1CA1F0AF2}">
      <dgm:prSet phldrT="[Text]"/>
      <dgm:spPr>
        <a:solidFill>
          <a:srgbClr val="017ABF"/>
        </a:solidFill>
      </dgm:spPr>
      <dgm:t>
        <a:bodyPr/>
        <a:lstStyle/>
        <a:p>
          <a:r>
            <a:rPr lang="uk-UA" dirty="0" smtClean="0"/>
            <a:t>ССЗ</a:t>
          </a:r>
          <a:endParaRPr lang="en-US" dirty="0"/>
        </a:p>
      </dgm:t>
    </dgm:pt>
    <dgm:pt modelId="{C1C41CB2-1795-44A8-8076-8381AB3389B4}" type="parTrans" cxnId="{F05D9CA1-1217-49C6-B35B-5251BF064A40}">
      <dgm:prSet/>
      <dgm:spPr/>
      <dgm:t>
        <a:bodyPr/>
        <a:lstStyle/>
        <a:p>
          <a:endParaRPr lang="en-US"/>
        </a:p>
      </dgm:t>
    </dgm:pt>
    <dgm:pt modelId="{2FF6FE47-6AF5-49ED-B9FD-8D14FB4D3511}" type="sibTrans" cxnId="{F05D9CA1-1217-49C6-B35B-5251BF064A40}">
      <dgm:prSet/>
      <dgm:spPr/>
      <dgm:t>
        <a:bodyPr/>
        <a:lstStyle/>
        <a:p>
          <a:endParaRPr lang="en-US"/>
        </a:p>
      </dgm:t>
    </dgm:pt>
    <dgm:pt modelId="{1DB720EA-BC3E-4E98-9ECF-D5D265E07214}">
      <dgm:prSet phldrT="[Text]"/>
      <dgm:spPr>
        <a:solidFill>
          <a:srgbClr val="017ABF"/>
        </a:solidFill>
      </dgm:spPr>
      <dgm:t>
        <a:bodyPr/>
        <a:lstStyle/>
        <a:p>
          <a:r>
            <a:rPr lang="uk-UA" dirty="0" smtClean="0"/>
            <a:t>ДІАБЕТ</a:t>
          </a:r>
          <a:endParaRPr lang="en-US" dirty="0"/>
        </a:p>
      </dgm:t>
    </dgm:pt>
    <dgm:pt modelId="{B5F22F92-DE1C-40F2-9211-FAD96A81525A}" type="parTrans" cxnId="{265DA0C6-8661-4D75-948E-78654789B4BD}">
      <dgm:prSet/>
      <dgm:spPr/>
      <dgm:t>
        <a:bodyPr/>
        <a:lstStyle/>
        <a:p>
          <a:endParaRPr lang="en-US"/>
        </a:p>
      </dgm:t>
    </dgm:pt>
    <dgm:pt modelId="{05E94EF6-5857-433A-B6C6-4916C796FC15}" type="sibTrans" cxnId="{265DA0C6-8661-4D75-948E-78654789B4BD}">
      <dgm:prSet/>
      <dgm:spPr/>
      <dgm:t>
        <a:bodyPr/>
        <a:lstStyle/>
        <a:p>
          <a:endParaRPr lang="en-US"/>
        </a:p>
      </dgm:t>
    </dgm:pt>
    <dgm:pt modelId="{61E24378-EDE1-42CC-9EE9-D26EB43B22F7}">
      <dgm:prSet phldrT="[Text]"/>
      <dgm:spPr>
        <a:solidFill>
          <a:srgbClr val="017ABF"/>
        </a:solidFill>
      </dgm:spPr>
      <dgm:t>
        <a:bodyPr/>
        <a:lstStyle/>
        <a:p>
          <a:r>
            <a:rPr lang="uk-UA" dirty="0" smtClean="0"/>
            <a:t>РАК</a:t>
          </a:r>
          <a:endParaRPr lang="en-US" dirty="0"/>
        </a:p>
      </dgm:t>
    </dgm:pt>
    <dgm:pt modelId="{2B1580E9-8D38-4F9A-A5D7-B6B3D6825C71}" type="parTrans" cxnId="{29B66B51-FA3B-4855-9618-2CC526B05BDA}">
      <dgm:prSet/>
      <dgm:spPr/>
      <dgm:t>
        <a:bodyPr/>
        <a:lstStyle/>
        <a:p>
          <a:endParaRPr lang="en-US"/>
        </a:p>
      </dgm:t>
    </dgm:pt>
    <dgm:pt modelId="{B1E61852-F434-4477-BFF1-E861093A79EA}" type="sibTrans" cxnId="{29B66B51-FA3B-4855-9618-2CC526B05BDA}">
      <dgm:prSet/>
      <dgm:spPr/>
      <dgm:t>
        <a:bodyPr/>
        <a:lstStyle/>
        <a:p>
          <a:endParaRPr lang="en-US"/>
        </a:p>
      </dgm:t>
    </dgm:pt>
    <dgm:pt modelId="{9994E2D6-F271-4099-BDA0-C3ECE1FE653A}">
      <dgm:prSet phldrT="[Text]"/>
      <dgm:spPr>
        <a:solidFill>
          <a:srgbClr val="017ABF"/>
        </a:solidFill>
      </dgm:spPr>
      <dgm:t>
        <a:bodyPr/>
        <a:lstStyle/>
        <a:p>
          <a:r>
            <a:rPr lang="uk-UA" dirty="0" smtClean="0"/>
            <a:t>ХОЗЛ</a:t>
          </a:r>
          <a:endParaRPr lang="en-US" dirty="0"/>
        </a:p>
      </dgm:t>
    </dgm:pt>
    <dgm:pt modelId="{CFF409F7-0A66-4A03-BA32-65C754CC54FD}" type="parTrans" cxnId="{457C2493-1474-40E9-A174-D0F4EFBD2BB9}">
      <dgm:prSet/>
      <dgm:spPr/>
      <dgm:t>
        <a:bodyPr/>
        <a:lstStyle/>
        <a:p>
          <a:endParaRPr lang="en-US"/>
        </a:p>
      </dgm:t>
    </dgm:pt>
    <dgm:pt modelId="{A00E148B-9FE7-492E-ADA0-DB131F8DBB2A}" type="sibTrans" cxnId="{457C2493-1474-40E9-A174-D0F4EFBD2BB9}">
      <dgm:prSet/>
      <dgm:spPr/>
      <dgm:t>
        <a:bodyPr/>
        <a:lstStyle/>
        <a:p>
          <a:endParaRPr lang="en-US"/>
        </a:p>
      </dgm:t>
    </dgm:pt>
    <dgm:pt modelId="{5BB57967-CF61-4A6F-8569-2EA74CB34EB2}" type="pres">
      <dgm:prSet presAssocID="{5ACD6F05-23A1-48E9-AFD5-F683EB3CF11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EC290B-27CB-4779-9CB0-59ACB8DA97E1}" type="pres">
      <dgm:prSet presAssocID="{5ACD6F05-23A1-48E9-AFD5-F683EB3CF115}" presName="matrix" presStyleCnt="0"/>
      <dgm:spPr/>
    </dgm:pt>
    <dgm:pt modelId="{38DCC8FF-679A-4D79-9156-9F640879D357}" type="pres">
      <dgm:prSet presAssocID="{5ACD6F05-23A1-48E9-AFD5-F683EB3CF115}" presName="tile1" presStyleLbl="node1" presStyleIdx="0" presStyleCnt="4" custLinFactNeighborX="447" custLinFactNeighborY="-630"/>
      <dgm:spPr/>
      <dgm:t>
        <a:bodyPr/>
        <a:lstStyle/>
        <a:p>
          <a:endParaRPr lang="en-US"/>
        </a:p>
      </dgm:t>
    </dgm:pt>
    <dgm:pt modelId="{A403948E-FF37-4060-9915-F6C1A266C283}" type="pres">
      <dgm:prSet presAssocID="{5ACD6F05-23A1-48E9-AFD5-F683EB3CF11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86B83-3DF9-4CD9-AFC0-C29737B87894}" type="pres">
      <dgm:prSet presAssocID="{5ACD6F05-23A1-48E9-AFD5-F683EB3CF115}" presName="tile2" presStyleLbl="node1" presStyleIdx="1" presStyleCnt="4"/>
      <dgm:spPr/>
      <dgm:t>
        <a:bodyPr/>
        <a:lstStyle/>
        <a:p>
          <a:endParaRPr lang="en-US"/>
        </a:p>
      </dgm:t>
    </dgm:pt>
    <dgm:pt modelId="{354DEAF6-1C59-4EF6-8821-E4F833094736}" type="pres">
      <dgm:prSet presAssocID="{5ACD6F05-23A1-48E9-AFD5-F683EB3CF11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8A642-ED33-4C0F-84EF-AD1421862CDA}" type="pres">
      <dgm:prSet presAssocID="{5ACD6F05-23A1-48E9-AFD5-F683EB3CF115}" presName="tile3" presStyleLbl="node1" presStyleIdx="2" presStyleCnt="4"/>
      <dgm:spPr/>
      <dgm:t>
        <a:bodyPr/>
        <a:lstStyle/>
        <a:p>
          <a:endParaRPr lang="en-US"/>
        </a:p>
      </dgm:t>
    </dgm:pt>
    <dgm:pt modelId="{B48FBAB5-5D27-4F69-A6E2-228764921BAF}" type="pres">
      <dgm:prSet presAssocID="{5ACD6F05-23A1-48E9-AFD5-F683EB3CF11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454139-A31D-4A70-B402-707C3401FE3A}" type="pres">
      <dgm:prSet presAssocID="{5ACD6F05-23A1-48E9-AFD5-F683EB3CF115}" presName="tile4" presStyleLbl="node1" presStyleIdx="3" presStyleCnt="4"/>
      <dgm:spPr/>
      <dgm:t>
        <a:bodyPr/>
        <a:lstStyle/>
        <a:p>
          <a:endParaRPr lang="en-US"/>
        </a:p>
      </dgm:t>
    </dgm:pt>
    <dgm:pt modelId="{5A81942D-8687-4C98-998D-E13D60B19D47}" type="pres">
      <dgm:prSet presAssocID="{5ACD6F05-23A1-48E9-AFD5-F683EB3CF11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31305-4515-4A1B-8CD0-CD81A751D016}" type="pres">
      <dgm:prSet presAssocID="{5ACD6F05-23A1-48E9-AFD5-F683EB3CF115}" presName="centerTile" presStyleLbl="fgShp" presStyleIdx="0" presStyleCnt="1" custScaleX="129721" custScaleY="17458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D5D9505-2F6A-FC48-87FC-1B796C5D1E98}" type="presOf" srcId="{1DB720EA-BC3E-4E98-9ECF-D5D265E07214}" destId="{8CC86B83-3DF9-4CD9-AFC0-C29737B87894}" srcOrd="0" destOrd="0" presId="urn:microsoft.com/office/officeart/2005/8/layout/matrix1"/>
    <dgm:cxn modelId="{2A515CB1-9750-EE48-83F4-5399E1F6AA1B}" type="presOf" srcId="{61E24378-EDE1-42CC-9EE9-D26EB43B22F7}" destId="{B48FBAB5-5D27-4F69-A6E2-228764921BAF}" srcOrd="1" destOrd="0" presId="urn:microsoft.com/office/officeart/2005/8/layout/matrix1"/>
    <dgm:cxn modelId="{F7D46EAF-5808-8A4F-A8AF-360517BE76CB}" type="presOf" srcId="{9994E2D6-F271-4099-BDA0-C3ECE1FE653A}" destId="{30454139-A31D-4A70-B402-707C3401FE3A}" srcOrd="0" destOrd="0" presId="urn:microsoft.com/office/officeart/2005/8/layout/matrix1"/>
    <dgm:cxn modelId="{9FAC14C4-0670-094D-836D-3CDBF0AE1F8C}" type="presOf" srcId="{1DB720EA-BC3E-4E98-9ECF-D5D265E07214}" destId="{354DEAF6-1C59-4EF6-8821-E4F833094736}" srcOrd="1" destOrd="0" presId="urn:microsoft.com/office/officeart/2005/8/layout/matrix1"/>
    <dgm:cxn modelId="{6DDED1C3-28E7-CD48-A746-0750D5A8CFB2}" type="presOf" srcId="{3B75D730-382E-4198-A63B-3889E17004E3}" destId="{20531305-4515-4A1B-8CD0-CD81A751D016}" srcOrd="0" destOrd="0" presId="urn:microsoft.com/office/officeart/2005/8/layout/matrix1"/>
    <dgm:cxn modelId="{516996C4-9252-4D6B-8C81-60E0F7954A77}" srcId="{5ACD6F05-23A1-48E9-AFD5-F683EB3CF115}" destId="{3B75D730-382E-4198-A63B-3889E17004E3}" srcOrd="0" destOrd="0" parTransId="{A3D5665D-7B81-46B0-BEAE-9EC403889382}" sibTransId="{32B0358A-A49B-4777-BBCB-77C91023DBC0}"/>
    <dgm:cxn modelId="{F05D9CA1-1217-49C6-B35B-5251BF064A40}" srcId="{3B75D730-382E-4198-A63B-3889E17004E3}" destId="{2AE7C77F-0059-4494-93DF-10B1CA1F0AF2}" srcOrd="0" destOrd="0" parTransId="{C1C41CB2-1795-44A8-8076-8381AB3389B4}" sibTransId="{2FF6FE47-6AF5-49ED-B9FD-8D14FB4D3511}"/>
    <dgm:cxn modelId="{457C2493-1474-40E9-A174-D0F4EFBD2BB9}" srcId="{3B75D730-382E-4198-A63B-3889E17004E3}" destId="{9994E2D6-F271-4099-BDA0-C3ECE1FE653A}" srcOrd="3" destOrd="0" parTransId="{CFF409F7-0A66-4A03-BA32-65C754CC54FD}" sibTransId="{A00E148B-9FE7-492E-ADA0-DB131F8DBB2A}"/>
    <dgm:cxn modelId="{3EA0CF44-CA1D-204D-BEB4-13EA1FA6774C}" type="presOf" srcId="{9994E2D6-F271-4099-BDA0-C3ECE1FE653A}" destId="{5A81942D-8687-4C98-998D-E13D60B19D47}" srcOrd="1" destOrd="0" presId="urn:microsoft.com/office/officeart/2005/8/layout/matrix1"/>
    <dgm:cxn modelId="{FA736478-46D4-8C43-B132-8B25BFEB8659}" type="presOf" srcId="{5ACD6F05-23A1-48E9-AFD5-F683EB3CF115}" destId="{5BB57967-CF61-4A6F-8569-2EA74CB34EB2}" srcOrd="0" destOrd="0" presId="urn:microsoft.com/office/officeart/2005/8/layout/matrix1"/>
    <dgm:cxn modelId="{4960A949-AE38-3F4A-B8AF-3EBEF8CB0FF8}" type="presOf" srcId="{61E24378-EDE1-42CC-9EE9-D26EB43B22F7}" destId="{2D18A642-ED33-4C0F-84EF-AD1421862CDA}" srcOrd="0" destOrd="0" presId="urn:microsoft.com/office/officeart/2005/8/layout/matrix1"/>
    <dgm:cxn modelId="{29B66B51-FA3B-4855-9618-2CC526B05BDA}" srcId="{3B75D730-382E-4198-A63B-3889E17004E3}" destId="{61E24378-EDE1-42CC-9EE9-D26EB43B22F7}" srcOrd="2" destOrd="0" parTransId="{2B1580E9-8D38-4F9A-A5D7-B6B3D6825C71}" sibTransId="{B1E61852-F434-4477-BFF1-E861093A79EA}"/>
    <dgm:cxn modelId="{265DA0C6-8661-4D75-948E-78654789B4BD}" srcId="{3B75D730-382E-4198-A63B-3889E17004E3}" destId="{1DB720EA-BC3E-4E98-9ECF-D5D265E07214}" srcOrd="1" destOrd="0" parTransId="{B5F22F92-DE1C-40F2-9211-FAD96A81525A}" sibTransId="{05E94EF6-5857-433A-B6C6-4916C796FC15}"/>
    <dgm:cxn modelId="{09EEEAFC-65D7-DF42-B89A-80F54E390845}" type="presOf" srcId="{2AE7C77F-0059-4494-93DF-10B1CA1F0AF2}" destId="{A403948E-FF37-4060-9915-F6C1A266C283}" srcOrd="1" destOrd="0" presId="urn:microsoft.com/office/officeart/2005/8/layout/matrix1"/>
    <dgm:cxn modelId="{8BF5D6A7-4014-D849-AFE5-B940A56F30F2}" type="presOf" srcId="{2AE7C77F-0059-4494-93DF-10B1CA1F0AF2}" destId="{38DCC8FF-679A-4D79-9156-9F640879D357}" srcOrd="0" destOrd="0" presId="urn:microsoft.com/office/officeart/2005/8/layout/matrix1"/>
    <dgm:cxn modelId="{A55E9E67-60F7-DF49-B385-D57F81B7A623}" type="presParOf" srcId="{5BB57967-CF61-4A6F-8569-2EA74CB34EB2}" destId="{E3EC290B-27CB-4779-9CB0-59ACB8DA97E1}" srcOrd="0" destOrd="0" presId="urn:microsoft.com/office/officeart/2005/8/layout/matrix1"/>
    <dgm:cxn modelId="{3011963D-2686-A441-B850-2D655ACF8B67}" type="presParOf" srcId="{E3EC290B-27CB-4779-9CB0-59ACB8DA97E1}" destId="{38DCC8FF-679A-4D79-9156-9F640879D357}" srcOrd="0" destOrd="0" presId="urn:microsoft.com/office/officeart/2005/8/layout/matrix1"/>
    <dgm:cxn modelId="{620DDC29-7735-EA4C-9C28-A13D1146C7AE}" type="presParOf" srcId="{E3EC290B-27CB-4779-9CB0-59ACB8DA97E1}" destId="{A403948E-FF37-4060-9915-F6C1A266C283}" srcOrd="1" destOrd="0" presId="urn:microsoft.com/office/officeart/2005/8/layout/matrix1"/>
    <dgm:cxn modelId="{3B5729A0-11BF-3744-8951-1EF3297726AA}" type="presParOf" srcId="{E3EC290B-27CB-4779-9CB0-59ACB8DA97E1}" destId="{8CC86B83-3DF9-4CD9-AFC0-C29737B87894}" srcOrd="2" destOrd="0" presId="urn:microsoft.com/office/officeart/2005/8/layout/matrix1"/>
    <dgm:cxn modelId="{F5D60126-AAE9-514E-823C-0FC740E13585}" type="presParOf" srcId="{E3EC290B-27CB-4779-9CB0-59ACB8DA97E1}" destId="{354DEAF6-1C59-4EF6-8821-E4F833094736}" srcOrd="3" destOrd="0" presId="urn:microsoft.com/office/officeart/2005/8/layout/matrix1"/>
    <dgm:cxn modelId="{E2795596-CB21-2842-9FB2-2FF2AEE6D75C}" type="presParOf" srcId="{E3EC290B-27CB-4779-9CB0-59ACB8DA97E1}" destId="{2D18A642-ED33-4C0F-84EF-AD1421862CDA}" srcOrd="4" destOrd="0" presId="urn:microsoft.com/office/officeart/2005/8/layout/matrix1"/>
    <dgm:cxn modelId="{20159154-224C-D94B-9F2E-DEA74C797867}" type="presParOf" srcId="{E3EC290B-27CB-4779-9CB0-59ACB8DA97E1}" destId="{B48FBAB5-5D27-4F69-A6E2-228764921BAF}" srcOrd="5" destOrd="0" presId="urn:microsoft.com/office/officeart/2005/8/layout/matrix1"/>
    <dgm:cxn modelId="{919B3F5A-E2D7-A14F-9BA3-B336A8CD41E0}" type="presParOf" srcId="{E3EC290B-27CB-4779-9CB0-59ACB8DA97E1}" destId="{30454139-A31D-4A70-B402-707C3401FE3A}" srcOrd="6" destOrd="0" presId="urn:microsoft.com/office/officeart/2005/8/layout/matrix1"/>
    <dgm:cxn modelId="{099D6579-0B7C-0C4B-91CB-299CADFB78BE}" type="presParOf" srcId="{E3EC290B-27CB-4779-9CB0-59ACB8DA97E1}" destId="{5A81942D-8687-4C98-998D-E13D60B19D47}" srcOrd="7" destOrd="0" presId="urn:microsoft.com/office/officeart/2005/8/layout/matrix1"/>
    <dgm:cxn modelId="{EBEE9A0A-3BE5-F44A-B790-1FF2FD1D7D45}" type="presParOf" srcId="{5BB57967-CF61-4A6F-8569-2EA74CB34EB2}" destId="{20531305-4515-4A1B-8CD0-CD81A751D01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58425E-A3ED-2949-A6CA-901C5A7C39BD}" type="doc">
      <dgm:prSet loTypeId="urn:microsoft.com/office/officeart/2005/8/layout/l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F15DA0-24B0-5143-8450-3C5BF54AF1FA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dirty="0" err="1" smtClean="0"/>
            <a:t>Профілактика</a:t>
          </a:r>
          <a:endParaRPr lang="ru-RU" sz="1400" dirty="0"/>
        </a:p>
      </dgm:t>
    </dgm:pt>
    <dgm:pt modelId="{021DDBBC-090A-A046-953C-489B5A1F0DE0}" type="parTrans" cxnId="{96721DE7-1D9C-ED45-99C9-7338CE2DC7B3}">
      <dgm:prSet/>
      <dgm:spPr/>
      <dgm:t>
        <a:bodyPr/>
        <a:lstStyle/>
        <a:p>
          <a:endParaRPr lang="ru-RU"/>
        </a:p>
      </dgm:t>
    </dgm:pt>
    <dgm:pt modelId="{327A8588-E60C-1248-9A52-B2B22434558F}" type="sibTrans" cxnId="{96721DE7-1D9C-ED45-99C9-7338CE2DC7B3}">
      <dgm:prSet/>
      <dgm:spPr/>
      <dgm:t>
        <a:bodyPr/>
        <a:lstStyle/>
        <a:p>
          <a:endParaRPr lang="ru-RU"/>
        </a:p>
      </dgm:t>
    </dgm:pt>
    <dgm:pt modelId="{2385285C-76FE-C648-A9DF-07EE845C39E6}">
      <dgm:prSet phldrT="[Текст]"/>
      <dgm:spPr/>
      <dgm:t>
        <a:bodyPr/>
        <a:lstStyle/>
        <a:p>
          <a:r>
            <a:rPr lang="ru-RU" b="1" dirty="0" err="1" smtClean="0"/>
            <a:t>Первинна</a:t>
          </a:r>
          <a:endParaRPr lang="ru-RU" b="1" dirty="0"/>
        </a:p>
      </dgm:t>
    </dgm:pt>
    <dgm:pt modelId="{D93A49B7-4A0F-2E4C-8936-4B42A8E56176}" type="parTrans" cxnId="{D6442CA7-8BFA-BC4F-AEF2-708EC8603824}">
      <dgm:prSet/>
      <dgm:spPr/>
      <dgm:t>
        <a:bodyPr/>
        <a:lstStyle/>
        <a:p>
          <a:endParaRPr lang="ru-RU"/>
        </a:p>
      </dgm:t>
    </dgm:pt>
    <dgm:pt modelId="{35AF8EB6-43C1-3046-8C11-A9F7FC004FA9}" type="sibTrans" cxnId="{D6442CA7-8BFA-BC4F-AEF2-708EC8603824}">
      <dgm:prSet/>
      <dgm:spPr/>
      <dgm:t>
        <a:bodyPr/>
        <a:lstStyle/>
        <a:p>
          <a:endParaRPr lang="ru-RU"/>
        </a:p>
      </dgm:t>
    </dgm:pt>
    <dgm:pt modelId="{17AEDE6B-E4BF-5644-AFDA-F9BCF8408E01}">
      <dgm:prSet phldrT="[Текст]"/>
      <dgm:spPr/>
      <dgm:t>
        <a:bodyPr/>
        <a:lstStyle/>
        <a:p>
          <a:r>
            <a:rPr lang="ru-RU" b="1" dirty="0" err="1" smtClean="0"/>
            <a:t>Вторинна</a:t>
          </a:r>
          <a:endParaRPr lang="ru-RU" b="1" dirty="0"/>
        </a:p>
      </dgm:t>
    </dgm:pt>
    <dgm:pt modelId="{887D1C15-9BDB-D04B-B3CC-6265DB304E82}" type="parTrans" cxnId="{7F66D254-4E3F-D142-95BE-ED01266EF238}">
      <dgm:prSet/>
      <dgm:spPr/>
      <dgm:t>
        <a:bodyPr/>
        <a:lstStyle/>
        <a:p>
          <a:endParaRPr lang="ru-RU"/>
        </a:p>
      </dgm:t>
    </dgm:pt>
    <dgm:pt modelId="{E05EF5D5-0841-A64D-A703-C2EEE6DC47AE}" type="sibTrans" cxnId="{7F66D254-4E3F-D142-95BE-ED01266EF238}">
      <dgm:prSet/>
      <dgm:spPr/>
      <dgm:t>
        <a:bodyPr/>
        <a:lstStyle/>
        <a:p>
          <a:endParaRPr lang="ru-RU"/>
        </a:p>
      </dgm:t>
    </dgm:pt>
    <dgm:pt modelId="{400F54D4-D665-7942-A8C8-8C4B662EDEFA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dirty="0" err="1" smtClean="0"/>
            <a:t>Якісна</a:t>
          </a:r>
          <a:r>
            <a:rPr lang="ru-RU" sz="1400" dirty="0" smtClean="0"/>
            <a:t> </a:t>
          </a:r>
          <a:r>
            <a:rPr lang="ru-RU" sz="1400" dirty="0" err="1" smtClean="0"/>
            <a:t>первинна</a:t>
          </a:r>
          <a:r>
            <a:rPr lang="ru-RU" sz="1400" dirty="0" smtClean="0"/>
            <a:t> </a:t>
          </a:r>
          <a:r>
            <a:rPr lang="ru-RU" sz="1400" dirty="0" err="1" smtClean="0"/>
            <a:t>діагностика</a:t>
          </a:r>
          <a:endParaRPr lang="ru-RU" sz="1400" dirty="0"/>
        </a:p>
      </dgm:t>
    </dgm:pt>
    <dgm:pt modelId="{63F74730-180B-1441-B9EC-258689057D83}" type="parTrans" cxnId="{1AB31D2D-AD91-BB42-9E88-8863465F1F5E}">
      <dgm:prSet/>
      <dgm:spPr/>
      <dgm:t>
        <a:bodyPr/>
        <a:lstStyle/>
        <a:p>
          <a:endParaRPr lang="ru-RU"/>
        </a:p>
      </dgm:t>
    </dgm:pt>
    <dgm:pt modelId="{77F4CEF7-9B6E-E044-AE63-A90292A650CB}" type="sibTrans" cxnId="{1AB31D2D-AD91-BB42-9E88-8863465F1F5E}">
      <dgm:prSet/>
      <dgm:spPr/>
      <dgm:t>
        <a:bodyPr/>
        <a:lstStyle/>
        <a:p>
          <a:endParaRPr lang="ru-RU"/>
        </a:p>
      </dgm:t>
    </dgm:pt>
    <dgm:pt modelId="{C5E6238E-C792-8649-AE70-2D4AE782A4A0}">
      <dgm:prSet phldrT="[Текст]"/>
      <dgm:spPr/>
      <dgm:t>
        <a:bodyPr/>
        <a:lstStyle/>
        <a:p>
          <a:r>
            <a:rPr lang="ru-RU" b="1" dirty="0" err="1" smtClean="0"/>
            <a:t>Стандарти</a:t>
          </a:r>
          <a:endParaRPr lang="ru-RU" b="1" dirty="0"/>
        </a:p>
      </dgm:t>
    </dgm:pt>
    <dgm:pt modelId="{C22C72FD-A5E1-D046-A282-EE420CB19A85}" type="parTrans" cxnId="{0C48360F-11B7-0F41-B794-586599388B17}">
      <dgm:prSet/>
      <dgm:spPr/>
      <dgm:t>
        <a:bodyPr/>
        <a:lstStyle/>
        <a:p>
          <a:endParaRPr lang="ru-RU"/>
        </a:p>
      </dgm:t>
    </dgm:pt>
    <dgm:pt modelId="{F75E7D84-1B7D-FC44-A66D-0251F8C3477C}" type="sibTrans" cxnId="{0C48360F-11B7-0F41-B794-586599388B17}">
      <dgm:prSet/>
      <dgm:spPr/>
      <dgm:t>
        <a:bodyPr/>
        <a:lstStyle/>
        <a:p>
          <a:endParaRPr lang="ru-RU"/>
        </a:p>
      </dgm:t>
    </dgm:pt>
    <dgm:pt modelId="{CD09CA67-146E-1C41-9438-156B78D76219}">
      <dgm:prSet phldrT="[Текст]"/>
      <dgm:spPr/>
      <dgm:t>
        <a:bodyPr/>
        <a:lstStyle/>
        <a:p>
          <a:r>
            <a:rPr lang="ru-RU" b="1" dirty="0" err="1" smtClean="0"/>
            <a:t>Матеріальна</a:t>
          </a:r>
          <a:r>
            <a:rPr lang="ru-RU" b="1" dirty="0" smtClean="0"/>
            <a:t> база</a:t>
          </a:r>
          <a:endParaRPr lang="ru-RU" b="1" dirty="0"/>
        </a:p>
      </dgm:t>
    </dgm:pt>
    <dgm:pt modelId="{C7F206C5-526F-6D4A-8276-582142909D81}" type="parTrans" cxnId="{9F4BBB2E-9E8D-A447-A702-84057FC3E82E}">
      <dgm:prSet/>
      <dgm:spPr/>
      <dgm:t>
        <a:bodyPr/>
        <a:lstStyle/>
        <a:p>
          <a:endParaRPr lang="ru-RU"/>
        </a:p>
      </dgm:t>
    </dgm:pt>
    <dgm:pt modelId="{C8DBABBC-4EF9-CA45-A8BC-000F33FE8747}" type="sibTrans" cxnId="{9F4BBB2E-9E8D-A447-A702-84057FC3E82E}">
      <dgm:prSet/>
      <dgm:spPr/>
      <dgm:t>
        <a:bodyPr/>
        <a:lstStyle/>
        <a:p>
          <a:endParaRPr lang="ru-RU"/>
        </a:p>
      </dgm:t>
    </dgm:pt>
    <dgm:pt modelId="{CE011CD2-B72A-1B47-B38E-75BE7AD936DE}">
      <dgm:prSet phldrT="[Текст]" custT="1"/>
      <dgm:spPr>
        <a:solidFill>
          <a:schemeClr val="tx2"/>
        </a:solidFill>
      </dgm:spPr>
      <dgm:t>
        <a:bodyPr/>
        <a:lstStyle/>
        <a:p>
          <a:r>
            <a:rPr lang="ru-RU" sz="1400" dirty="0" smtClean="0"/>
            <a:t>Доступна </a:t>
          </a:r>
          <a:r>
            <a:rPr lang="ru-RU" sz="1400" dirty="0" err="1" smtClean="0"/>
            <a:t>високоспеціа-лізована</a:t>
          </a:r>
          <a:r>
            <a:rPr lang="ru-RU" sz="1400" dirty="0" smtClean="0"/>
            <a:t> </a:t>
          </a:r>
          <a:r>
            <a:rPr lang="ru-RU" sz="1400" dirty="0" err="1" smtClean="0"/>
            <a:t>допомога</a:t>
          </a:r>
          <a:endParaRPr lang="ru-RU" sz="1400" dirty="0"/>
        </a:p>
      </dgm:t>
    </dgm:pt>
    <dgm:pt modelId="{E1BCC1C5-D220-9F43-8848-274438F5CBB7}" type="parTrans" cxnId="{7D0F1C07-382D-DD47-A0B9-88069D1E8DA1}">
      <dgm:prSet/>
      <dgm:spPr/>
      <dgm:t>
        <a:bodyPr/>
        <a:lstStyle/>
        <a:p>
          <a:endParaRPr lang="ru-RU"/>
        </a:p>
      </dgm:t>
    </dgm:pt>
    <dgm:pt modelId="{5B18726F-F292-6B42-A535-6F56BC1FE209}" type="sibTrans" cxnId="{7D0F1C07-382D-DD47-A0B9-88069D1E8DA1}">
      <dgm:prSet/>
      <dgm:spPr/>
      <dgm:t>
        <a:bodyPr/>
        <a:lstStyle/>
        <a:p>
          <a:endParaRPr lang="ru-RU"/>
        </a:p>
      </dgm:t>
    </dgm:pt>
    <dgm:pt modelId="{A8195B4E-4DB1-074A-82C3-C59466EC3606}">
      <dgm:prSet phldrT="[Текст]"/>
      <dgm:spPr/>
      <dgm:t>
        <a:bodyPr/>
        <a:lstStyle/>
        <a:p>
          <a:r>
            <a:rPr lang="ru-RU" b="1" dirty="0" err="1" smtClean="0"/>
            <a:t>Доступні</a:t>
          </a:r>
          <a:r>
            <a:rPr lang="ru-RU" b="1" dirty="0" smtClean="0"/>
            <a:t> </a:t>
          </a:r>
          <a:r>
            <a:rPr lang="ru-RU" b="1" dirty="0" err="1" smtClean="0"/>
            <a:t>центри</a:t>
          </a:r>
          <a:endParaRPr lang="ru-RU" b="1" dirty="0"/>
        </a:p>
      </dgm:t>
    </dgm:pt>
    <dgm:pt modelId="{8B97B8AE-429C-0049-97B2-BC530D5DFE7C}" type="parTrans" cxnId="{5832A07E-7179-4B4D-8C6B-E571E5FA840F}">
      <dgm:prSet/>
      <dgm:spPr/>
      <dgm:t>
        <a:bodyPr/>
        <a:lstStyle/>
        <a:p>
          <a:endParaRPr lang="ru-RU"/>
        </a:p>
      </dgm:t>
    </dgm:pt>
    <dgm:pt modelId="{30BEB0FE-C3D8-DD43-8FA4-04D9F55F5922}" type="sibTrans" cxnId="{5832A07E-7179-4B4D-8C6B-E571E5FA840F}">
      <dgm:prSet/>
      <dgm:spPr/>
      <dgm:t>
        <a:bodyPr/>
        <a:lstStyle/>
        <a:p>
          <a:endParaRPr lang="ru-RU"/>
        </a:p>
      </dgm:t>
    </dgm:pt>
    <dgm:pt modelId="{93C00C6D-D756-1040-9F60-EFF9E6C23418}">
      <dgm:prSet phldrT="[Текст]"/>
      <dgm:spPr/>
      <dgm:t>
        <a:bodyPr/>
        <a:lstStyle/>
        <a:p>
          <a:r>
            <a:rPr lang="ru-RU" b="1" dirty="0" err="1" smtClean="0"/>
            <a:t>Наявність</a:t>
          </a:r>
          <a:endParaRPr lang="ru-RU" b="1" dirty="0"/>
        </a:p>
      </dgm:t>
    </dgm:pt>
    <dgm:pt modelId="{77BBBD3E-EE21-AD4D-B24A-1CC3AA1A4592}" type="parTrans" cxnId="{E150A38F-25A4-C94C-BBFB-3D2EC9578B29}">
      <dgm:prSet/>
      <dgm:spPr/>
      <dgm:t>
        <a:bodyPr/>
        <a:lstStyle/>
        <a:p>
          <a:endParaRPr lang="ru-RU"/>
        </a:p>
      </dgm:t>
    </dgm:pt>
    <dgm:pt modelId="{E724BBCA-73B6-C645-83DA-C10DA274AB32}" type="sibTrans" cxnId="{E150A38F-25A4-C94C-BBFB-3D2EC9578B29}">
      <dgm:prSet/>
      <dgm:spPr/>
      <dgm:t>
        <a:bodyPr/>
        <a:lstStyle/>
        <a:p>
          <a:endParaRPr lang="ru-RU"/>
        </a:p>
      </dgm:t>
    </dgm:pt>
    <dgm:pt modelId="{07A667E7-0782-8E46-9942-4003D980AE16}">
      <dgm:prSet custT="1"/>
      <dgm:spPr>
        <a:solidFill>
          <a:schemeClr val="tx2"/>
        </a:solidFill>
      </dgm:spPr>
      <dgm:t>
        <a:bodyPr/>
        <a:lstStyle/>
        <a:p>
          <a:r>
            <a:rPr lang="ru-RU" sz="1400" dirty="0" err="1" smtClean="0"/>
            <a:t>Міжсекторальна</a:t>
          </a:r>
          <a:r>
            <a:rPr lang="ru-RU" sz="1400" dirty="0" smtClean="0"/>
            <a:t> </a:t>
          </a:r>
          <a:r>
            <a:rPr lang="ru-RU" sz="1400" dirty="0" err="1" smtClean="0"/>
            <a:t>взаємодія</a:t>
          </a:r>
          <a:endParaRPr lang="ru-RU" sz="1400" dirty="0"/>
        </a:p>
      </dgm:t>
    </dgm:pt>
    <dgm:pt modelId="{02B8B7E2-025B-A542-8B22-24F7B2A45F6C}" type="parTrans" cxnId="{9E5589DE-245D-F147-8406-77D7DD491C06}">
      <dgm:prSet/>
      <dgm:spPr/>
      <dgm:t>
        <a:bodyPr/>
        <a:lstStyle/>
        <a:p>
          <a:endParaRPr lang="ru-RU"/>
        </a:p>
      </dgm:t>
    </dgm:pt>
    <dgm:pt modelId="{8F001F07-654E-7D4A-BD9C-329FDB89706A}" type="sibTrans" cxnId="{9E5589DE-245D-F147-8406-77D7DD491C06}">
      <dgm:prSet/>
      <dgm:spPr/>
      <dgm:t>
        <a:bodyPr/>
        <a:lstStyle/>
        <a:p>
          <a:endParaRPr lang="ru-RU"/>
        </a:p>
      </dgm:t>
    </dgm:pt>
    <dgm:pt modelId="{B78BB97F-6084-7440-94AC-00DE94297A41}">
      <dgm:prSet/>
      <dgm:spPr/>
      <dgm:t>
        <a:bodyPr/>
        <a:lstStyle/>
        <a:p>
          <a:r>
            <a:rPr lang="ru-RU" b="1" dirty="0" err="1" smtClean="0"/>
            <a:t>Міжотраслева</a:t>
          </a:r>
          <a:endParaRPr lang="ru-RU" b="1" dirty="0"/>
        </a:p>
      </dgm:t>
    </dgm:pt>
    <dgm:pt modelId="{29D41EE0-8AF3-C240-A5CB-701CC3ED7376}" type="parTrans" cxnId="{E56B1B4F-DAA2-F94C-82B1-C698FF036DAA}">
      <dgm:prSet/>
      <dgm:spPr/>
      <dgm:t>
        <a:bodyPr/>
        <a:lstStyle/>
        <a:p>
          <a:endParaRPr lang="ru-RU"/>
        </a:p>
      </dgm:t>
    </dgm:pt>
    <dgm:pt modelId="{58A1CF4F-3C33-0C47-A499-8260CB5797F7}" type="sibTrans" cxnId="{E56B1B4F-DAA2-F94C-82B1-C698FF036DAA}">
      <dgm:prSet/>
      <dgm:spPr/>
      <dgm:t>
        <a:bodyPr/>
        <a:lstStyle/>
        <a:p>
          <a:endParaRPr lang="ru-RU"/>
        </a:p>
      </dgm:t>
    </dgm:pt>
    <dgm:pt modelId="{A66AEB7B-FEE7-AF46-8C8E-1B77734C1367}">
      <dgm:prSet/>
      <dgm:spPr/>
      <dgm:t>
        <a:bodyPr/>
        <a:lstStyle/>
        <a:p>
          <a:r>
            <a:rPr lang="ru-RU" b="1" dirty="0" err="1" smtClean="0"/>
            <a:t>Міжрівнева</a:t>
          </a:r>
          <a:endParaRPr lang="ru-RU" b="1" dirty="0"/>
        </a:p>
      </dgm:t>
    </dgm:pt>
    <dgm:pt modelId="{F2FBF9B2-6487-634E-9DBA-D6AA3BDCC7A6}" type="parTrans" cxnId="{371C06B7-A1AF-CC40-B6CE-7555C738A0BD}">
      <dgm:prSet/>
      <dgm:spPr/>
      <dgm:t>
        <a:bodyPr/>
        <a:lstStyle/>
        <a:p>
          <a:endParaRPr lang="ru-RU"/>
        </a:p>
      </dgm:t>
    </dgm:pt>
    <dgm:pt modelId="{01325A57-B30A-A148-A9A6-2CAC1E8626B0}" type="sibTrans" cxnId="{371C06B7-A1AF-CC40-B6CE-7555C738A0BD}">
      <dgm:prSet/>
      <dgm:spPr/>
      <dgm:t>
        <a:bodyPr/>
        <a:lstStyle/>
        <a:p>
          <a:endParaRPr lang="ru-RU"/>
        </a:p>
      </dgm:t>
    </dgm:pt>
    <dgm:pt modelId="{A47180E0-E7BD-4C4F-99AC-59AB3217CEA5}">
      <dgm:prSet custT="1"/>
      <dgm:spPr>
        <a:solidFill>
          <a:schemeClr val="tx2"/>
        </a:solidFill>
      </dgm:spPr>
      <dgm:t>
        <a:bodyPr/>
        <a:lstStyle/>
        <a:p>
          <a:r>
            <a:rPr lang="ru-RU" sz="1400" dirty="0" err="1" smtClean="0"/>
            <a:t>Медична</a:t>
          </a:r>
          <a:r>
            <a:rPr lang="ru-RU" sz="1400" dirty="0" smtClean="0"/>
            <a:t> </a:t>
          </a:r>
          <a:r>
            <a:rPr lang="ru-RU" sz="1400" dirty="0" err="1" smtClean="0"/>
            <a:t>освіта</a:t>
          </a:r>
          <a:endParaRPr lang="ru-RU" sz="1400" dirty="0"/>
        </a:p>
      </dgm:t>
    </dgm:pt>
    <dgm:pt modelId="{9E3A761A-C5EE-AA4B-9522-E5B3E5ABD835}" type="parTrans" cxnId="{12A4DF90-4F0F-C24A-8CEB-CB2F53A2B832}">
      <dgm:prSet/>
      <dgm:spPr/>
      <dgm:t>
        <a:bodyPr/>
        <a:lstStyle/>
        <a:p>
          <a:endParaRPr lang="ru-RU"/>
        </a:p>
      </dgm:t>
    </dgm:pt>
    <dgm:pt modelId="{F9906493-73A6-B743-A2B0-36BDAE87E838}" type="sibTrans" cxnId="{12A4DF90-4F0F-C24A-8CEB-CB2F53A2B832}">
      <dgm:prSet/>
      <dgm:spPr/>
      <dgm:t>
        <a:bodyPr/>
        <a:lstStyle/>
        <a:p>
          <a:endParaRPr lang="ru-RU"/>
        </a:p>
      </dgm:t>
    </dgm:pt>
    <dgm:pt modelId="{23EE08FF-1945-2048-A2E2-775BB99640F0}">
      <dgm:prSet custT="1"/>
      <dgm:spPr>
        <a:solidFill>
          <a:schemeClr val="tx2"/>
        </a:solidFill>
      </dgm:spPr>
      <dgm:t>
        <a:bodyPr/>
        <a:lstStyle/>
        <a:p>
          <a:r>
            <a:rPr lang="ru-RU" sz="1400" dirty="0" err="1" smtClean="0"/>
            <a:t>Наукові</a:t>
          </a:r>
          <a:r>
            <a:rPr lang="ru-RU" sz="1400" dirty="0" smtClean="0"/>
            <a:t> </a:t>
          </a:r>
          <a:r>
            <a:rPr lang="ru-RU" sz="1400" dirty="0" err="1" smtClean="0"/>
            <a:t>розробки</a:t>
          </a:r>
          <a:endParaRPr lang="ru-RU" sz="1400" dirty="0"/>
        </a:p>
      </dgm:t>
    </dgm:pt>
    <dgm:pt modelId="{B45F1CCE-89D0-A94F-9D1B-76BA1C71782E}" type="parTrans" cxnId="{B179D4A6-27A0-994A-B8B1-F9599FA6A3E1}">
      <dgm:prSet/>
      <dgm:spPr/>
      <dgm:t>
        <a:bodyPr/>
        <a:lstStyle/>
        <a:p>
          <a:endParaRPr lang="ru-RU"/>
        </a:p>
      </dgm:t>
    </dgm:pt>
    <dgm:pt modelId="{3446C8B5-2584-3A49-9BAD-E51C2DD2DAE8}" type="sibTrans" cxnId="{B179D4A6-27A0-994A-B8B1-F9599FA6A3E1}">
      <dgm:prSet/>
      <dgm:spPr/>
      <dgm:t>
        <a:bodyPr/>
        <a:lstStyle/>
        <a:p>
          <a:endParaRPr lang="ru-RU"/>
        </a:p>
      </dgm:t>
    </dgm:pt>
    <dgm:pt modelId="{FD290732-D0E1-2241-87C8-5FA2D0C97EBF}">
      <dgm:prSet/>
      <dgm:spPr/>
      <dgm:t>
        <a:bodyPr/>
        <a:lstStyle/>
        <a:p>
          <a:r>
            <a:rPr lang="ru-RU" b="1" dirty="0" err="1" smtClean="0"/>
            <a:t>Дипломна</a:t>
          </a:r>
          <a:endParaRPr lang="ru-RU" b="1" dirty="0"/>
        </a:p>
      </dgm:t>
    </dgm:pt>
    <dgm:pt modelId="{807E86A3-126B-1B4B-95CE-058307CFBE07}" type="parTrans" cxnId="{76A9B30F-C9A0-1749-A94D-B84EFE820533}">
      <dgm:prSet/>
      <dgm:spPr/>
      <dgm:t>
        <a:bodyPr/>
        <a:lstStyle/>
        <a:p>
          <a:endParaRPr lang="ru-RU"/>
        </a:p>
      </dgm:t>
    </dgm:pt>
    <dgm:pt modelId="{C390116B-631C-0048-A4E0-CC60917B2707}" type="sibTrans" cxnId="{76A9B30F-C9A0-1749-A94D-B84EFE820533}">
      <dgm:prSet/>
      <dgm:spPr/>
      <dgm:t>
        <a:bodyPr/>
        <a:lstStyle/>
        <a:p>
          <a:endParaRPr lang="ru-RU"/>
        </a:p>
      </dgm:t>
    </dgm:pt>
    <dgm:pt modelId="{AB317773-F050-D947-B8DA-FE813903AB01}">
      <dgm:prSet/>
      <dgm:spPr/>
      <dgm:t>
        <a:bodyPr/>
        <a:lstStyle/>
        <a:p>
          <a:r>
            <a:rPr lang="ru-RU" b="1" dirty="0" err="1" smtClean="0"/>
            <a:t>Післядипломна</a:t>
          </a:r>
          <a:endParaRPr lang="ru-RU" b="1" dirty="0"/>
        </a:p>
      </dgm:t>
    </dgm:pt>
    <dgm:pt modelId="{F119E4BD-6D9D-FD46-A7B8-BBE3BC166E41}" type="parTrans" cxnId="{234166DC-B40C-A34A-8625-C5CEB31B909B}">
      <dgm:prSet/>
      <dgm:spPr/>
      <dgm:t>
        <a:bodyPr/>
        <a:lstStyle/>
        <a:p>
          <a:endParaRPr lang="ru-RU"/>
        </a:p>
      </dgm:t>
    </dgm:pt>
    <dgm:pt modelId="{CA3C62CF-71AD-4947-8141-68B7CD36142B}" type="sibTrans" cxnId="{234166DC-B40C-A34A-8625-C5CEB31B909B}">
      <dgm:prSet/>
      <dgm:spPr/>
      <dgm:t>
        <a:bodyPr/>
        <a:lstStyle/>
        <a:p>
          <a:endParaRPr lang="ru-RU"/>
        </a:p>
      </dgm:t>
    </dgm:pt>
    <dgm:pt modelId="{E7CCD3B4-6222-4744-99E5-98A691F484C0}">
      <dgm:prSet/>
      <dgm:spPr/>
      <dgm:t>
        <a:bodyPr/>
        <a:lstStyle/>
        <a:p>
          <a:r>
            <a:rPr lang="ru-RU" b="1" dirty="0" err="1" smtClean="0"/>
            <a:t>Медсестринська</a:t>
          </a:r>
          <a:endParaRPr lang="ru-RU" b="1" dirty="0"/>
        </a:p>
      </dgm:t>
    </dgm:pt>
    <dgm:pt modelId="{57751501-DB1F-BF4A-A7CD-99C2374E44B5}" type="parTrans" cxnId="{B99B686A-81C7-9144-8AA0-FFF231A1B4CC}">
      <dgm:prSet/>
      <dgm:spPr/>
      <dgm:t>
        <a:bodyPr/>
        <a:lstStyle/>
        <a:p>
          <a:endParaRPr lang="ru-RU"/>
        </a:p>
      </dgm:t>
    </dgm:pt>
    <dgm:pt modelId="{EE57F8B2-4CC0-5F4B-B8A4-BE43A51573AB}" type="sibTrans" cxnId="{B99B686A-81C7-9144-8AA0-FFF231A1B4CC}">
      <dgm:prSet/>
      <dgm:spPr/>
      <dgm:t>
        <a:bodyPr/>
        <a:lstStyle/>
        <a:p>
          <a:endParaRPr lang="ru-RU"/>
        </a:p>
      </dgm:t>
    </dgm:pt>
    <dgm:pt modelId="{CB80FF22-291D-8743-A924-05B9E6F26C42}">
      <dgm:prSet custT="1"/>
      <dgm:spPr/>
      <dgm:t>
        <a:bodyPr/>
        <a:lstStyle/>
        <a:p>
          <a:r>
            <a:rPr lang="ru-RU" sz="1100" b="1" dirty="0" err="1" smtClean="0"/>
            <a:t>Розвиток</a:t>
          </a:r>
          <a:r>
            <a:rPr lang="ru-RU" sz="1100" b="1" dirty="0" smtClean="0"/>
            <a:t> </a:t>
          </a:r>
          <a:r>
            <a:rPr lang="ru-RU" sz="1100" b="1" dirty="0" err="1" smtClean="0"/>
            <a:t>національної</a:t>
          </a:r>
          <a:r>
            <a:rPr lang="ru-RU" sz="1100" b="1" dirty="0" smtClean="0"/>
            <a:t> науки</a:t>
          </a:r>
          <a:endParaRPr lang="ru-RU" sz="1100" b="1" dirty="0"/>
        </a:p>
      </dgm:t>
    </dgm:pt>
    <dgm:pt modelId="{D0E69084-C881-304F-9EA5-2C02D02AA036}" type="parTrans" cxnId="{D3C8315F-DC5F-8A49-96C8-178F4990E249}">
      <dgm:prSet/>
      <dgm:spPr/>
      <dgm:t>
        <a:bodyPr/>
        <a:lstStyle/>
        <a:p>
          <a:endParaRPr lang="ru-RU"/>
        </a:p>
      </dgm:t>
    </dgm:pt>
    <dgm:pt modelId="{AE57995E-FE4D-A84F-B70E-484053E90BA2}" type="sibTrans" cxnId="{D3C8315F-DC5F-8A49-96C8-178F4990E249}">
      <dgm:prSet/>
      <dgm:spPr/>
      <dgm:t>
        <a:bodyPr/>
        <a:lstStyle/>
        <a:p>
          <a:endParaRPr lang="ru-RU"/>
        </a:p>
      </dgm:t>
    </dgm:pt>
    <dgm:pt modelId="{6CC7DF0A-E9FF-844E-82D8-31CC53265228}">
      <dgm:prSet custT="1"/>
      <dgm:spPr/>
      <dgm:t>
        <a:bodyPr/>
        <a:lstStyle/>
        <a:p>
          <a:r>
            <a:rPr lang="ru-RU" sz="1100" b="1" dirty="0" err="1" smtClean="0"/>
            <a:t>Використання</a:t>
          </a:r>
          <a:r>
            <a:rPr lang="ru-RU" sz="1100" b="1" dirty="0" smtClean="0"/>
            <a:t> </a:t>
          </a:r>
          <a:r>
            <a:rPr lang="ru-RU" sz="1100" b="1" dirty="0" err="1" smtClean="0"/>
            <a:t>передових</a:t>
          </a:r>
          <a:r>
            <a:rPr lang="ru-RU" sz="1100" b="1" dirty="0" smtClean="0"/>
            <a:t> </a:t>
          </a:r>
          <a:r>
            <a:rPr lang="ru-RU" sz="1100" b="1" dirty="0" err="1" smtClean="0"/>
            <a:t>досвідів</a:t>
          </a:r>
          <a:endParaRPr lang="ru-RU" sz="1100" b="1" dirty="0"/>
        </a:p>
      </dgm:t>
    </dgm:pt>
    <dgm:pt modelId="{602090D6-8F82-E946-A547-F1EB6B482870}" type="parTrans" cxnId="{4A7E41DF-95C2-9145-9B6E-51D4DF06B99E}">
      <dgm:prSet/>
      <dgm:spPr/>
      <dgm:t>
        <a:bodyPr/>
        <a:lstStyle/>
        <a:p>
          <a:endParaRPr lang="ru-RU"/>
        </a:p>
      </dgm:t>
    </dgm:pt>
    <dgm:pt modelId="{94CD3304-6804-3641-B53C-05527A2F3C9D}" type="sibTrans" cxnId="{4A7E41DF-95C2-9145-9B6E-51D4DF06B99E}">
      <dgm:prSet/>
      <dgm:spPr/>
      <dgm:t>
        <a:bodyPr/>
        <a:lstStyle/>
        <a:p>
          <a:endParaRPr lang="ru-RU"/>
        </a:p>
      </dgm:t>
    </dgm:pt>
    <dgm:pt modelId="{1F1EADB9-584E-B048-91F7-5C70B119B3BC}" type="pres">
      <dgm:prSet presAssocID="{D758425E-A3ED-2949-A6CA-901C5A7C39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FFA655-4DCC-C446-9F78-24B5C5B7A494}" type="pres">
      <dgm:prSet presAssocID="{47F15DA0-24B0-5143-8450-3C5BF54AF1FA}" presName="vertFlow" presStyleCnt="0"/>
      <dgm:spPr/>
    </dgm:pt>
    <dgm:pt modelId="{A52C782B-4CA5-4A4F-BE13-C78E84D58EB7}" type="pres">
      <dgm:prSet presAssocID="{47F15DA0-24B0-5143-8450-3C5BF54AF1FA}" presName="header" presStyleLbl="node1" presStyleIdx="0" presStyleCnt="6" custScaleY="243693"/>
      <dgm:spPr/>
      <dgm:t>
        <a:bodyPr/>
        <a:lstStyle/>
        <a:p>
          <a:endParaRPr lang="ru-RU"/>
        </a:p>
      </dgm:t>
    </dgm:pt>
    <dgm:pt modelId="{CAEA4568-39AF-924C-9476-5E34CBF39561}" type="pres">
      <dgm:prSet presAssocID="{D93A49B7-4A0F-2E4C-8936-4B42A8E56176}" presName="parTrans" presStyleLbl="sibTrans2D1" presStyleIdx="0" presStyleCnt="13"/>
      <dgm:spPr/>
      <dgm:t>
        <a:bodyPr/>
        <a:lstStyle/>
        <a:p>
          <a:endParaRPr lang="ru-RU"/>
        </a:p>
      </dgm:t>
    </dgm:pt>
    <dgm:pt modelId="{C13F02C1-1B07-EF4C-B735-A4B2241CCDB1}" type="pres">
      <dgm:prSet presAssocID="{2385285C-76FE-C648-A9DF-07EE845C39E6}" presName="child" presStyleLbl="alignAccFollowNode1" presStyleIdx="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82CA1-B3BC-764E-8F9F-FA5C0A8E15D5}" type="pres">
      <dgm:prSet presAssocID="{35AF8EB6-43C1-3046-8C11-A9F7FC004FA9}" presName="sibTrans" presStyleLbl="sibTrans2D1" presStyleIdx="1" presStyleCnt="13"/>
      <dgm:spPr/>
      <dgm:t>
        <a:bodyPr/>
        <a:lstStyle/>
        <a:p>
          <a:endParaRPr lang="ru-RU"/>
        </a:p>
      </dgm:t>
    </dgm:pt>
    <dgm:pt modelId="{A6801549-F830-084F-96E9-EE7E14B8FF6B}" type="pres">
      <dgm:prSet presAssocID="{17AEDE6B-E4BF-5644-AFDA-F9BCF8408E01}" presName="child" presStyleLbl="alignAccFollowNode1" presStyleIdx="1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39B45-8F67-B54E-B7D6-690A925389E5}" type="pres">
      <dgm:prSet presAssocID="{47F15DA0-24B0-5143-8450-3C5BF54AF1FA}" presName="hSp" presStyleCnt="0"/>
      <dgm:spPr/>
    </dgm:pt>
    <dgm:pt modelId="{7D9A12A2-59D6-254E-9CAF-B5DCEA0E4BDB}" type="pres">
      <dgm:prSet presAssocID="{400F54D4-D665-7942-A8C8-8C4B662EDEFA}" presName="vertFlow" presStyleCnt="0"/>
      <dgm:spPr/>
    </dgm:pt>
    <dgm:pt modelId="{0E50D314-C804-8D4D-B6A5-7F773BE57FB2}" type="pres">
      <dgm:prSet presAssocID="{400F54D4-D665-7942-A8C8-8C4B662EDEFA}" presName="header" presStyleLbl="node1" presStyleIdx="1" presStyleCnt="6" custScaleY="249715"/>
      <dgm:spPr/>
      <dgm:t>
        <a:bodyPr/>
        <a:lstStyle/>
        <a:p>
          <a:endParaRPr lang="ru-RU"/>
        </a:p>
      </dgm:t>
    </dgm:pt>
    <dgm:pt modelId="{A1B0AAD2-1576-C440-9C3C-2F0A0F28FE6B}" type="pres">
      <dgm:prSet presAssocID="{C22C72FD-A5E1-D046-A282-EE420CB19A85}" presName="parTrans" presStyleLbl="sibTrans2D1" presStyleIdx="2" presStyleCnt="13"/>
      <dgm:spPr/>
      <dgm:t>
        <a:bodyPr/>
        <a:lstStyle/>
        <a:p>
          <a:endParaRPr lang="ru-RU"/>
        </a:p>
      </dgm:t>
    </dgm:pt>
    <dgm:pt modelId="{A01D563E-EABF-1643-88BF-25E9E02198BE}" type="pres">
      <dgm:prSet presAssocID="{C5E6238E-C792-8649-AE70-2D4AE782A4A0}" presName="child" presStyleLbl="alignAccFollowNode1" presStyleIdx="2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D41EE1-8427-7447-8C52-C1297C2D1DD6}" type="pres">
      <dgm:prSet presAssocID="{F75E7D84-1B7D-FC44-A66D-0251F8C3477C}" presName="sibTrans" presStyleLbl="sibTrans2D1" presStyleIdx="3" presStyleCnt="13"/>
      <dgm:spPr/>
      <dgm:t>
        <a:bodyPr/>
        <a:lstStyle/>
        <a:p>
          <a:endParaRPr lang="ru-RU"/>
        </a:p>
      </dgm:t>
    </dgm:pt>
    <dgm:pt modelId="{FA44EC77-3CB7-E947-9D67-BC35702108B5}" type="pres">
      <dgm:prSet presAssocID="{CD09CA67-146E-1C41-9438-156B78D76219}" presName="child" presStyleLbl="alignAccFollowNode1" presStyleIdx="3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D44F0-2FB2-4B4F-90D7-973D9BB1CC2F}" type="pres">
      <dgm:prSet presAssocID="{400F54D4-D665-7942-A8C8-8C4B662EDEFA}" presName="hSp" presStyleCnt="0"/>
      <dgm:spPr/>
    </dgm:pt>
    <dgm:pt modelId="{F8293365-47D4-7A48-8561-7746FC256FE5}" type="pres">
      <dgm:prSet presAssocID="{CE011CD2-B72A-1B47-B38E-75BE7AD936DE}" presName="vertFlow" presStyleCnt="0"/>
      <dgm:spPr/>
    </dgm:pt>
    <dgm:pt modelId="{9B85B740-0621-ED4F-AC6C-90C371C443B1}" type="pres">
      <dgm:prSet presAssocID="{CE011CD2-B72A-1B47-B38E-75BE7AD936DE}" presName="header" presStyleLbl="node1" presStyleIdx="2" presStyleCnt="6" custScaleY="252273"/>
      <dgm:spPr/>
      <dgm:t>
        <a:bodyPr/>
        <a:lstStyle/>
        <a:p>
          <a:endParaRPr lang="ru-RU"/>
        </a:p>
      </dgm:t>
    </dgm:pt>
    <dgm:pt modelId="{7797806F-8304-3F44-AC78-E515D0946B0C}" type="pres">
      <dgm:prSet presAssocID="{8B97B8AE-429C-0049-97B2-BC530D5DFE7C}" presName="parTrans" presStyleLbl="sibTrans2D1" presStyleIdx="4" presStyleCnt="13"/>
      <dgm:spPr/>
      <dgm:t>
        <a:bodyPr/>
        <a:lstStyle/>
        <a:p>
          <a:endParaRPr lang="ru-RU"/>
        </a:p>
      </dgm:t>
    </dgm:pt>
    <dgm:pt modelId="{257276FC-3153-F94F-B7DC-C160F865451D}" type="pres">
      <dgm:prSet presAssocID="{A8195B4E-4DB1-074A-82C3-C59466EC3606}" presName="child" presStyleLbl="alignAccFollowNode1" presStyleIdx="4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AB234-2D1D-CD4F-8E96-2F2C577662A5}" type="pres">
      <dgm:prSet presAssocID="{30BEB0FE-C3D8-DD43-8FA4-04D9F55F5922}" presName="sibTrans" presStyleLbl="sibTrans2D1" presStyleIdx="5" presStyleCnt="13"/>
      <dgm:spPr/>
      <dgm:t>
        <a:bodyPr/>
        <a:lstStyle/>
        <a:p>
          <a:endParaRPr lang="ru-RU"/>
        </a:p>
      </dgm:t>
    </dgm:pt>
    <dgm:pt modelId="{1C030954-B22B-8347-8D30-7022ED0D8B51}" type="pres">
      <dgm:prSet presAssocID="{93C00C6D-D756-1040-9F60-EFF9E6C23418}" presName="child" presStyleLbl="alignAccFollowNode1" presStyleIdx="5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1692E-CCBD-C343-AD9C-DDEF7BE2BFAD}" type="pres">
      <dgm:prSet presAssocID="{CE011CD2-B72A-1B47-B38E-75BE7AD936DE}" presName="hSp" presStyleCnt="0"/>
      <dgm:spPr/>
    </dgm:pt>
    <dgm:pt modelId="{7BEFC9BE-8CAE-F54B-8DEB-289869A04668}" type="pres">
      <dgm:prSet presAssocID="{07A667E7-0782-8E46-9942-4003D980AE16}" presName="vertFlow" presStyleCnt="0"/>
      <dgm:spPr/>
    </dgm:pt>
    <dgm:pt modelId="{25B4E625-915B-B445-8497-12387FF564E6}" type="pres">
      <dgm:prSet presAssocID="{07A667E7-0782-8E46-9942-4003D980AE16}" presName="header" presStyleLbl="node1" presStyleIdx="3" presStyleCnt="6" custScaleY="248434" custLinFactNeighborX="1600"/>
      <dgm:spPr/>
      <dgm:t>
        <a:bodyPr/>
        <a:lstStyle/>
        <a:p>
          <a:endParaRPr lang="ru-RU"/>
        </a:p>
      </dgm:t>
    </dgm:pt>
    <dgm:pt modelId="{FAEEED5E-CEF8-8F4C-AC0D-6F8251A458D8}" type="pres">
      <dgm:prSet presAssocID="{29D41EE0-8AF3-C240-A5CB-701CC3ED7376}" presName="parTrans" presStyleLbl="sibTrans2D1" presStyleIdx="6" presStyleCnt="13"/>
      <dgm:spPr/>
      <dgm:t>
        <a:bodyPr/>
        <a:lstStyle/>
        <a:p>
          <a:endParaRPr lang="ru-RU"/>
        </a:p>
      </dgm:t>
    </dgm:pt>
    <dgm:pt modelId="{06DD50C4-28C2-734D-9F8B-F014819E4766}" type="pres">
      <dgm:prSet presAssocID="{B78BB97F-6084-7440-94AC-00DE94297A41}" presName="child" presStyleLbl="alignAccFollowNode1" presStyleIdx="6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BEAB3-C5C6-6449-B017-BB4D11230A64}" type="pres">
      <dgm:prSet presAssocID="{58A1CF4F-3C33-0C47-A499-8260CB5797F7}" presName="sibTrans" presStyleLbl="sibTrans2D1" presStyleIdx="7" presStyleCnt="13"/>
      <dgm:spPr/>
      <dgm:t>
        <a:bodyPr/>
        <a:lstStyle/>
        <a:p>
          <a:endParaRPr lang="ru-RU"/>
        </a:p>
      </dgm:t>
    </dgm:pt>
    <dgm:pt modelId="{F9C45404-3425-9C4A-A527-E0E032FAF7C4}" type="pres">
      <dgm:prSet presAssocID="{A66AEB7B-FEE7-AF46-8C8E-1B77734C1367}" presName="child" presStyleLbl="alignAccFollowNode1" presStyleIdx="7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73AE8-D5EF-DD4E-BA63-4C23210A412C}" type="pres">
      <dgm:prSet presAssocID="{07A667E7-0782-8E46-9942-4003D980AE16}" presName="hSp" presStyleCnt="0"/>
      <dgm:spPr/>
    </dgm:pt>
    <dgm:pt modelId="{232C8C53-9A33-3449-B0F8-34FDF3DEA360}" type="pres">
      <dgm:prSet presAssocID="{A47180E0-E7BD-4C4F-99AC-59AB3217CEA5}" presName="vertFlow" presStyleCnt="0"/>
      <dgm:spPr/>
    </dgm:pt>
    <dgm:pt modelId="{49574559-9DED-D74A-9010-58C9734D0B4F}" type="pres">
      <dgm:prSet presAssocID="{A47180E0-E7BD-4C4F-99AC-59AB3217CEA5}" presName="header" presStyleLbl="node1" presStyleIdx="4" presStyleCnt="6" custScaleY="242035"/>
      <dgm:spPr/>
      <dgm:t>
        <a:bodyPr/>
        <a:lstStyle/>
        <a:p>
          <a:endParaRPr lang="ru-RU"/>
        </a:p>
      </dgm:t>
    </dgm:pt>
    <dgm:pt modelId="{F57207CE-7405-0B4C-9B62-D4C480416B10}" type="pres">
      <dgm:prSet presAssocID="{807E86A3-126B-1B4B-95CE-058307CFBE07}" presName="parTrans" presStyleLbl="sibTrans2D1" presStyleIdx="8" presStyleCnt="13"/>
      <dgm:spPr/>
      <dgm:t>
        <a:bodyPr/>
        <a:lstStyle/>
        <a:p>
          <a:endParaRPr lang="ru-RU"/>
        </a:p>
      </dgm:t>
    </dgm:pt>
    <dgm:pt modelId="{993C84F5-B24B-484B-A306-674F4423EC1C}" type="pres">
      <dgm:prSet presAssocID="{FD290732-D0E1-2241-87C8-5FA2D0C97EBF}" presName="child" presStyleLbl="alignAccFollowNode1" presStyleIdx="8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8D15E-8923-1146-8C45-40A6E3BBA90A}" type="pres">
      <dgm:prSet presAssocID="{C390116B-631C-0048-A4E0-CC60917B2707}" presName="sibTrans" presStyleLbl="sibTrans2D1" presStyleIdx="9" presStyleCnt="13"/>
      <dgm:spPr/>
      <dgm:t>
        <a:bodyPr/>
        <a:lstStyle/>
        <a:p>
          <a:endParaRPr lang="ru-RU"/>
        </a:p>
      </dgm:t>
    </dgm:pt>
    <dgm:pt modelId="{19C85206-C386-8E4A-8379-4F335348F2C5}" type="pres">
      <dgm:prSet presAssocID="{AB317773-F050-D947-B8DA-FE813903AB01}" presName="child" presStyleLbl="alignAccFollowNode1" presStyleIdx="9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464BE-FA8A-2947-BEB1-822B9588A296}" type="pres">
      <dgm:prSet presAssocID="{CA3C62CF-71AD-4947-8141-68B7CD36142B}" presName="sibTrans" presStyleLbl="sibTrans2D1" presStyleIdx="10" presStyleCnt="13"/>
      <dgm:spPr/>
      <dgm:t>
        <a:bodyPr/>
        <a:lstStyle/>
        <a:p>
          <a:endParaRPr lang="ru-RU"/>
        </a:p>
      </dgm:t>
    </dgm:pt>
    <dgm:pt modelId="{155A45AE-FCD9-384D-AAFA-33A001C842B6}" type="pres">
      <dgm:prSet presAssocID="{E7CCD3B4-6222-4744-99E5-98A691F484C0}" presName="child" presStyleLbl="alignAccFollowNode1" presStyleIdx="10" presStyleCnt="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51D9C-0DDD-2C4A-8857-C75B9083E954}" type="pres">
      <dgm:prSet presAssocID="{A47180E0-E7BD-4C4F-99AC-59AB3217CEA5}" presName="hSp" presStyleCnt="0"/>
      <dgm:spPr/>
    </dgm:pt>
    <dgm:pt modelId="{DFA38BE3-59AC-7144-A710-C1FE8940236E}" type="pres">
      <dgm:prSet presAssocID="{23EE08FF-1945-2048-A2E2-775BB99640F0}" presName="vertFlow" presStyleCnt="0"/>
      <dgm:spPr/>
    </dgm:pt>
    <dgm:pt modelId="{48D77B50-E161-B14D-A71F-6731213F46EA}" type="pres">
      <dgm:prSet presAssocID="{23EE08FF-1945-2048-A2E2-775BB99640F0}" presName="header" presStyleLbl="node1" presStyleIdx="5" presStyleCnt="6" custScaleY="248434"/>
      <dgm:spPr/>
      <dgm:t>
        <a:bodyPr/>
        <a:lstStyle/>
        <a:p>
          <a:endParaRPr lang="ru-RU"/>
        </a:p>
      </dgm:t>
    </dgm:pt>
    <dgm:pt modelId="{6DA24A31-28A2-6E44-8DAD-CA5B1C82FAD1}" type="pres">
      <dgm:prSet presAssocID="{D0E69084-C881-304F-9EA5-2C02D02AA036}" presName="parTrans" presStyleLbl="sibTrans2D1" presStyleIdx="11" presStyleCnt="13"/>
      <dgm:spPr/>
      <dgm:t>
        <a:bodyPr/>
        <a:lstStyle/>
        <a:p>
          <a:endParaRPr lang="ru-RU"/>
        </a:p>
      </dgm:t>
    </dgm:pt>
    <dgm:pt modelId="{E9E6D8B8-F5A3-324D-B0B2-D8C437A4651A}" type="pres">
      <dgm:prSet presAssocID="{CB80FF22-291D-8743-A924-05B9E6F26C42}" presName="child" presStyleLbl="alignAccFollowNode1" presStyleIdx="11" presStyleCnt="13" custScaleY="1575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7BE6E-69EB-C34A-AD51-9E020C6D35F0}" type="pres">
      <dgm:prSet presAssocID="{AE57995E-FE4D-A84F-B70E-484053E90BA2}" presName="sibTrans" presStyleLbl="sibTrans2D1" presStyleIdx="12" presStyleCnt="13"/>
      <dgm:spPr/>
      <dgm:t>
        <a:bodyPr/>
        <a:lstStyle/>
        <a:p>
          <a:endParaRPr lang="ru-RU"/>
        </a:p>
      </dgm:t>
    </dgm:pt>
    <dgm:pt modelId="{84BA2054-1526-E745-A98D-73227847D9A3}" type="pres">
      <dgm:prSet presAssocID="{6CC7DF0A-E9FF-844E-82D8-31CC53265228}" presName="child" presStyleLbl="alignAccFollowNode1" presStyleIdx="12" presStyleCnt="13" custScaleY="1691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5E1A3E-55D7-4447-AF4A-74054773FB48}" type="presOf" srcId="{A66AEB7B-FEE7-AF46-8C8E-1B77734C1367}" destId="{F9C45404-3425-9C4A-A527-E0E032FAF7C4}" srcOrd="0" destOrd="0" presId="urn:microsoft.com/office/officeart/2005/8/layout/lProcess1"/>
    <dgm:cxn modelId="{7F66D254-4E3F-D142-95BE-ED01266EF238}" srcId="{47F15DA0-24B0-5143-8450-3C5BF54AF1FA}" destId="{17AEDE6B-E4BF-5644-AFDA-F9BCF8408E01}" srcOrd="1" destOrd="0" parTransId="{887D1C15-9BDB-D04B-B3CC-6265DB304E82}" sibTransId="{E05EF5D5-0841-A64D-A703-C2EEE6DC47AE}"/>
    <dgm:cxn modelId="{33C8F8A1-499E-E741-8878-4682B0A5F808}" type="presOf" srcId="{07A667E7-0782-8E46-9942-4003D980AE16}" destId="{25B4E625-915B-B445-8497-12387FF564E6}" srcOrd="0" destOrd="0" presId="urn:microsoft.com/office/officeart/2005/8/layout/lProcess1"/>
    <dgm:cxn modelId="{585AACAB-B2B5-934A-AB55-584A048C14EE}" type="presOf" srcId="{AE57995E-FE4D-A84F-B70E-484053E90BA2}" destId="{C7C7BE6E-69EB-C34A-AD51-9E020C6D35F0}" srcOrd="0" destOrd="0" presId="urn:microsoft.com/office/officeart/2005/8/layout/lProcess1"/>
    <dgm:cxn modelId="{76A9B30F-C9A0-1749-A94D-B84EFE820533}" srcId="{A47180E0-E7BD-4C4F-99AC-59AB3217CEA5}" destId="{FD290732-D0E1-2241-87C8-5FA2D0C97EBF}" srcOrd="0" destOrd="0" parTransId="{807E86A3-126B-1B4B-95CE-058307CFBE07}" sibTransId="{C390116B-631C-0048-A4E0-CC60917B2707}"/>
    <dgm:cxn modelId="{DFF6FEE2-CDD4-0741-AA3B-5FCF4F68421E}" type="presOf" srcId="{23EE08FF-1945-2048-A2E2-775BB99640F0}" destId="{48D77B50-E161-B14D-A71F-6731213F46EA}" srcOrd="0" destOrd="0" presId="urn:microsoft.com/office/officeart/2005/8/layout/lProcess1"/>
    <dgm:cxn modelId="{234166DC-B40C-A34A-8625-C5CEB31B909B}" srcId="{A47180E0-E7BD-4C4F-99AC-59AB3217CEA5}" destId="{AB317773-F050-D947-B8DA-FE813903AB01}" srcOrd="1" destOrd="0" parTransId="{F119E4BD-6D9D-FD46-A7B8-BBE3BC166E41}" sibTransId="{CA3C62CF-71AD-4947-8141-68B7CD36142B}"/>
    <dgm:cxn modelId="{080A98F2-C20F-C042-97B4-41CCAB66ABFA}" type="presOf" srcId="{CA3C62CF-71AD-4947-8141-68B7CD36142B}" destId="{1CE464BE-FA8A-2947-BEB1-822B9588A296}" srcOrd="0" destOrd="0" presId="urn:microsoft.com/office/officeart/2005/8/layout/lProcess1"/>
    <dgm:cxn modelId="{D3C8315F-DC5F-8A49-96C8-178F4990E249}" srcId="{23EE08FF-1945-2048-A2E2-775BB99640F0}" destId="{CB80FF22-291D-8743-A924-05B9E6F26C42}" srcOrd="0" destOrd="0" parTransId="{D0E69084-C881-304F-9EA5-2C02D02AA036}" sibTransId="{AE57995E-FE4D-A84F-B70E-484053E90BA2}"/>
    <dgm:cxn modelId="{EC52337D-903D-C44C-86A7-5F3F79E7CD19}" type="presOf" srcId="{C5E6238E-C792-8649-AE70-2D4AE782A4A0}" destId="{A01D563E-EABF-1643-88BF-25E9E02198BE}" srcOrd="0" destOrd="0" presId="urn:microsoft.com/office/officeart/2005/8/layout/lProcess1"/>
    <dgm:cxn modelId="{C7D71F43-195D-3E4A-9B14-360142853490}" type="presOf" srcId="{58A1CF4F-3C33-0C47-A499-8260CB5797F7}" destId="{E45BEAB3-C5C6-6449-B017-BB4D11230A64}" srcOrd="0" destOrd="0" presId="urn:microsoft.com/office/officeart/2005/8/layout/lProcess1"/>
    <dgm:cxn modelId="{7AB3A293-B93C-0D49-AD09-431A9A3EE18E}" type="presOf" srcId="{A8195B4E-4DB1-074A-82C3-C59466EC3606}" destId="{257276FC-3153-F94F-B7DC-C160F865451D}" srcOrd="0" destOrd="0" presId="urn:microsoft.com/office/officeart/2005/8/layout/lProcess1"/>
    <dgm:cxn modelId="{9E5589DE-245D-F147-8406-77D7DD491C06}" srcId="{D758425E-A3ED-2949-A6CA-901C5A7C39BD}" destId="{07A667E7-0782-8E46-9942-4003D980AE16}" srcOrd="3" destOrd="0" parTransId="{02B8B7E2-025B-A542-8B22-24F7B2A45F6C}" sibTransId="{8F001F07-654E-7D4A-BD9C-329FDB89706A}"/>
    <dgm:cxn modelId="{3F69DC5C-9874-7B4E-9777-4E8AEF44A7F5}" type="presOf" srcId="{FD290732-D0E1-2241-87C8-5FA2D0C97EBF}" destId="{993C84F5-B24B-484B-A306-674F4423EC1C}" srcOrd="0" destOrd="0" presId="urn:microsoft.com/office/officeart/2005/8/layout/lProcess1"/>
    <dgm:cxn modelId="{2D10952D-A59F-AF41-98C8-E3E8A49ABEA1}" type="presOf" srcId="{807E86A3-126B-1B4B-95CE-058307CFBE07}" destId="{F57207CE-7405-0B4C-9B62-D4C480416B10}" srcOrd="0" destOrd="0" presId="urn:microsoft.com/office/officeart/2005/8/layout/lProcess1"/>
    <dgm:cxn modelId="{0C16E2C6-0018-874E-8F01-8CCA6BA8EB7F}" type="presOf" srcId="{CE011CD2-B72A-1B47-B38E-75BE7AD936DE}" destId="{9B85B740-0621-ED4F-AC6C-90C371C443B1}" srcOrd="0" destOrd="0" presId="urn:microsoft.com/office/officeart/2005/8/layout/lProcess1"/>
    <dgm:cxn modelId="{B99B686A-81C7-9144-8AA0-FFF231A1B4CC}" srcId="{A47180E0-E7BD-4C4F-99AC-59AB3217CEA5}" destId="{E7CCD3B4-6222-4744-99E5-98A691F484C0}" srcOrd="2" destOrd="0" parTransId="{57751501-DB1F-BF4A-A7CD-99C2374E44B5}" sibTransId="{EE57F8B2-4CC0-5F4B-B8A4-BE43A51573AB}"/>
    <dgm:cxn modelId="{4A9D6634-6DDE-1342-B865-E27FB002087D}" type="presOf" srcId="{F75E7D84-1B7D-FC44-A66D-0251F8C3477C}" destId="{EFD41EE1-8427-7447-8C52-C1297C2D1DD6}" srcOrd="0" destOrd="0" presId="urn:microsoft.com/office/officeart/2005/8/layout/lProcess1"/>
    <dgm:cxn modelId="{4A7E41DF-95C2-9145-9B6E-51D4DF06B99E}" srcId="{23EE08FF-1945-2048-A2E2-775BB99640F0}" destId="{6CC7DF0A-E9FF-844E-82D8-31CC53265228}" srcOrd="1" destOrd="0" parTransId="{602090D6-8F82-E946-A547-F1EB6B482870}" sibTransId="{94CD3304-6804-3641-B53C-05527A2F3C9D}"/>
    <dgm:cxn modelId="{0C48360F-11B7-0F41-B794-586599388B17}" srcId="{400F54D4-D665-7942-A8C8-8C4B662EDEFA}" destId="{C5E6238E-C792-8649-AE70-2D4AE782A4A0}" srcOrd="0" destOrd="0" parTransId="{C22C72FD-A5E1-D046-A282-EE420CB19A85}" sibTransId="{F75E7D84-1B7D-FC44-A66D-0251F8C3477C}"/>
    <dgm:cxn modelId="{37C73AE8-00F9-374A-A0D3-02909AF07129}" type="presOf" srcId="{B78BB97F-6084-7440-94AC-00DE94297A41}" destId="{06DD50C4-28C2-734D-9F8B-F014819E4766}" srcOrd="0" destOrd="0" presId="urn:microsoft.com/office/officeart/2005/8/layout/lProcess1"/>
    <dgm:cxn modelId="{76841E59-E5FD-3344-ABC1-39B4DD1DDB30}" type="presOf" srcId="{CB80FF22-291D-8743-A924-05B9E6F26C42}" destId="{E9E6D8B8-F5A3-324D-B0B2-D8C437A4651A}" srcOrd="0" destOrd="0" presId="urn:microsoft.com/office/officeart/2005/8/layout/lProcess1"/>
    <dgm:cxn modelId="{7497A382-B749-8B4E-8794-4982D0F7128A}" type="presOf" srcId="{93C00C6D-D756-1040-9F60-EFF9E6C23418}" destId="{1C030954-B22B-8347-8D30-7022ED0D8B51}" srcOrd="0" destOrd="0" presId="urn:microsoft.com/office/officeart/2005/8/layout/lProcess1"/>
    <dgm:cxn modelId="{63F9459E-D3C4-D442-92CA-C4051F2A68A1}" type="presOf" srcId="{D93A49B7-4A0F-2E4C-8936-4B42A8E56176}" destId="{CAEA4568-39AF-924C-9476-5E34CBF39561}" srcOrd="0" destOrd="0" presId="urn:microsoft.com/office/officeart/2005/8/layout/lProcess1"/>
    <dgm:cxn modelId="{371C06B7-A1AF-CC40-B6CE-7555C738A0BD}" srcId="{07A667E7-0782-8E46-9942-4003D980AE16}" destId="{A66AEB7B-FEE7-AF46-8C8E-1B77734C1367}" srcOrd="1" destOrd="0" parTransId="{F2FBF9B2-6487-634E-9DBA-D6AA3BDCC7A6}" sibTransId="{01325A57-B30A-A148-A9A6-2CAC1E8626B0}"/>
    <dgm:cxn modelId="{89E2D678-052D-3043-BD6A-CC097E131704}" type="presOf" srcId="{30BEB0FE-C3D8-DD43-8FA4-04D9F55F5922}" destId="{627AB234-2D1D-CD4F-8E96-2F2C577662A5}" srcOrd="0" destOrd="0" presId="urn:microsoft.com/office/officeart/2005/8/layout/lProcess1"/>
    <dgm:cxn modelId="{BA597543-8973-494E-AA5B-66EB4D34A5BE}" type="presOf" srcId="{CD09CA67-146E-1C41-9438-156B78D76219}" destId="{FA44EC77-3CB7-E947-9D67-BC35702108B5}" srcOrd="0" destOrd="0" presId="urn:microsoft.com/office/officeart/2005/8/layout/lProcess1"/>
    <dgm:cxn modelId="{BF0412BB-032D-DC42-BCD5-B4A5F73B0777}" type="presOf" srcId="{C22C72FD-A5E1-D046-A282-EE420CB19A85}" destId="{A1B0AAD2-1576-C440-9C3C-2F0A0F28FE6B}" srcOrd="0" destOrd="0" presId="urn:microsoft.com/office/officeart/2005/8/layout/lProcess1"/>
    <dgm:cxn modelId="{B179D4A6-27A0-994A-B8B1-F9599FA6A3E1}" srcId="{D758425E-A3ED-2949-A6CA-901C5A7C39BD}" destId="{23EE08FF-1945-2048-A2E2-775BB99640F0}" srcOrd="5" destOrd="0" parTransId="{B45F1CCE-89D0-A94F-9D1B-76BA1C71782E}" sibTransId="{3446C8B5-2584-3A49-9BAD-E51C2DD2DAE8}"/>
    <dgm:cxn modelId="{20E46124-3D5C-3D4D-B68F-DF2E9127FA97}" type="presOf" srcId="{400F54D4-D665-7942-A8C8-8C4B662EDEFA}" destId="{0E50D314-C804-8D4D-B6A5-7F773BE57FB2}" srcOrd="0" destOrd="0" presId="urn:microsoft.com/office/officeart/2005/8/layout/lProcess1"/>
    <dgm:cxn modelId="{E1E90A4D-A03F-724B-8BFE-794D6197F106}" type="presOf" srcId="{AB317773-F050-D947-B8DA-FE813903AB01}" destId="{19C85206-C386-8E4A-8379-4F335348F2C5}" srcOrd="0" destOrd="0" presId="urn:microsoft.com/office/officeart/2005/8/layout/lProcess1"/>
    <dgm:cxn modelId="{256B66E8-45E4-474D-812F-E797953C5319}" type="presOf" srcId="{D758425E-A3ED-2949-A6CA-901C5A7C39BD}" destId="{1F1EADB9-584E-B048-91F7-5C70B119B3BC}" srcOrd="0" destOrd="0" presId="urn:microsoft.com/office/officeart/2005/8/layout/lProcess1"/>
    <dgm:cxn modelId="{5832A07E-7179-4B4D-8C6B-E571E5FA840F}" srcId="{CE011CD2-B72A-1B47-B38E-75BE7AD936DE}" destId="{A8195B4E-4DB1-074A-82C3-C59466EC3606}" srcOrd="0" destOrd="0" parTransId="{8B97B8AE-429C-0049-97B2-BC530D5DFE7C}" sibTransId="{30BEB0FE-C3D8-DD43-8FA4-04D9F55F5922}"/>
    <dgm:cxn modelId="{1AB31D2D-AD91-BB42-9E88-8863465F1F5E}" srcId="{D758425E-A3ED-2949-A6CA-901C5A7C39BD}" destId="{400F54D4-D665-7942-A8C8-8C4B662EDEFA}" srcOrd="1" destOrd="0" parTransId="{63F74730-180B-1441-B9EC-258689057D83}" sibTransId="{77F4CEF7-9B6E-E044-AE63-A90292A650CB}"/>
    <dgm:cxn modelId="{E56B1B4F-DAA2-F94C-82B1-C698FF036DAA}" srcId="{07A667E7-0782-8E46-9942-4003D980AE16}" destId="{B78BB97F-6084-7440-94AC-00DE94297A41}" srcOrd="0" destOrd="0" parTransId="{29D41EE0-8AF3-C240-A5CB-701CC3ED7376}" sibTransId="{58A1CF4F-3C33-0C47-A499-8260CB5797F7}"/>
    <dgm:cxn modelId="{06465BF7-083D-2649-A6A1-DBED299826A9}" type="presOf" srcId="{E7CCD3B4-6222-4744-99E5-98A691F484C0}" destId="{155A45AE-FCD9-384D-AAFA-33A001C842B6}" srcOrd="0" destOrd="0" presId="urn:microsoft.com/office/officeart/2005/8/layout/lProcess1"/>
    <dgm:cxn modelId="{0403B8EE-DFBB-394E-B492-4CC0DBBADCE9}" type="presOf" srcId="{D0E69084-C881-304F-9EA5-2C02D02AA036}" destId="{6DA24A31-28A2-6E44-8DAD-CA5B1C82FAD1}" srcOrd="0" destOrd="0" presId="urn:microsoft.com/office/officeart/2005/8/layout/lProcess1"/>
    <dgm:cxn modelId="{96721DE7-1D9C-ED45-99C9-7338CE2DC7B3}" srcId="{D758425E-A3ED-2949-A6CA-901C5A7C39BD}" destId="{47F15DA0-24B0-5143-8450-3C5BF54AF1FA}" srcOrd="0" destOrd="0" parTransId="{021DDBBC-090A-A046-953C-489B5A1F0DE0}" sibTransId="{327A8588-E60C-1248-9A52-B2B22434558F}"/>
    <dgm:cxn modelId="{809ACB9E-9918-934A-BCE5-3F5E19099576}" type="presOf" srcId="{6CC7DF0A-E9FF-844E-82D8-31CC53265228}" destId="{84BA2054-1526-E745-A98D-73227847D9A3}" srcOrd="0" destOrd="0" presId="urn:microsoft.com/office/officeart/2005/8/layout/lProcess1"/>
    <dgm:cxn modelId="{1F6DF3A4-E514-B547-8702-061BDE8158A2}" type="presOf" srcId="{C390116B-631C-0048-A4E0-CC60917B2707}" destId="{28C8D15E-8923-1146-8C45-40A6E3BBA90A}" srcOrd="0" destOrd="0" presId="urn:microsoft.com/office/officeart/2005/8/layout/lProcess1"/>
    <dgm:cxn modelId="{9F4BBB2E-9E8D-A447-A702-84057FC3E82E}" srcId="{400F54D4-D665-7942-A8C8-8C4B662EDEFA}" destId="{CD09CA67-146E-1C41-9438-156B78D76219}" srcOrd="1" destOrd="0" parTransId="{C7F206C5-526F-6D4A-8276-582142909D81}" sibTransId="{C8DBABBC-4EF9-CA45-A8BC-000F33FE8747}"/>
    <dgm:cxn modelId="{381481F9-9AAB-A24F-A959-2858C7F52524}" type="presOf" srcId="{47F15DA0-24B0-5143-8450-3C5BF54AF1FA}" destId="{A52C782B-4CA5-4A4F-BE13-C78E84D58EB7}" srcOrd="0" destOrd="0" presId="urn:microsoft.com/office/officeart/2005/8/layout/lProcess1"/>
    <dgm:cxn modelId="{E150A38F-25A4-C94C-BBFB-3D2EC9578B29}" srcId="{CE011CD2-B72A-1B47-B38E-75BE7AD936DE}" destId="{93C00C6D-D756-1040-9F60-EFF9E6C23418}" srcOrd="1" destOrd="0" parTransId="{77BBBD3E-EE21-AD4D-B24A-1CC3AA1A4592}" sibTransId="{E724BBCA-73B6-C645-83DA-C10DA274AB32}"/>
    <dgm:cxn modelId="{C48B43F4-26D6-AB46-BC68-388F491F2CC4}" type="presOf" srcId="{A47180E0-E7BD-4C4F-99AC-59AB3217CEA5}" destId="{49574559-9DED-D74A-9010-58C9734D0B4F}" srcOrd="0" destOrd="0" presId="urn:microsoft.com/office/officeart/2005/8/layout/lProcess1"/>
    <dgm:cxn modelId="{7D0F1C07-382D-DD47-A0B9-88069D1E8DA1}" srcId="{D758425E-A3ED-2949-A6CA-901C5A7C39BD}" destId="{CE011CD2-B72A-1B47-B38E-75BE7AD936DE}" srcOrd="2" destOrd="0" parTransId="{E1BCC1C5-D220-9F43-8848-274438F5CBB7}" sibTransId="{5B18726F-F292-6B42-A535-6F56BC1FE209}"/>
    <dgm:cxn modelId="{C29B38B6-ABFE-4D46-BE58-1A6CCC084900}" type="presOf" srcId="{35AF8EB6-43C1-3046-8C11-A9F7FC004FA9}" destId="{B1F82CA1-B3BC-764E-8F9F-FA5C0A8E15D5}" srcOrd="0" destOrd="0" presId="urn:microsoft.com/office/officeart/2005/8/layout/lProcess1"/>
    <dgm:cxn modelId="{A3A7AB37-651B-2A41-8C58-3369F69C55AC}" type="presOf" srcId="{2385285C-76FE-C648-A9DF-07EE845C39E6}" destId="{C13F02C1-1B07-EF4C-B735-A4B2241CCDB1}" srcOrd="0" destOrd="0" presId="urn:microsoft.com/office/officeart/2005/8/layout/lProcess1"/>
    <dgm:cxn modelId="{2A18E8C4-F955-2E4A-AE66-BF617C9A2D96}" type="presOf" srcId="{29D41EE0-8AF3-C240-A5CB-701CC3ED7376}" destId="{FAEEED5E-CEF8-8F4C-AC0D-6F8251A458D8}" srcOrd="0" destOrd="0" presId="urn:microsoft.com/office/officeart/2005/8/layout/lProcess1"/>
    <dgm:cxn modelId="{E9715769-B183-4F44-A13A-F03133C87160}" type="presOf" srcId="{8B97B8AE-429C-0049-97B2-BC530D5DFE7C}" destId="{7797806F-8304-3F44-AC78-E515D0946B0C}" srcOrd="0" destOrd="0" presId="urn:microsoft.com/office/officeart/2005/8/layout/lProcess1"/>
    <dgm:cxn modelId="{D6442CA7-8BFA-BC4F-AEF2-708EC8603824}" srcId="{47F15DA0-24B0-5143-8450-3C5BF54AF1FA}" destId="{2385285C-76FE-C648-A9DF-07EE845C39E6}" srcOrd="0" destOrd="0" parTransId="{D93A49B7-4A0F-2E4C-8936-4B42A8E56176}" sibTransId="{35AF8EB6-43C1-3046-8C11-A9F7FC004FA9}"/>
    <dgm:cxn modelId="{90BD7273-559F-384D-8A8E-F63F7B67E146}" type="presOf" srcId="{17AEDE6B-E4BF-5644-AFDA-F9BCF8408E01}" destId="{A6801549-F830-084F-96E9-EE7E14B8FF6B}" srcOrd="0" destOrd="0" presId="urn:microsoft.com/office/officeart/2005/8/layout/lProcess1"/>
    <dgm:cxn modelId="{12A4DF90-4F0F-C24A-8CEB-CB2F53A2B832}" srcId="{D758425E-A3ED-2949-A6CA-901C5A7C39BD}" destId="{A47180E0-E7BD-4C4F-99AC-59AB3217CEA5}" srcOrd="4" destOrd="0" parTransId="{9E3A761A-C5EE-AA4B-9522-E5B3E5ABD835}" sibTransId="{F9906493-73A6-B743-A2B0-36BDAE87E838}"/>
    <dgm:cxn modelId="{372F9DB1-692B-9D49-AD73-1EC9A2AD711B}" type="presParOf" srcId="{1F1EADB9-584E-B048-91F7-5C70B119B3BC}" destId="{C5FFA655-4DCC-C446-9F78-24B5C5B7A494}" srcOrd="0" destOrd="0" presId="urn:microsoft.com/office/officeart/2005/8/layout/lProcess1"/>
    <dgm:cxn modelId="{6418F3FB-105F-5E47-93DB-A2EC3BCA7E6F}" type="presParOf" srcId="{C5FFA655-4DCC-C446-9F78-24B5C5B7A494}" destId="{A52C782B-4CA5-4A4F-BE13-C78E84D58EB7}" srcOrd="0" destOrd="0" presId="urn:microsoft.com/office/officeart/2005/8/layout/lProcess1"/>
    <dgm:cxn modelId="{7BC739F3-7461-1740-B45E-B1528EB6F438}" type="presParOf" srcId="{C5FFA655-4DCC-C446-9F78-24B5C5B7A494}" destId="{CAEA4568-39AF-924C-9476-5E34CBF39561}" srcOrd="1" destOrd="0" presId="urn:microsoft.com/office/officeart/2005/8/layout/lProcess1"/>
    <dgm:cxn modelId="{06696357-7004-CC4D-8C2E-0DE573566293}" type="presParOf" srcId="{C5FFA655-4DCC-C446-9F78-24B5C5B7A494}" destId="{C13F02C1-1B07-EF4C-B735-A4B2241CCDB1}" srcOrd="2" destOrd="0" presId="urn:microsoft.com/office/officeart/2005/8/layout/lProcess1"/>
    <dgm:cxn modelId="{6E734168-0C21-3B43-93E0-F07BB236E716}" type="presParOf" srcId="{C5FFA655-4DCC-C446-9F78-24B5C5B7A494}" destId="{B1F82CA1-B3BC-764E-8F9F-FA5C0A8E15D5}" srcOrd="3" destOrd="0" presId="urn:microsoft.com/office/officeart/2005/8/layout/lProcess1"/>
    <dgm:cxn modelId="{FBCD46AB-0A6C-6849-AB3B-56AED67C6B05}" type="presParOf" srcId="{C5FFA655-4DCC-C446-9F78-24B5C5B7A494}" destId="{A6801549-F830-084F-96E9-EE7E14B8FF6B}" srcOrd="4" destOrd="0" presId="urn:microsoft.com/office/officeart/2005/8/layout/lProcess1"/>
    <dgm:cxn modelId="{67247C2B-6CFE-C64C-A6AA-31C9EA488A04}" type="presParOf" srcId="{1F1EADB9-584E-B048-91F7-5C70B119B3BC}" destId="{E9539B45-8F67-B54E-B7D6-690A925389E5}" srcOrd="1" destOrd="0" presId="urn:microsoft.com/office/officeart/2005/8/layout/lProcess1"/>
    <dgm:cxn modelId="{C0F36824-2638-714D-A462-592A467CB7AB}" type="presParOf" srcId="{1F1EADB9-584E-B048-91F7-5C70B119B3BC}" destId="{7D9A12A2-59D6-254E-9CAF-B5DCEA0E4BDB}" srcOrd="2" destOrd="0" presId="urn:microsoft.com/office/officeart/2005/8/layout/lProcess1"/>
    <dgm:cxn modelId="{B7987A8F-B792-0E4C-9AAD-36AEBFD950D9}" type="presParOf" srcId="{7D9A12A2-59D6-254E-9CAF-B5DCEA0E4BDB}" destId="{0E50D314-C804-8D4D-B6A5-7F773BE57FB2}" srcOrd="0" destOrd="0" presId="urn:microsoft.com/office/officeart/2005/8/layout/lProcess1"/>
    <dgm:cxn modelId="{18CCD818-2ED7-234E-BD40-8F09F3C78B3C}" type="presParOf" srcId="{7D9A12A2-59D6-254E-9CAF-B5DCEA0E4BDB}" destId="{A1B0AAD2-1576-C440-9C3C-2F0A0F28FE6B}" srcOrd="1" destOrd="0" presId="urn:microsoft.com/office/officeart/2005/8/layout/lProcess1"/>
    <dgm:cxn modelId="{DDD0D43C-3ADD-0F49-9B51-A57C8CA61CD5}" type="presParOf" srcId="{7D9A12A2-59D6-254E-9CAF-B5DCEA0E4BDB}" destId="{A01D563E-EABF-1643-88BF-25E9E02198BE}" srcOrd="2" destOrd="0" presId="urn:microsoft.com/office/officeart/2005/8/layout/lProcess1"/>
    <dgm:cxn modelId="{69435DC3-F411-B34B-AF57-83FC68DC2119}" type="presParOf" srcId="{7D9A12A2-59D6-254E-9CAF-B5DCEA0E4BDB}" destId="{EFD41EE1-8427-7447-8C52-C1297C2D1DD6}" srcOrd="3" destOrd="0" presId="urn:microsoft.com/office/officeart/2005/8/layout/lProcess1"/>
    <dgm:cxn modelId="{710FD09C-98B8-BA47-988E-24A686C5E3BA}" type="presParOf" srcId="{7D9A12A2-59D6-254E-9CAF-B5DCEA0E4BDB}" destId="{FA44EC77-3CB7-E947-9D67-BC35702108B5}" srcOrd="4" destOrd="0" presId="urn:microsoft.com/office/officeart/2005/8/layout/lProcess1"/>
    <dgm:cxn modelId="{BE9EAA65-3E4F-2C42-81B3-6A288165F6B2}" type="presParOf" srcId="{1F1EADB9-584E-B048-91F7-5C70B119B3BC}" destId="{FCAD44F0-2FB2-4B4F-90D7-973D9BB1CC2F}" srcOrd="3" destOrd="0" presId="urn:microsoft.com/office/officeart/2005/8/layout/lProcess1"/>
    <dgm:cxn modelId="{B88A6AAB-8C32-CD4E-89FE-C97FADED0A6A}" type="presParOf" srcId="{1F1EADB9-584E-B048-91F7-5C70B119B3BC}" destId="{F8293365-47D4-7A48-8561-7746FC256FE5}" srcOrd="4" destOrd="0" presId="urn:microsoft.com/office/officeart/2005/8/layout/lProcess1"/>
    <dgm:cxn modelId="{B4637898-2699-8341-B7EB-F805CFE1F13C}" type="presParOf" srcId="{F8293365-47D4-7A48-8561-7746FC256FE5}" destId="{9B85B740-0621-ED4F-AC6C-90C371C443B1}" srcOrd="0" destOrd="0" presId="urn:microsoft.com/office/officeart/2005/8/layout/lProcess1"/>
    <dgm:cxn modelId="{808E0D15-2811-EA4C-A876-64FC9ED8CC66}" type="presParOf" srcId="{F8293365-47D4-7A48-8561-7746FC256FE5}" destId="{7797806F-8304-3F44-AC78-E515D0946B0C}" srcOrd="1" destOrd="0" presId="urn:microsoft.com/office/officeart/2005/8/layout/lProcess1"/>
    <dgm:cxn modelId="{2ACE5E37-40EA-8B43-AC18-FF179118A342}" type="presParOf" srcId="{F8293365-47D4-7A48-8561-7746FC256FE5}" destId="{257276FC-3153-F94F-B7DC-C160F865451D}" srcOrd="2" destOrd="0" presId="urn:microsoft.com/office/officeart/2005/8/layout/lProcess1"/>
    <dgm:cxn modelId="{A8FB4B75-5C91-FD47-B525-12D8A82C75B6}" type="presParOf" srcId="{F8293365-47D4-7A48-8561-7746FC256FE5}" destId="{627AB234-2D1D-CD4F-8E96-2F2C577662A5}" srcOrd="3" destOrd="0" presId="urn:microsoft.com/office/officeart/2005/8/layout/lProcess1"/>
    <dgm:cxn modelId="{A2CE4D44-5525-4047-A61E-B6B9D49214FA}" type="presParOf" srcId="{F8293365-47D4-7A48-8561-7746FC256FE5}" destId="{1C030954-B22B-8347-8D30-7022ED0D8B51}" srcOrd="4" destOrd="0" presId="urn:microsoft.com/office/officeart/2005/8/layout/lProcess1"/>
    <dgm:cxn modelId="{BA3CA705-F043-F847-A0C1-ADF35E43FC0F}" type="presParOf" srcId="{1F1EADB9-584E-B048-91F7-5C70B119B3BC}" destId="{6C01692E-CCBD-C343-AD9C-DDEF7BE2BFAD}" srcOrd="5" destOrd="0" presId="urn:microsoft.com/office/officeart/2005/8/layout/lProcess1"/>
    <dgm:cxn modelId="{C08360DE-7C37-BB46-8273-B19DE6453AEE}" type="presParOf" srcId="{1F1EADB9-584E-B048-91F7-5C70B119B3BC}" destId="{7BEFC9BE-8CAE-F54B-8DEB-289869A04668}" srcOrd="6" destOrd="0" presId="urn:microsoft.com/office/officeart/2005/8/layout/lProcess1"/>
    <dgm:cxn modelId="{11133B54-4EE3-2A41-B268-34D0553EEFA8}" type="presParOf" srcId="{7BEFC9BE-8CAE-F54B-8DEB-289869A04668}" destId="{25B4E625-915B-B445-8497-12387FF564E6}" srcOrd="0" destOrd="0" presId="urn:microsoft.com/office/officeart/2005/8/layout/lProcess1"/>
    <dgm:cxn modelId="{6EE16116-AA6F-1F4B-8706-789CF8991D67}" type="presParOf" srcId="{7BEFC9BE-8CAE-F54B-8DEB-289869A04668}" destId="{FAEEED5E-CEF8-8F4C-AC0D-6F8251A458D8}" srcOrd="1" destOrd="0" presId="urn:microsoft.com/office/officeart/2005/8/layout/lProcess1"/>
    <dgm:cxn modelId="{617BF3F0-78E4-CA47-815D-6B2F80E21C99}" type="presParOf" srcId="{7BEFC9BE-8CAE-F54B-8DEB-289869A04668}" destId="{06DD50C4-28C2-734D-9F8B-F014819E4766}" srcOrd="2" destOrd="0" presId="urn:microsoft.com/office/officeart/2005/8/layout/lProcess1"/>
    <dgm:cxn modelId="{DF74F592-116F-4348-813F-0BDE0EE90B23}" type="presParOf" srcId="{7BEFC9BE-8CAE-F54B-8DEB-289869A04668}" destId="{E45BEAB3-C5C6-6449-B017-BB4D11230A64}" srcOrd="3" destOrd="0" presId="urn:microsoft.com/office/officeart/2005/8/layout/lProcess1"/>
    <dgm:cxn modelId="{468099A7-A889-A74E-9D31-2C4A7D0CAC32}" type="presParOf" srcId="{7BEFC9BE-8CAE-F54B-8DEB-289869A04668}" destId="{F9C45404-3425-9C4A-A527-E0E032FAF7C4}" srcOrd="4" destOrd="0" presId="urn:microsoft.com/office/officeart/2005/8/layout/lProcess1"/>
    <dgm:cxn modelId="{D65FD766-1201-BE40-9332-31C72B2F679C}" type="presParOf" srcId="{1F1EADB9-584E-B048-91F7-5C70B119B3BC}" destId="{C3F73AE8-D5EF-DD4E-BA63-4C23210A412C}" srcOrd="7" destOrd="0" presId="urn:microsoft.com/office/officeart/2005/8/layout/lProcess1"/>
    <dgm:cxn modelId="{7F783C67-DB9E-AA47-B06E-40D4BB9D2E5A}" type="presParOf" srcId="{1F1EADB9-584E-B048-91F7-5C70B119B3BC}" destId="{232C8C53-9A33-3449-B0F8-34FDF3DEA360}" srcOrd="8" destOrd="0" presId="urn:microsoft.com/office/officeart/2005/8/layout/lProcess1"/>
    <dgm:cxn modelId="{E6790B4C-4D62-C244-ABD6-5D02E344ACE8}" type="presParOf" srcId="{232C8C53-9A33-3449-B0F8-34FDF3DEA360}" destId="{49574559-9DED-D74A-9010-58C9734D0B4F}" srcOrd="0" destOrd="0" presId="urn:microsoft.com/office/officeart/2005/8/layout/lProcess1"/>
    <dgm:cxn modelId="{09DB38E8-744E-4A40-8053-29437DFC25BE}" type="presParOf" srcId="{232C8C53-9A33-3449-B0F8-34FDF3DEA360}" destId="{F57207CE-7405-0B4C-9B62-D4C480416B10}" srcOrd="1" destOrd="0" presId="urn:microsoft.com/office/officeart/2005/8/layout/lProcess1"/>
    <dgm:cxn modelId="{A3DA1FB7-E149-FC4C-A499-EE5E3DC67DDB}" type="presParOf" srcId="{232C8C53-9A33-3449-B0F8-34FDF3DEA360}" destId="{993C84F5-B24B-484B-A306-674F4423EC1C}" srcOrd="2" destOrd="0" presId="urn:microsoft.com/office/officeart/2005/8/layout/lProcess1"/>
    <dgm:cxn modelId="{9728F8FA-07AB-4140-8766-739CB6FFC40A}" type="presParOf" srcId="{232C8C53-9A33-3449-B0F8-34FDF3DEA360}" destId="{28C8D15E-8923-1146-8C45-40A6E3BBA90A}" srcOrd="3" destOrd="0" presId="urn:microsoft.com/office/officeart/2005/8/layout/lProcess1"/>
    <dgm:cxn modelId="{8E65BACD-20D6-8D4F-8B02-165B47B03703}" type="presParOf" srcId="{232C8C53-9A33-3449-B0F8-34FDF3DEA360}" destId="{19C85206-C386-8E4A-8379-4F335348F2C5}" srcOrd="4" destOrd="0" presId="urn:microsoft.com/office/officeart/2005/8/layout/lProcess1"/>
    <dgm:cxn modelId="{8F886119-C140-6946-B787-EC5EB2618DC7}" type="presParOf" srcId="{232C8C53-9A33-3449-B0F8-34FDF3DEA360}" destId="{1CE464BE-FA8A-2947-BEB1-822B9588A296}" srcOrd="5" destOrd="0" presId="urn:microsoft.com/office/officeart/2005/8/layout/lProcess1"/>
    <dgm:cxn modelId="{97DF0D01-4252-804A-8772-751D0C6F4A1F}" type="presParOf" srcId="{232C8C53-9A33-3449-B0F8-34FDF3DEA360}" destId="{155A45AE-FCD9-384D-AAFA-33A001C842B6}" srcOrd="6" destOrd="0" presId="urn:microsoft.com/office/officeart/2005/8/layout/lProcess1"/>
    <dgm:cxn modelId="{1A45E834-AA0A-1548-8DAF-1AF002F8E5F6}" type="presParOf" srcId="{1F1EADB9-584E-B048-91F7-5C70B119B3BC}" destId="{61D51D9C-0DDD-2C4A-8857-C75B9083E954}" srcOrd="9" destOrd="0" presId="urn:microsoft.com/office/officeart/2005/8/layout/lProcess1"/>
    <dgm:cxn modelId="{A3183C14-D3A7-A544-A3EB-2317CE0F5EDC}" type="presParOf" srcId="{1F1EADB9-584E-B048-91F7-5C70B119B3BC}" destId="{DFA38BE3-59AC-7144-A710-C1FE8940236E}" srcOrd="10" destOrd="0" presId="urn:microsoft.com/office/officeart/2005/8/layout/lProcess1"/>
    <dgm:cxn modelId="{670907BF-39F2-114B-A823-F60E571A69EC}" type="presParOf" srcId="{DFA38BE3-59AC-7144-A710-C1FE8940236E}" destId="{48D77B50-E161-B14D-A71F-6731213F46EA}" srcOrd="0" destOrd="0" presId="urn:microsoft.com/office/officeart/2005/8/layout/lProcess1"/>
    <dgm:cxn modelId="{0537FCA8-9C9A-9A44-960F-7B09C8EBE5D4}" type="presParOf" srcId="{DFA38BE3-59AC-7144-A710-C1FE8940236E}" destId="{6DA24A31-28A2-6E44-8DAD-CA5B1C82FAD1}" srcOrd="1" destOrd="0" presId="urn:microsoft.com/office/officeart/2005/8/layout/lProcess1"/>
    <dgm:cxn modelId="{99473265-FB0F-1A4F-8E8C-37B2D05026E4}" type="presParOf" srcId="{DFA38BE3-59AC-7144-A710-C1FE8940236E}" destId="{E9E6D8B8-F5A3-324D-B0B2-D8C437A4651A}" srcOrd="2" destOrd="0" presId="urn:microsoft.com/office/officeart/2005/8/layout/lProcess1"/>
    <dgm:cxn modelId="{5EF80962-1C46-BC40-8900-B4BC6E83A429}" type="presParOf" srcId="{DFA38BE3-59AC-7144-A710-C1FE8940236E}" destId="{C7C7BE6E-69EB-C34A-AD51-9E020C6D35F0}" srcOrd="3" destOrd="0" presId="urn:microsoft.com/office/officeart/2005/8/layout/lProcess1"/>
    <dgm:cxn modelId="{6BA174AE-304E-D74A-A859-8E1BF239A031}" type="presParOf" srcId="{DFA38BE3-59AC-7144-A710-C1FE8940236E}" destId="{84BA2054-1526-E745-A98D-73227847D9A3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CC8FF-679A-4D79-9156-9F640879D357}">
      <dsp:nvSpPr>
        <dsp:cNvPr id="0" name=""/>
        <dsp:cNvSpPr/>
      </dsp:nvSpPr>
      <dsp:spPr>
        <a:xfrm rot="16200000">
          <a:off x="1330550" y="-1312147"/>
          <a:ext cx="1492724" cy="4117019"/>
        </a:xfrm>
        <a:prstGeom prst="round1Rect">
          <a:avLst/>
        </a:prstGeom>
        <a:solidFill>
          <a:srgbClr val="017A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ССЗ</a:t>
          </a:r>
          <a:endParaRPr lang="en-US" sz="2400" kern="1200" dirty="0"/>
        </a:p>
      </dsp:txBody>
      <dsp:txXfrm rot="5400000">
        <a:off x="18403" y="0"/>
        <a:ext cx="4117019" cy="1119543"/>
      </dsp:txXfrm>
    </dsp:sp>
    <dsp:sp modelId="{8CC86B83-3DF9-4CD9-AFC0-C29737B87894}">
      <dsp:nvSpPr>
        <dsp:cNvPr id="0" name=""/>
        <dsp:cNvSpPr/>
      </dsp:nvSpPr>
      <dsp:spPr>
        <a:xfrm>
          <a:off x="4117019" y="0"/>
          <a:ext cx="4117019" cy="1492724"/>
        </a:xfrm>
        <a:prstGeom prst="round1Rect">
          <a:avLst/>
        </a:prstGeom>
        <a:solidFill>
          <a:srgbClr val="017A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ДІАБЕТ</a:t>
          </a:r>
          <a:endParaRPr lang="en-US" sz="2400" kern="1200" dirty="0"/>
        </a:p>
      </dsp:txBody>
      <dsp:txXfrm>
        <a:off x="4117019" y="0"/>
        <a:ext cx="4117019" cy="1119543"/>
      </dsp:txXfrm>
    </dsp:sp>
    <dsp:sp modelId="{2D18A642-ED33-4C0F-84EF-AD1421862CDA}">
      <dsp:nvSpPr>
        <dsp:cNvPr id="0" name=""/>
        <dsp:cNvSpPr/>
      </dsp:nvSpPr>
      <dsp:spPr>
        <a:xfrm rot="10800000">
          <a:off x="0" y="1492724"/>
          <a:ext cx="4117019" cy="1492724"/>
        </a:xfrm>
        <a:prstGeom prst="round1Rect">
          <a:avLst/>
        </a:prstGeom>
        <a:solidFill>
          <a:srgbClr val="017A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РАК</a:t>
          </a:r>
          <a:endParaRPr lang="en-US" sz="2400" kern="1200" dirty="0"/>
        </a:p>
      </dsp:txBody>
      <dsp:txXfrm rot="10800000">
        <a:off x="0" y="1865905"/>
        <a:ext cx="4117019" cy="1119543"/>
      </dsp:txXfrm>
    </dsp:sp>
    <dsp:sp modelId="{30454139-A31D-4A70-B402-707C3401FE3A}">
      <dsp:nvSpPr>
        <dsp:cNvPr id="0" name=""/>
        <dsp:cNvSpPr/>
      </dsp:nvSpPr>
      <dsp:spPr>
        <a:xfrm rot="5400000">
          <a:off x="5429167" y="180576"/>
          <a:ext cx="1492724" cy="4117019"/>
        </a:xfrm>
        <a:prstGeom prst="round1Rect">
          <a:avLst/>
        </a:prstGeom>
        <a:solidFill>
          <a:srgbClr val="017A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ХОЗЛ</a:t>
          </a:r>
          <a:endParaRPr lang="en-US" sz="2400" kern="1200" dirty="0"/>
        </a:p>
      </dsp:txBody>
      <dsp:txXfrm rot="-5400000">
        <a:off x="4117019" y="1865904"/>
        <a:ext cx="4117019" cy="1119543"/>
      </dsp:txXfrm>
    </dsp:sp>
    <dsp:sp modelId="{20531305-4515-4A1B-8CD0-CD81A751D016}">
      <dsp:nvSpPr>
        <dsp:cNvPr id="0" name=""/>
        <dsp:cNvSpPr/>
      </dsp:nvSpPr>
      <dsp:spPr>
        <a:xfrm>
          <a:off x="2514827" y="841217"/>
          <a:ext cx="3204383" cy="130301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EC454C"/>
              </a:solidFill>
              <a:latin typeface="Arial"/>
              <a:cs typeface="Arial"/>
            </a:rPr>
            <a:t>86% смертей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EC454C"/>
              </a:solidFill>
              <a:latin typeface="Arial"/>
              <a:cs typeface="Arial"/>
            </a:rPr>
            <a:t>511,5 тис. у 2015 р.</a:t>
          </a:r>
          <a:endParaRPr lang="en-US" sz="2400" b="1" kern="1200" dirty="0">
            <a:solidFill>
              <a:srgbClr val="EC454C"/>
            </a:solidFill>
            <a:latin typeface="Arial"/>
            <a:cs typeface="Arial"/>
          </a:endParaRPr>
        </a:p>
      </dsp:txBody>
      <dsp:txXfrm>
        <a:off x="2578435" y="904825"/>
        <a:ext cx="3077167" cy="1175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C782B-4CA5-4A4F-BE13-C78E84D58EB7}">
      <dsp:nvSpPr>
        <dsp:cNvPr id="0" name=""/>
        <dsp:cNvSpPr/>
      </dsp:nvSpPr>
      <dsp:spPr>
        <a:xfrm>
          <a:off x="4732" y="727076"/>
          <a:ext cx="1200645" cy="731472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Профілактика</a:t>
          </a:r>
          <a:endParaRPr lang="ru-RU" sz="1400" kern="1200" dirty="0"/>
        </a:p>
      </dsp:txBody>
      <dsp:txXfrm>
        <a:off x="26156" y="748500"/>
        <a:ext cx="1157797" cy="688624"/>
      </dsp:txXfrm>
    </dsp:sp>
    <dsp:sp modelId="{CAEA4568-39AF-924C-9476-5E34CBF39561}">
      <dsp:nvSpPr>
        <dsp:cNvPr id="0" name=""/>
        <dsp:cNvSpPr/>
      </dsp:nvSpPr>
      <dsp:spPr>
        <a:xfrm rot="5400000">
          <a:off x="578791" y="1484812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3F02C1-1B07-EF4C-B735-A4B2241CCDB1}">
      <dsp:nvSpPr>
        <dsp:cNvPr id="0" name=""/>
        <dsp:cNvSpPr/>
      </dsp:nvSpPr>
      <dsp:spPr>
        <a:xfrm>
          <a:off x="4732" y="1563605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Первинна</a:t>
          </a:r>
          <a:endParaRPr lang="ru-RU" sz="1100" b="1" kern="1200" dirty="0"/>
        </a:p>
      </dsp:txBody>
      <dsp:txXfrm>
        <a:off x="13523" y="1572396"/>
        <a:ext cx="1183063" cy="282579"/>
      </dsp:txXfrm>
    </dsp:sp>
    <dsp:sp modelId="{B1F82CA1-B3BC-764E-8F9F-FA5C0A8E15D5}">
      <dsp:nvSpPr>
        <dsp:cNvPr id="0" name=""/>
        <dsp:cNvSpPr/>
      </dsp:nvSpPr>
      <dsp:spPr>
        <a:xfrm rot="5400000">
          <a:off x="578791" y="1890030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801549-F830-084F-96E9-EE7E14B8FF6B}">
      <dsp:nvSpPr>
        <dsp:cNvPr id="0" name=""/>
        <dsp:cNvSpPr/>
      </dsp:nvSpPr>
      <dsp:spPr>
        <a:xfrm>
          <a:off x="4732" y="1968823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Вторинна</a:t>
          </a:r>
          <a:endParaRPr lang="ru-RU" sz="1100" b="1" kern="1200" dirty="0"/>
        </a:p>
      </dsp:txBody>
      <dsp:txXfrm>
        <a:off x="13523" y="1977614"/>
        <a:ext cx="1183063" cy="282579"/>
      </dsp:txXfrm>
    </dsp:sp>
    <dsp:sp modelId="{0E50D314-C804-8D4D-B6A5-7F773BE57FB2}">
      <dsp:nvSpPr>
        <dsp:cNvPr id="0" name=""/>
        <dsp:cNvSpPr/>
      </dsp:nvSpPr>
      <dsp:spPr>
        <a:xfrm>
          <a:off x="1373469" y="727076"/>
          <a:ext cx="1200645" cy="74954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Якісна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первинна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діагностика</a:t>
          </a:r>
          <a:endParaRPr lang="ru-RU" sz="1400" kern="1200" dirty="0"/>
        </a:p>
      </dsp:txBody>
      <dsp:txXfrm>
        <a:off x="1395423" y="749030"/>
        <a:ext cx="1156737" cy="705640"/>
      </dsp:txXfrm>
    </dsp:sp>
    <dsp:sp modelId="{A1B0AAD2-1576-C440-9C3C-2F0A0F28FE6B}">
      <dsp:nvSpPr>
        <dsp:cNvPr id="0" name=""/>
        <dsp:cNvSpPr/>
      </dsp:nvSpPr>
      <dsp:spPr>
        <a:xfrm rot="5400000">
          <a:off x="1947528" y="1502888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D563E-EABF-1643-88BF-25E9E02198BE}">
      <dsp:nvSpPr>
        <dsp:cNvPr id="0" name=""/>
        <dsp:cNvSpPr/>
      </dsp:nvSpPr>
      <dsp:spPr>
        <a:xfrm>
          <a:off x="1373469" y="1581680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Стандарти</a:t>
          </a:r>
          <a:endParaRPr lang="ru-RU" sz="1100" b="1" kern="1200" dirty="0"/>
        </a:p>
      </dsp:txBody>
      <dsp:txXfrm>
        <a:off x="1382260" y="1590471"/>
        <a:ext cx="1183063" cy="282579"/>
      </dsp:txXfrm>
    </dsp:sp>
    <dsp:sp modelId="{EFD41EE1-8427-7447-8C52-C1297C2D1DD6}">
      <dsp:nvSpPr>
        <dsp:cNvPr id="0" name=""/>
        <dsp:cNvSpPr/>
      </dsp:nvSpPr>
      <dsp:spPr>
        <a:xfrm rot="5400000">
          <a:off x="1947528" y="1908106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44EC77-3CB7-E947-9D67-BC35702108B5}">
      <dsp:nvSpPr>
        <dsp:cNvPr id="0" name=""/>
        <dsp:cNvSpPr/>
      </dsp:nvSpPr>
      <dsp:spPr>
        <a:xfrm>
          <a:off x="1373469" y="1986898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Матеріальна</a:t>
          </a:r>
          <a:r>
            <a:rPr lang="ru-RU" sz="1100" b="1" kern="1200" dirty="0" smtClean="0"/>
            <a:t> база</a:t>
          </a:r>
          <a:endParaRPr lang="ru-RU" sz="1100" b="1" kern="1200" dirty="0"/>
        </a:p>
      </dsp:txBody>
      <dsp:txXfrm>
        <a:off x="1382260" y="1995689"/>
        <a:ext cx="1183063" cy="282579"/>
      </dsp:txXfrm>
    </dsp:sp>
    <dsp:sp modelId="{9B85B740-0621-ED4F-AC6C-90C371C443B1}">
      <dsp:nvSpPr>
        <dsp:cNvPr id="0" name=""/>
        <dsp:cNvSpPr/>
      </dsp:nvSpPr>
      <dsp:spPr>
        <a:xfrm>
          <a:off x="2742205" y="727076"/>
          <a:ext cx="1200645" cy="757226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Доступна </a:t>
          </a:r>
          <a:r>
            <a:rPr lang="ru-RU" sz="1400" kern="1200" dirty="0" err="1" smtClean="0"/>
            <a:t>високоспеціа-лізована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допомога</a:t>
          </a:r>
          <a:endParaRPr lang="ru-RU" sz="1400" kern="1200" dirty="0"/>
        </a:p>
      </dsp:txBody>
      <dsp:txXfrm>
        <a:off x="2764383" y="749254"/>
        <a:ext cx="1156289" cy="712870"/>
      </dsp:txXfrm>
    </dsp:sp>
    <dsp:sp modelId="{7797806F-8304-3F44-AC78-E515D0946B0C}">
      <dsp:nvSpPr>
        <dsp:cNvPr id="0" name=""/>
        <dsp:cNvSpPr/>
      </dsp:nvSpPr>
      <dsp:spPr>
        <a:xfrm rot="5400000">
          <a:off x="3316264" y="1510566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7276FC-3153-F94F-B7DC-C160F865451D}">
      <dsp:nvSpPr>
        <dsp:cNvPr id="0" name=""/>
        <dsp:cNvSpPr/>
      </dsp:nvSpPr>
      <dsp:spPr>
        <a:xfrm>
          <a:off x="2742205" y="1589358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Доступні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центри</a:t>
          </a:r>
          <a:endParaRPr lang="ru-RU" sz="1100" b="1" kern="1200" dirty="0"/>
        </a:p>
      </dsp:txBody>
      <dsp:txXfrm>
        <a:off x="2750996" y="1598149"/>
        <a:ext cx="1183063" cy="282579"/>
      </dsp:txXfrm>
    </dsp:sp>
    <dsp:sp modelId="{627AB234-2D1D-CD4F-8E96-2F2C577662A5}">
      <dsp:nvSpPr>
        <dsp:cNvPr id="0" name=""/>
        <dsp:cNvSpPr/>
      </dsp:nvSpPr>
      <dsp:spPr>
        <a:xfrm rot="5400000">
          <a:off x="3316264" y="1915784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30954-B22B-8347-8D30-7022ED0D8B51}">
      <dsp:nvSpPr>
        <dsp:cNvPr id="0" name=""/>
        <dsp:cNvSpPr/>
      </dsp:nvSpPr>
      <dsp:spPr>
        <a:xfrm>
          <a:off x="2742205" y="1994576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Наявність</a:t>
          </a:r>
          <a:endParaRPr lang="ru-RU" sz="1100" b="1" kern="1200" dirty="0"/>
        </a:p>
      </dsp:txBody>
      <dsp:txXfrm>
        <a:off x="2750996" y="2003367"/>
        <a:ext cx="1183063" cy="282579"/>
      </dsp:txXfrm>
    </dsp:sp>
    <dsp:sp modelId="{25B4E625-915B-B445-8497-12387FF564E6}">
      <dsp:nvSpPr>
        <dsp:cNvPr id="0" name=""/>
        <dsp:cNvSpPr/>
      </dsp:nvSpPr>
      <dsp:spPr>
        <a:xfrm>
          <a:off x="4130152" y="727076"/>
          <a:ext cx="1200645" cy="74570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Міжсекторальна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взаємодія</a:t>
          </a:r>
          <a:endParaRPr lang="ru-RU" sz="1400" kern="1200" dirty="0"/>
        </a:p>
      </dsp:txBody>
      <dsp:txXfrm>
        <a:off x="4151993" y="748917"/>
        <a:ext cx="1156963" cy="702021"/>
      </dsp:txXfrm>
    </dsp:sp>
    <dsp:sp modelId="{FAEEED5E-CEF8-8F4C-AC0D-6F8251A458D8}">
      <dsp:nvSpPr>
        <dsp:cNvPr id="0" name=""/>
        <dsp:cNvSpPr/>
      </dsp:nvSpPr>
      <dsp:spPr>
        <a:xfrm rot="5505129">
          <a:off x="4691186" y="1499043"/>
          <a:ext cx="52552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DD50C4-28C2-734D-9F8B-F014819E4766}">
      <dsp:nvSpPr>
        <dsp:cNvPr id="0" name=""/>
        <dsp:cNvSpPr/>
      </dsp:nvSpPr>
      <dsp:spPr>
        <a:xfrm>
          <a:off x="4110941" y="1577835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Міжотраслева</a:t>
          </a:r>
          <a:endParaRPr lang="ru-RU" sz="1100" b="1" kern="1200" dirty="0"/>
        </a:p>
      </dsp:txBody>
      <dsp:txXfrm>
        <a:off x="4119732" y="1586626"/>
        <a:ext cx="1183063" cy="282579"/>
      </dsp:txXfrm>
    </dsp:sp>
    <dsp:sp modelId="{E45BEAB3-C5C6-6449-B017-BB4D11230A64}">
      <dsp:nvSpPr>
        <dsp:cNvPr id="0" name=""/>
        <dsp:cNvSpPr/>
      </dsp:nvSpPr>
      <dsp:spPr>
        <a:xfrm rot="5400000">
          <a:off x="4685000" y="1904261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C45404-3425-9C4A-A527-E0E032FAF7C4}">
      <dsp:nvSpPr>
        <dsp:cNvPr id="0" name=""/>
        <dsp:cNvSpPr/>
      </dsp:nvSpPr>
      <dsp:spPr>
        <a:xfrm>
          <a:off x="4110941" y="1983053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Міжрівнева</a:t>
          </a:r>
          <a:endParaRPr lang="ru-RU" sz="1100" b="1" kern="1200" dirty="0"/>
        </a:p>
      </dsp:txBody>
      <dsp:txXfrm>
        <a:off x="4119732" y="1991844"/>
        <a:ext cx="1183063" cy="282579"/>
      </dsp:txXfrm>
    </dsp:sp>
    <dsp:sp modelId="{49574559-9DED-D74A-9010-58C9734D0B4F}">
      <dsp:nvSpPr>
        <dsp:cNvPr id="0" name=""/>
        <dsp:cNvSpPr/>
      </dsp:nvSpPr>
      <dsp:spPr>
        <a:xfrm>
          <a:off x="5479677" y="727076"/>
          <a:ext cx="1200645" cy="726495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Медична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освіта</a:t>
          </a:r>
          <a:endParaRPr lang="ru-RU" sz="1400" kern="1200" dirty="0"/>
        </a:p>
      </dsp:txBody>
      <dsp:txXfrm>
        <a:off x="5500955" y="748354"/>
        <a:ext cx="1158089" cy="683939"/>
      </dsp:txXfrm>
    </dsp:sp>
    <dsp:sp modelId="{F57207CE-7405-0B4C-9B62-D4C480416B10}">
      <dsp:nvSpPr>
        <dsp:cNvPr id="0" name=""/>
        <dsp:cNvSpPr/>
      </dsp:nvSpPr>
      <dsp:spPr>
        <a:xfrm rot="5400000">
          <a:off x="6053736" y="1479836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3C84F5-B24B-484B-A306-674F4423EC1C}">
      <dsp:nvSpPr>
        <dsp:cNvPr id="0" name=""/>
        <dsp:cNvSpPr/>
      </dsp:nvSpPr>
      <dsp:spPr>
        <a:xfrm>
          <a:off x="5479677" y="1558628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Дипломна</a:t>
          </a:r>
          <a:endParaRPr lang="ru-RU" sz="1100" b="1" kern="1200" dirty="0"/>
        </a:p>
      </dsp:txBody>
      <dsp:txXfrm>
        <a:off x="5488468" y="1567419"/>
        <a:ext cx="1183063" cy="282579"/>
      </dsp:txXfrm>
    </dsp:sp>
    <dsp:sp modelId="{28C8D15E-8923-1146-8C45-40A6E3BBA90A}">
      <dsp:nvSpPr>
        <dsp:cNvPr id="0" name=""/>
        <dsp:cNvSpPr/>
      </dsp:nvSpPr>
      <dsp:spPr>
        <a:xfrm rot="5400000">
          <a:off x="6053736" y="1885054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C85206-C386-8E4A-8379-4F335348F2C5}">
      <dsp:nvSpPr>
        <dsp:cNvPr id="0" name=""/>
        <dsp:cNvSpPr/>
      </dsp:nvSpPr>
      <dsp:spPr>
        <a:xfrm>
          <a:off x="5479677" y="1963846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Післядипломна</a:t>
          </a:r>
          <a:endParaRPr lang="ru-RU" sz="1100" b="1" kern="1200" dirty="0"/>
        </a:p>
      </dsp:txBody>
      <dsp:txXfrm>
        <a:off x="5488468" y="1972637"/>
        <a:ext cx="1183063" cy="282579"/>
      </dsp:txXfrm>
    </dsp:sp>
    <dsp:sp modelId="{1CE464BE-FA8A-2947-BEB1-822B9588A296}">
      <dsp:nvSpPr>
        <dsp:cNvPr id="0" name=""/>
        <dsp:cNvSpPr/>
      </dsp:nvSpPr>
      <dsp:spPr>
        <a:xfrm rot="5400000">
          <a:off x="6053736" y="2290272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A45AE-FCD9-384D-AAFA-33A001C842B6}">
      <dsp:nvSpPr>
        <dsp:cNvPr id="0" name=""/>
        <dsp:cNvSpPr/>
      </dsp:nvSpPr>
      <dsp:spPr>
        <a:xfrm>
          <a:off x="5479677" y="2369064"/>
          <a:ext cx="1200645" cy="3001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Медсестринська</a:t>
          </a:r>
          <a:endParaRPr lang="ru-RU" sz="1100" b="1" kern="1200" dirty="0"/>
        </a:p>
      </dsp:txBody>
      <dsp:txXfrm>
        <a:off x="5488468" y="2377855"/>
        <a:ext cx="1183063" cy="282579"/>
      </dsp:txXfrm>
    </dsp:sp>
    <dsp:sp modelId="{48D77B50-E161-B14D-A71F-6731213F46EA}">
      <dsp:nvSpPr>
        <dsp:cNvPr id="0" name=""/>
        <dsp:cNvSpPr/>
      </dsp:nvSpPr>
      <dsp:spPr>
        <a:xfrm>
          <a:off x="6848414" y="727076"/>
          <a:ext cx="1200645" cy="74570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Наукові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розробки</a:t>
          </a:r>
          <a:endParaRPr lang="ru-RU" sz="1400" kern="1200" dirty="0"/>
        </a:p>
      </dsp:txBody>
      <dsp:txXfrm>
        <a:off x="6870255" y="748917"/>
        <a:ext cx="1156963" cy="702021"/>
      </dsp:txXfrm>
    </dsp:sp>
    <dsp:sp modelId="{6DA24A31-28A2-6E44-8DAD-CA5B1C82FAD1}">
      <dsp:nvSpPr>
        <dsp:cNvPr id="0" name=""/>
        <dsp:cNvSpPr/>
      </dsp:nvSpPr>
      <dsp:spPr>
        <a:xfrm rot="5400000">
          <a:off x="7422472" y="1499043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E6D8B8-F5A3-324D-B0B2-D8C437A4651A}">
      <dsp:nvSpPr>
        <dsp:cNvPr id="0" name=""/>
        <dsp:cNvSpPr/>
      </dsp:nvSpPr>
      <dsp:spPr>
        <a:xfrm>
          <a:off x="6848414" y="1577835"/>
          <a:ext cx="1200645" cy="473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Розвиток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національної</a:t>
          </a:r>
          <a:r>
            <a:rPr lang="ru-RU" sz="1100" b="1" kern="1200" dirty="0" smtClean="0"/>
            <a:t> науки</a:t>
          </a:r>
          <a:endParaRPr lang="ru-RU" sz="1100" b="1" kern="1200" dirty="0"/>
        </a:p>
      </dsp:txBody>
      <dsp:txXfrm>
        <a:off x="6862268" y="1591689"/>
        <a:ext cx="1172937" cy="445292"/>
      </dsp:txXfrm>
    </dsp:sp>
    <dsp:sp modelId="{C7C7BE6E-69EB-C34A-AD51-9E020C6D35F0}">
      <dsp:nvSpPr>
        <dsp:cNvPr id="0" name=""/>
        <dsp:cNvSpPr/>
      </dsp:nvSpPr>
      <dsp:spPr>
        <a:xfrm rot="5400000">
          <a:off x="7422472" y="2077100"/>
          <a:ext cx="52528" cy="5252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BA2054-1526-E745-A98D-73227847D9A3}">
      <dsp:nvSpPr>
        <dsp:cNvPr id="0" name=""/>
        <dsp:cNvSpPr/>
      </dsp:nvSpPr>
      <dsp:spPr>
        <a:xfrm>
          <a:off x="6848414" y="2155892"/>
          <a:ext cx="1200645" cy="50759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Використання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передових</a:t>
          </a:r>
          <a:r>
            <a:rPr lang="ru-RU" sz="1100" b="1" kern="1200" dirty="0" smtClean="0"/>
            <a:t> </a:t>
          </a:r>
          <a:r>
            <a:rPr lang="ru-RU" sz="1100" b="1" kern="1200" dirty="0" err="1" smtClean="0"/>
            <a:t>досвідів</a:t>
          </a:r>
          <a:endParaRPr lang="ru-RU" sz="1100" b="1" kern="1200" dirty="0"/>
        </a:p>
      </dsp:txBody>
      <dsp:txXfrm>
        <a:off x="6863281" y="2170759"/>
        <a:ext cx="1170911" cy="477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</cdr:x>
      <cdr:y>0.068</cdr:y>
    </cdr:from>
    <cdr:to>
      <cdr:x>0.056</cdr:x>
      <cdr:y>0.09475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57200" y="482752"/>
          <a:ext cx="76200" cy="189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</cdr:sp>
  </cdr:relSizeAnchor>
  <cdr:relSizeAnchor xmlns:cdr="http://schemas.openxmlformats.org/drawingml/2006/chartDrawing">
    <cdr:from>
      <cdr:x>0.12825</cdr:x>
      <cdr:y>0.068</cdr:y>
    </cdr:from>
    <cdr:to>
      <cdr:x>0.13625</cdr:x>
      <cdr:y>0.09475</cdr:y>
    </cdr:to>
    <cdr:sp macro="" textlink="">
      <cdr:nvSpPr>
        <cdr:cNvPr id="102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21581" y="482752"/>
          <a:ext cx="76200" cy="1899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59E44-1A78-7F48-A169-D06160F30812}" type="datetimeFigureOut">
              <a:rPr lang="ru-RU" smtClean="0"/>
              <a:t>16.02.17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65269-E19D-C240-9708-31F24D9D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42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2C46A-24BE-204C-A27E-6A1065B4AD96}" type="datetimeFigureOut">
              <a:rPr lang="ru-RU" smtClean="0"/>
              <a:pPr/>
              <a:t>16.02.17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1691C-881F-E644-803B-CC30A18E71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16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uk-UA" sz="1600" dirty="0" smtClean="0"/>
              <a:t>Шановні </a:t>
            </a:r>
          </a:p>
          <a:p>
            <a:pPr>
              <a:spcAft>
                <a:spcPts val="600"/>
              </a:spcAft>
            </a:pPr>
            <a:r>
              <a:rPr lang="uk-UA" sz="1600" dirty="0" smtClean="0"/>
              <a:t>Віталіє Івановичу,</a:t>
            </a:r>
          </a:p>
          <a:p>
            <a:pPr>
              <a:spcAft>
                <a:spcPts val="600"/>
              </a:spcAft>
            </a:pPr>
            <a:r>
              <a:rPr lang="uk-UA" sz="1600" dirty="0" smtClean="0"/>
              <a:t>Володимире</a:t>
            </a:r>
            <a:r>
              <a:rPr lang="uk-UA" sz="1600" baseline="0" dirty="0" smtClean="0"/>
              <a:t> Миколайовичу,</a:t>
            </a:r>
          </a:p>
          <a:p>
            <a:pPr>
              <a:spcAft>
                <a:spcPts val="600"/>
              </a:spcAft>
            </a:pPr>
            <a:r>
              <a:rPr lang="uk-UA" sz="1600" smtClean="0"/>
              <a:t>колеги, гості!</a:t>
            </a:r>
            <a:endParaRPr lang="uk-UA" sz="1600" dirty="0" smtClean="0"/>
          </a:p>
          <a:p>
            <a:pPr>
              <a:spcAft>
                <a:spcPts val="600"/>
              </a:spcAft>
            </a:pPr>
            <a:r>
              <a:rPr lang="uk-UA" sz="1600" dirty="0" smtClean="0"/>
              <a:t>Я радий бачити Вас в стінах нашого Національного Інституту!</a:t>
            </a:r>
          </a:p>
          <a:p>
            <a:pPr>
              <a:spcAft>
                <a:spcPts val="600"/>
              </a:spcAft>
            </a:pPr>
            <a:r>
              <a:rPr lang="uk-UA" sz="1600" dirty="0" smtClean="0"/>
              <a:t>На сьогоднішній день ми маємо багато проблем, як в країні, так і в</a:t>
            </a:r>
            <a:r>
              <a:rPr lang="uk-UA" sz="1600" baseline="0" dirty="0" smtClean="0"/>
              <a:t> галузі.</a:t>
            </a:r>
          </a:p>
          <a:p>
            <a:pPr>
              <a:spcAft>
                <a:spcPts val="600"/>
              </a:spcAft>
            </a:pPr>
            <a:r>
              <a:rPr lang="uk-UA" sz="1600" dirty="0" smtClean="0"/>
              <a:t>Нажаль, пішов з життя один із керівників Інституту – Г.В.Книшов</a:t>
            </a:r>
          </a:p>
          <a:p>
            <a:pPr>
              <a:spcAft>
                <a:spcPts val="600"/>
              </a:spcAft>
            </a:pPr>
            <a:r>
              <a:rPr lang="uk-UA" sz="1600" dirty="0" smtClean="0"/>
              <a:t>Проте, життя продовжується і ми мємо зберегти та продовжити справи Амосова та Книшова.</a:t>
            </a:r>
          </a:p>
          <a:p>
            <a:pPr>
              <a:spcAft>
                <a:spcPts val="600"/>
              </a:spcAft>
            </a:pPr>
            <a:r>
              <a:rPr lang="uk-UA" sz="1600" dirty="0" smtClean="0"/>
              <a:t>Ми були і є першими і маємо залишитися лідерами.</a:t>
            </a:r>
            <a:endParaRPr lang="uk-UA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173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9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40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9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17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722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97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403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746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84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57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35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0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0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92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09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9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>
              <a:latin typeface="Calibri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A33A20F-EFA9-1047-9EB0-AFB3941DD2DF}" type="slidenum">
              <a:rPr lang="uk-UA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894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2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14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48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1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1691C-881F-E644-803B-CC30A18E717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0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uk-UA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F684-0130-2442-8473-D6DE7D44009C}" type="datetime1">
              <a:rPr lang="uk-UA" smtClean="0"/>
              <a:t>16.02.17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225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10B59-F9B8-CD4E-B249-10238631AF25}" type="datetime1">
              <a:rPr lang="uk-UA" smtClean="0"/>
              <a:t>16.02.17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07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B267-4698-EC40-A971-8120C94D5016}" type="datetime1">
              <a:rPr lang="uk-UA" smtClean="0"/>
              <a:t>16.02.17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221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chart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FE52A-EDFE-994B-AF48-18D05C0BF050}" type="datetime1">
              <a:rPr lang="uk-UA" smtClean="0"/>
              <a:t>16.02.17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80B40BE0-4032-2445-A41B-C691BB830F8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610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9A4E0-3124-DB45-9610-51C3511821B9}" type="datetime1">
              <a:rPr lang="uk-UA" smtClean="0"/>
              <a:t>16.02.17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8CDF0CA3-62E5-364C-B639-28F92B78D73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1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541686" cy="857250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rgbClr val="007BBC"/>
                </a:solidFill>
              </a:defRPr>
            </a:lvl1pPr>
          </a:lstStyle>
          <a:p>
            <a:r>
              <a:rPr lang="uk-UA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uk-UA" dirty="0" smtClean="0"/>
              <a:t>Образец текста</a:t>
            </a:r>
          </a:p>
          <a:p>
            <a:pPr lvl="1"/>
            <a:r>
              <a:rPr lang="uk-UA" dirty="0" smtClean="0"/>
              <a:t>Второй уровень</a:t>
            </a:r>
          </a:p>
          <a:p>
            <a:pPr lvl="2"/>
            <a:r>
              <a:rPr lang="uk-UA" dirty="0" smtClean="0"/>
              <a:t>Третий уровень</a:t>
            </a:r>
          </a:p>
          <a:p>
            <a:pPr lvl="3"/>
            <a:r>
              <a:rPr lang="uk-UA" dirty="0" smtClean="0"/>
              <a:t>Четвертый уровень</a:t>
            </a:r>
          </a:p>
          <a:p>
            <a:pPr lvl="4"/>
            <a:r>
              <a:rPr lang="uk-UA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EA89-28C9-6744-B548-E84FAE31E93E}" type="datetime1">
              <a:rPr lang="uk-UA" smtClean="0"/>
              <a:t>16.02.17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A054582-0915-B14F-BB1A-D352599AE59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Изображение 7" descr="Untitled-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886" y="380120"/>
            <a:ext cx="687919" cy="68310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457200" y="4862292"/>
            <a:ext cx="48762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ru-RU" sz="1000" dirty="0" err="1" smtClean="0">
                <a:solidFill>
                  <a:schemeClr val="bg1">
                    <a:lumMod val="50000"/>
                  </a:schemeClr>
                </a:solidFill>
              </a:rPr>
              <a:t>Національний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1">
                    <a:lumMod val="50000"/>
                  </a:schemeClr>
                </a:solidFill>
              </a:rPr>
              <a:t>інститут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1">
                    <a:lumMod val="50000"/>
                  </a:schemeClr>
                </a:solidFill>
              </a:rPr>
              <a:t>серцево-судинної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1">
                    <a:lumMod val="50000"/>
                  </a:schemeClr>
                </a:solidFill>
              </a:rPr>
              <a:t>хірургії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000" dirty="0" err="1" smtClean="0">
                <a:solidFill>
                  <a:schemeClr val="bg1">
                    <a:lumMod val="50000"/>
                  </a:schemeClr>
                </a:solidFill>
              </a:rPr>
              <a:t>ім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. М.М. Амосова НАМН </a:t>
            </a:r>
            <a:r>
              <a:rPr lang="ru-RU" sz="1000" dirty="0" err="1" smtClean="0">
                <a:solidFill>
                  <a:schemeClr val="bg1">
                    <a:lumMod val="50000"/>
                  </a:schemeClr>
                </a:solidFill>
              </a:rPr>
              <a:t>України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0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CBCB9-E340-0D4F-999E-57B7D449D5BB}" type="datetime1">
              <a:rPr lang="uk-UA" smtClean="0"/>
              <a:t>16.02.17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98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FD48-261D-3345-A403-11D009D5E8CC}" type="datetime1">
              <a:rPr lang="uk-UA" smtClean="0"/>
              <a:t>16.02.17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4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E63D-3CD6-C649-9801-3FAD8FDAD0FD}" type="datetime1">
              <a:rPr lang="uk-UA" smtClean="0"/>
              <a:t>16.02.17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51C62-4B97-8948-A75F-980ED96D90E7}" type="datetime1">
              <a:rPr lang="uk-UA" smtClean="0"/>
              <a:t>16.02.17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2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3482-846A-F540-B2FF-7315FD7B87A3}" type="datetime1">
              <a:rPr lang="uk-UA" smtClean="0"/>
              <a:t>16.02.17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62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0A3A-0037-CF47-A6F2-C64A00B86415}" type="datetime1">
              <a:rPr lang="uk-UA" smtClean="0"/>
              <a:t>16.02.17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34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9FDA-90DA-3E43-9CE4-ECD75C571344}" type="datetime1">
              <a:rPr lang="uk-UA" smtClean="0"/>
              <a:t>16.02.17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 smtClean="0"/>
              <a:t>Образец текста</a:t>
            </a:r>
          </a:p>
          <a:p>
            <a:pPr lvl="1"/>
            <a:r>
              <a:rPr lang="uk-UA" dirty="0" smtClean="0"/>
              <a:t>Второй уровень</a:t>
            </a:r>
          </a:p>
          <a:p>
            <a:pPr lvl="2"/>
            <a:r>
              <a:rPr lang="uk-UA" dirty="0" smtClean="0"/>
              <a:t>Третий уровень</a:t>
            </a:r>
          </a:p>
          <a:p>
            <a:pPr lvl="3"/>
            <a:r>
              <a:rPr lang="uk-UA" dirty="0" smtClean="0"/>
              <a:t>Четвертый уровень</a:t>
            </a:r>
          </a:p>
          <a:p>
            <a:pPr lvl="4"/>
            <a:r>
              <a:rPr lang="uk-UA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E21A9-ABE3-AA47-9D2D-586A1BF6E17B}" type="datetime1">
              <a:rPr lang="uk-UA" smtClean="0"/>
              <a:t>16.02.17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1278" y="486229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54582-0915-B14F-BB1A-D352599AE5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70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ogotipe Amosov ukr 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549" y="384581"/>
            <a:ext cx="3504468" cy="955152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514936" y="1831761"/>
            <a:ext cx="8064017" cy="791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err="1">
                <a:solidFill>
                  <a:srgbClr val="007BBE"/>
                </a:solidFill>
              </a:rPr>
              <a:t>Розвиток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українськоі</a:t>
            </a:r>
            <a:r>
              <a:rPr lang="ru-RU" sz="2800" dirty="0">
                <a:solidFill>
                  <a:srgbClr val="007BBE"/>
                </a:solidFill>
              </a:rPr>
              <a:t>̈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кардіохірургіі</a:t>
            </a:r>
            <a:r>
              <a:rPr lang="ru-RU" sz="2800" dirty="0">
                <a:solidFill>
                  <a:srgbClr val="007BBE"/>
                </a:solidFill>
              </a:rPr>
              <a:t>̈ та </a:t>
            </a:r>
            <a:r>
              <a:rPr lang="ru-RU" sz="2800" dirty="0" err="1">
                <a:solidFill>
                  <a:srgbClr val="007BBE"/>
                </a:solidFill>
              </a:rPr>
              <a:t>інтервенційноі</a:t>
            </a:r>
            <a:r>
              <a:rPr lang="ru-RU" sz="2800" dirty="0">
                <a:solidFill>
                  <a:srgbClr val="007BBE"/>
                </a:solidFill>
              </a:rPr>
              <a:t>̈ </a:t>
            </a:r>
            <a:r>
              <a:rPr lang="ru-RU" sz="2800" dirty="0" err="1">
                <a:solidFill>
                  <a:srgbClr val="007BBE"/>
                </a:solidFill>
              </a:rPr>
              <a:t>кардіологіі</a:t>
            </a:r>
            <a:r>
              <a:rPr lang="ru-RU" sz="2800" dirty="0" smtClean="0">
                <a:solidFill>
                  <a:srgbClr val="007BBE"/>
                </a:solidFill>
              </a:rPr>
              <a:t>̈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522846" y="3166541"/>
            <a:ext cx="5133171" cy="1639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Заступник </a:t>
            </a:r>
            <a:r>
              <a:rPr lang="uk-UA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иректор</a:t>
            </a: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«ДУ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Національний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інститут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серцево-судинної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хірургії</a:t>
            </a: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імені</a:t>
            </a: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М.</a:t>
            </a: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М.</a:t>
            </a: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Амосова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НАМН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України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algn="r"/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головнии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̆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позаштатнии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̆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спеціаліст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МОЗ Украі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̈ни за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спеціальністю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Хірургія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серця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та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магістральних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судин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у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дорослих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 </a:t>
            </a:r>
            <a:endParaRPr lang="uk-UA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spcAft>
                <a:spcPts val="1200"/>
              </a:spcAft>
            </a:pP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доктор медичних наук</a:t>
            </a:r>
          </a:p>
          <a:p>
            <a:pPr algn="r"/>
            <a:r>
              <a:rPr lang="uk-UA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Костянтин Руденко</a:t>
            </a:r>
            <a:endParaRPr lang="uk-UA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5" name="Название 1"/>
          <p:cNvSpPr txBox="1">
            <a:spLocks/>
          </p:cNvSpPr>
          <p:nvPr/>
        </p:nvSpPr>
        <p:spPr>
          <a:xfrm>
            <a:off x="457200" y="205979"/>
            <a:ext cx="754168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>
                <a:solidFill>
                  <a:srgbClr val="007BBE"/>
                </a:solidFill>
              </a:rPr>
              <a:t>Поведінкові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чинники</a:t>
            </a:r>
            <a:r>
              <a:rPr lang="ru-RU" sz="2800" dirty="0" smtClean="0">
                <a:solidFill>
                  <a:srgbClr val="007BBE"/>
                </a:solidFill>
              </a:rPr>
              <a:t>, </a:t>
            </a:r>
            <a:r>
              <a:rPr lang="ru-RU" sz="2800" dirty="0" err="1" smtClean="0">
                <a:solidFill>
                  <a:srgbClr val="007BBE"/>
                </a:solidFill>
              </a:rPr>
              <a:t>які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впливають</a:t>
            </a:r>
            <a:r>
              <a:rPr lang="ru-RU" sz="2800" dirty="0" smtClean="0">
                <a:solidFill>
                  <a:srgbClr val="007BBE"/>
                </a:solidFill>
              </a:rPr>
              <a:t> на </a:t>
            </a:r>
            <a:r>
              <a:rPr lang="ru-RU" sz="2800" dirty="0" err="1" smtClean="0">
                <a:solidFill>
                  <a:srgbClr val="007BBE"/>
                </a:solidFill>
              </a:rPr>
              <a:t>передчасну</a:t>
            </a:r>
            <a:r>
              <a:rPr lang="ru-RU" sz="2800" dirty="0" smtClean="0">
                <a:solidFill>
                  <a:srgbClr val="007BBE"/>
                </a:solidFill>
              </a:rPr>
              <a:t> смерть у </a:t>
            </a:r>
            <a:r>
              <a:rPr lang="ru-RU" sz="2800" dirty="0" err="1" smtClean="0">
                <a:solidFill>
                  <a:srgbClr val="007BBE"/>
                </a:solidFill>
              </a:rPr>
              <a:t>зв’язку</a:t>
            </a:r>
            <a:r>
              <a:rPr lang="ru-RU" sz="2800" dirty="0" smtClean="0">
                <a:solidFill>
                  <a:srgbClr val="007BBE"/>
                </a:solidFill>
              </a:rPr>
              <a:t> з ССЗ</a:t>
            </a:r>
            <a:endParaRPr lang="ru-RU" sz="2800" dirty="0">
              <a:solidFill>
                <a:srgbClr val="007BBE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50777"/>
            <a:ext cx="1154430" cy="84078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361" y="2230120"/>
            <a:ext cx="1761490" cy="17614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973" y="1870032"/>
            <a:ext cx="1761490" cy="176149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82" y="1973430"/>
            <a:ext cx="1978660" cy="197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69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5" name="Название 1"/>
          <p:cNvSpPr txBox="1">
            <a:spLocks/>
          </p:cNvSpPr>
          <p:nvPr/>
        </p:nvSpPr>
        <p:spPr>
          <a:xfrm>
            <a:off x="457200" y="205979"/>
            <a:ext cx="730377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>
                <a:solidFill>
                  <a:srgbClr val="007BBE"/>
                </a:solidFill>
              </a:rPr>
              <a:t>Медичні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чинники</a:t>
            </a:r>
            <a:r>
              <a:rPr lang="ru-RU" sz="2800" dirty="0" smtClean="0">
                <a:solidFill>
                  <a:srgbClr val="007BBE"/>
                </a:solidFill>
              </a:rPr>
              <a:t>, </a:t>
            </a:r>
            <a:r>
              <a:rPr lang="ru-RU" sz="2800" dirty="0" err="1" smtClean="0">
                <a:solidFill>
                  <a:srgbClr val="007BBE"/>
                </a:solidFill>
              </a:rPr>
              <a:t>які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впливають</a:t>
            </a:r>
            <a:r>
              <a:rPr lang="ru-RU" sz="2800" dirty="0" smtClean="0">
                <a:solidFill>
                  <a:srgbClr val="007BBE"/>
                </a:solidFill>
              </a:rPr>
              <a:t> на </a:t>
            </a:r>
            <a:r>
              <a:rPr lang="ru-RU" sz="2800" dirty="0" err="1" smtClean="0">
                <a:solidFill>
                  <a:srgbClr val="007BBE"/>
                </a:solidFill>
              </a:rPr>
              <a:t>передчасну</a:t>
            </a:r>
            <a:r>
              <a:rPr lang="ru-RU" sz="2800" dirty="0" smtClean="0">
                <a:solidFill>
                  <a:srgbClr val="007BBE"/>
                </a:solidFill>
              </a:rPr>
              <a:t> смерть у </a:t>
            </a:r>
            <a:r>
              <a:rPr lang="ru-RU" sz="2800" dirty="0" err="1" smtClean="0">
                <a:solidFill>
                  <a:srgbClr val="007BBE"/>
                </a:solidFill>
              </a:rPr>
              <a:t>зв’язку</a:t>
            </a:r>
            <a:r>
              <a:rPr lang="ru-RU" sz="2800" dirty="0" smtClean="0">
                <a:solidFill>
                  <a:srgbClr val="007BBE"/>
                </a:solidFill>
              </a:rPr>
              <a:t> з ССЗ</a:t>
            </a:r>
            <a:endParaRPr lang="ru-RU" sz="2800" dirty="0">
              <a:solidFill>
                <a:srgbClr val="007BBE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486516"/>
            <a:ext cx="1154430" cy="114500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526" y="2183877"/>
            <a:ext cx="1750284" cy="17502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706" y="2352488"/>
            <a:ext cx="1823304" cy="1279034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473" y="2173722"/>
            <a:ext cx="1664826" cy="16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05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>
                <a:solidFill>
                  <a:srgbClr val="007EBA"/>
                </a:solidFill>
                <a:latin typeface="+mn-lt"/>
              </a:rPr>
              <a:t>Внесок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лікувальних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заходів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та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корекції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факторів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ризику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у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зниження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на </a:t>
            </a:r>
            <a:r>
              <a:rPr lang="ru-RU" sz="2800" dirty="0" smtClean="0">
                <a:solidFill>
                  <a:srgbClr val="007EBA"/>
                </a:solidFill>
                <a:latin typeface="+mn-lt"/>
              </a:rPr>
              <a:t>50%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смертності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</a:t>
            </a:r>
            <a:r>
              <a:rPr lang="ru-RU" sz="2800" dirty="0" err="1">
                <a:solidFill>
                  <a:srgbClr val="007EBA"/>
                </a:solidFill>
                <a:latin typeface="+mn-lt"/>
              </a:rPr>
              <a:t>від</a:t>
            </a:r>
            <a:r>
              <a:rPr lang="ru-RU" sz="2800" dirty="0">
                <a:solidFill>
                  <a:srgbClr val="007EBA"/>
                </a:solidFill>
                <a:latin typeface="+mn-lt"/>
              </a:rPr>
              <a:t> ІХС (%)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735512"/>
              </p:ext>
            </p:extLst>
          </p:nvPr>
        </p:nvGraphicFramePr>
        <p:xfrm>
          <a:off x="508000" y="1196663"/>
          <a:ext cx="6727190" cy="3614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224796" y="1326119"/>
            <a:ext cx="1706563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Зниження 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50 % смертності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від ІХС відбулося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не стільки за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рахунок </a:t>
            </a:r>
            <a:endParaRPr lang="ru-RU" altLang="ru-RU" sz="14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лікувальних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заходів, скільки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внаслідок корекції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400" dirty="0">
                <a:latin typeface="+mn-lt"/>
              </a:rPr>
              <a:t>факторів ризику</a:t>
            </a:r>
            <a:endParaRPr lang="ru-RU" alt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973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9" name="Object 1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887661"/>
              </p:ext>
            </p:extLst>
          </p:nvPr>
        </p:nvGraphicFramePr>
        <p:xfrm>
          <a:off x="457200" y="1225118"/>
          <a:ext cx="8207406" cy="3656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541686" cy="857250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rgbClr val="007BBE"/>
                </a:solidFill>
              </a:rPr>
              <a:t>Витрати</a:t>
            </a:r>
            <a:r>
              <a:rPr lang="ru-RU" sz="2800" dirty="0">
                <a:solidFill>
                  <a:srgbClr val="007BBE"/>
                </a:solidFill>
              </a:rPr>
              <a:t> на </a:t>
            </a:r>
            <a:r>
              <a:rPr lang="ru-RU" sz="2800" dirty="0" err="1">
                <a:solidFill>
                  <a:srgbClr val="007BBE"/>
                </a:solidFill>
              </a:rPr>
              <a:t>охорону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здоров’я</a:t>
            </a:r>
            <a:r>
              <a:rPr lang="ru-RU" sz="2800" dirty="0">
                <a:solidFill>
                  <a:srgbClr val="007BBE"/>
                </a:solidFill>
              </a:rPr>
              <a:t> і </a:t>
            </a:r>
            <a:r>
              <a:rPr lang="ru-RU" sz="2800" dirty="0" err="1">
                <a:solidFill>
                  <a:srgbClr val="007BBE"/>
                </a:solidFill>
              </a:rPr>
              <a:t>соціальне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забезпечення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smtClean="0">
                <a:solidFill>
                  <a:srgbClr val="007BBE"/>
                </a:solidFill>
              </a:rPr>
              <a:t>у </a:t>
            </a:r>
            <a:r>
              <a:rPr lang="ru-RU" sz="2800" dirty="0" err="1">
                <a:solidFill>
                  <a:srgbClr val="007BBE"/>
                </a:solidFill>
              </a:rPr>
              <a:t>відсотках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від</a:t>
            </a:r>
            <a:r>
              <a:rPr lang="ru-RU" sz="2800" dirty="0">
                <a:solidFill>
                  <a:srgbClr val="007BBE"/>
                </a:solidFill>
              </a:rPr>
              <a:t> ВВП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248031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%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15680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За один день в </a:t>
            </a:r>
            <a:r>
              <a:rPr lang="ru-RU" sz="2400" dirty="0" err="1" smtClean="0">
                <a:solidFill>
                  <a:schemeClr val="tx1"/>
                </a:solidFill>
              </a:rPr>
              <a:t>Україні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помирає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від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захворювань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серця</a:t>
            </a:r>
            <a:r>
              <a:rPr lang="ru-RU" sz="2400" dirty="0" smtClean="0">
                <a:solidFill>
                  <a:schemeClr val="tx1"/>
                </a:solidFill>
              </a:rPr>
              <a:t> в </a:t>
            </a:r>
            <a:r>
              <a:rPr lang="ru-RU" sz="2400" dirty="0" err="1" smtClean="0">
                <a:solidFill>
                  <a:schemeClr val="tx1"/>
                </a:solidFill>
              </a:rPr>
              <a:t>середньому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rgbClr val="E72B3D"/>
                </a:solidFill>
              </a:rPr>
              <a:t>1167</a:t>
            </a:r>
            <a:r>
              <a:rPr lang="ru-RU" sz="2400" dirty="0" smtClean="0">
                <a:solidFill>
                  <a:srgbClr val="E72B3D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осіб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ru-RU" sz="2400" dirty="0" smtClean="0">
                <a:solidFill>
                  <a:schemeClr val="tx1"/>
                </a:solidFill>
              </a:rPr>
              <a:t>За два роки </a:t>
            </a:r>
            <a:r>
              <a:rPr lang="ru-RU" sz="2400" dirty="0" err="1" smtClean="0">
                <a:solidFill>
                  <a:schemeClr val="tx1"/>
                </a:solidFill>
              </a:rPr>
              <a:t>це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складає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rgbClr val="E72B3D"/>
                </a:solidFill>
              </a:rPr>
              <a:t>населення</a:t>
            </a:r>
            <a:r>
              <a:rPr lang="ru-RU" sz="2400" dirty="0" smtClean="0">
                <a:solidFill>
                  <a:srgbClr val="E72B3D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міста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rgbClr val="E72B3D"/>
                </a:solidFill>
              </a:rPr>
              <a:t>Львів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чи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rgbClr val="E72B3D"/>
                </a:solidFill>
              </a:rPr>
              <a:t>Дніпро</a:t>
            </a:r>
            <a:endParaRPr lang="ru-RU" sz="2400" dirty="0" smtClean="0">
              <a:solidFill>
                <a:srgbClr val="E72B3D"/>
              </a:solidFill>
            </a:endParaRPr>
          </a:p>
          <a:p>
            <a:pPr>
              <a:buClr>
                <a:schemeClr val="tx1"/>
              </a:buClr>
            </a:pPr>
            <a:r>
              <a:rPr lang="ru-RU" sz="2400" b="1" dirty="0" smtClean="0">
                <a:solidFill>
                  <a:srgbClr val="E72B3D"/>
                </a:solidFill>
              </a:rPr>
              <a:t>108.000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щорічно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помирає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внаслідок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несвоєчасного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надання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допомоги</a:t>
            </a:r>
            <a:r>
              <a:rPr lang="ru-RU" sz="2400" dirty="0" smtClean="0">
                <a:solidFill>
                  <a:schemeClr val="tx1"/>
                </a:solidFill>
              </a:rPr>
              <a:t> при </a:t>
            </a:r>
            <a:r>
              <a:rPr lang="ru-RU" sz="2400" dirty="0" err="1" smtClean="0">
                <a:solidFill>
                  <a:schemeClr val="tx1"/>
                </a:solidFill>
              </a:rPr>
              <a:t>невідкладних</a:t>
            </a:r>
            <a:r>
              <a:rPr lang="ru-RU" sz="2400" dirty="0" smtClean="0">
                <a:solidFill>
                  <a:schemeClr val="tx1"/>
                </a:solidFill>
              </a:rPr>
              <a:t> станах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5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007BBE"/>
                </a:solidFill>
              </a:rPr>
              <a:t>Кількість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імплантацій</a:t>
            </a:r>
            <a:r>
              <a:rPr lang="ru-RU" sz="2800" dirty="0" smtClean="0">
                <a:solidFill>
                  <a:srgbClr val="007BBE"/>
                </a:solidFill>
              </a:rPr>
              <a:t> ШВРС на 1 млн. </a:t>
            </a:r>
            <a:r>
              <a:rPr lang="ru-RU" sz="2800" dirty="0" err="1" smtClean="0">
                <a:solidFill>
                  <a:srgbClr val="007BBE"/>
                </a:solidFill>
              </a:rPr>
              <a:t>населення</a:t>
            </a:r>
            <a:r>
              <a:rPr lang="ru-RU" sz="2800" dirty="0" smtClean="0">
                <a:solidFill>
                  <a:srgbClr val="007BBE"/>
                </a:solidFill>
              </a:rPr>
              <a:t> в </a:t>
            </a:r>
            <a:r>
              <a:rPr lang="ru-RU" sz="2800" dirty="0" err="1" smtClean="0">
                <a:solidFill>
                  <a:srgbClr val="007BBE"/>
                </a:solidFill>
              </a:rPr>
              <a:t>країнах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Європи</a:t>
            </a:r>
            <a:endParaRPr lang="ru-RU" sz="2800" dirty="0">
              <a:solidFill>
                <a:srgbClr val="007BBE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/>
          </p:nvPr>
        </p:nvGraphicFramePr>
        <p:xfrm>
          <a:off x="457200" y="1177290"/>
          <a:ext cx="6800850" cy="3685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154" y="1322436"/>
            <a:ext cx="1695701" cy="239231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738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155282"/>
          <a:ext cx="6462889" cy="309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Название 1"/>
          <p:cNvSpPr txBox="1">
            <a:spLocks/>
          </p:cNvSpPr>
          <p:nvPr/>
        </p:nvSpPr>
        <p:spPr>
          <a:xfrm>
            <a:off x="457200" y="205979"/>
            <a:ext cx="74935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err="1">
                <a:solidFill>
                  <a:srgbClr val="0A66B0"/>
                </a:solidFill>
              </a:rPr>
              <a:t>Профілактика</a:t>
            </a:r>
            <a:r>
              <a:rPr lang="ru-RU" sz="2800" dirty="0">
                <a:solidFill>
                  <a:srgbClr val="0A66B0"/>
                </a:solidFill>
              </a:rPr>
              <a:t> </a:t>
            </a:r>
            <a:r>
              <a:rPr lang="ru-RU" sz="2800" dirty="0" err="1">
                <a:solidFill>
                  <a:srgbClr val="0A66B0"/>
                </a:solidFill>
              </a:rPr>
              <a:t>раптової</a:t>
            </a:r>
            <a:r>
              <a:rPr lang="ru-RU" sz="2800" dirty="0">
                <a:solidFill>
                  <a:srgbClr val="0A66B0"/>
                </a:solidFill>
              </a:rPr>
              <a:t> </a:t>
            </a:r>
            <a:r>
              <a:rPr lang="ru-RU" sz="2800" dirty="0" err="1">
                <a:solidFill>
                  <a:srgbClr val="0A66B0"/>
                </a:solidFill>
              </a:rPr>
              <a:t>серцевої</a:t>
            </a:r>
            <a:r>
              <a:rPr lang="ru-RU" sz="2800" dirty="0">
                <a:solidFill>
                  <a:srgbClr val="0A66B0"/>
                </a:solidFill>
              </a:rPr>
              <a:t> </a:t>
            </a:r>
            <a:r>
              <a:rPr lang="ru-RU" sz="2800" dirty="0" err="1" smtClean="0">
                <a:solidFill>
                  <a:srgbClr val="0A66B0"/>
                </a:solidFill>
              </a:rPr>
              <a:t>смерті</a:t>
            </a:r>
            <a:r>
              <a:rPr lang="ru-RU" sz="2800" dirty="0" smtClean="0">
                <a:solidFill>
                  <a:srgbClr val="0A66B0"/>
                </a:solidFill>
              </a:rPr>
              <a:t> </a:t>
            </a:r>
            <a:r>
              <a:rPr lang="ru-RU" sz="1800" dirty="0" smtClean="0">
                <a:solidFill>
                  <a:srgbClr val="0A66B0"/>
                </a:solidFill>
              </a:rPr>
              <a:t>(2015 р.)</a:t>
            </a:r>
            <a:r>
              <a:rPr lang="ru-RU" sz="2800" dirty="0" smtClean="0">
                <a:solidFill>
                  <a:srgbClr val="0A66B0"/>
                </a:solidFill>
              </a:rPr>
              <a:t> </a:t>
            </a:r>
            <a:endParaRPr lang="ru-RU" sz="2800" dirty="0">
              <a:solidFill>
                <a:srgbClr val="0A66B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480" y="1268947"/>
            <a:ext cx="1673263" cy="217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Polan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231822"/>
            <a:ext cx="1010356" cy="62969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37097" y="4213445"/>
            <a:ext cx="2790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Населення - </a:t>
            </a:r>
            <a:r>
              <a:rPr lang="uk-UA" b="1" dirty="0">
                <a:solidFill>
                  <a:srgbClr val="E72B3D"/>
                </a:solidFill>
              </a:rPr>
              <a:t>38 </a:t>
            </a:r>
            <a:r>
              <a:rPr lang="uk-UA" b="1" dirty="0" smtClean="0">
                <a:solidFill>
                  <a:srgbClr val="E72B3D"/>
                </a:solidFill>
              </a:rPr>
              <a:t>млн.</a:t>
            </a:r>
            <a:endParaRPr lang="uk-UA" b="1" dirty="0">
              <a:solidFill>
                <a:srgbClr val="E72B3D"/>
              </a:solidFill>
            </a:endParaRPr>
          </a:p>
          <a:p>
            <a:r>
              <a:rPr lang="uk-UA" dirty="0"/>
              <a:t>Смертність від ССЗ – </a:t>
            </a:r>
            <a:r>
              <a:rPr lang="uk-UA" b="1" dirty="0" smtClean="0">
                <a:solidFill>
                  <a:srgbClr val="E72B3D"/>
                </a:solidFill>
              </a:rPr>
              <a:t>46%</a:t>
            </a:r>
            <a:endParaRPr lang="ru-RU" b="1" dirty="0">
              <a:solidFill>
                <a:srgbClr val="E72B3D"/>
              </a:solidFill>
            </a:endParaRPr>
          </a:p>
        </p:txBody>
      </p:sp>
      <p:pic>
        <p:nvPicPr>
          <p:cNvPr id="5" name="Изображение 4" descr="Прапор_України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815" y="4231822"/>
            <a:ext cx="916236" cy="61044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73443" y="4221556"/>
            <a:ext cx="3142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Населення - </a:t>
            </a:r>
            <a:r>
              <a:rPr lang="uk-UA" b="1" dirty="0">
                <a:solidFill>
                  <a:srgbClr val="E72B3D"/>
                </a:solidFill>
              </a:rPr>
              <a:t>44 </a:t>
            </a:r>
            <a:r>
              <a:rPr lang="uk-UA" b="1" dirty="0" smtClean="0">
                <a:solidFill>
                  <a:srgbClr val="E72B3D"/>
                </a:solidFill>
              </a:rPr>
              <a:t>млн.</a:t>
            </a:r>
            <a:endParaRPr lang="uk-UA" b="1" dirty="0">
              <a:solidFill>
                <a:srgbClr val="E72B3D"/>
              </a:solidFill>
            </a:endParaRPr>
          </a:p>
          <a:p>
            <a:r>
              <a:rPr lang="uk-UA" dirty="0"/>
              <a:t>Смертність від ССЗ – </a:t>
            </a:r>
            <a:r>
              <a:rPr lang="uk-UA" b="1" dirty="0">
                <a:solidFill>
                  <a:srgbClr val="E72B3D"/>
                </a:solidFill>
              </a:rPr>
              <a:t>68%</a:t>
            </a:r>
            <a:endParaRPr lang="ru-RU" b="1" dirty="0">
              <a:solidFill>
                <a:srgbClr val="E72B3D"/>
              </a:solidFill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1" name="Изображение 10" descr="Прапор_України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882" y="3311407"/>
            <a:ext cx="816562" cy="4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4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>
                <a:solidFill>
                  <a:srgbClr val="007BBE"/>
                </a:solidFill>
              </a:rPr>
              <a:t>Плинність кадрів серед </a:t>
            </a:r>
            <a:r>
              <a:rPr lang="uk-UA" sz="2800" dirty="0" smtClean="0">
                <a:solidFill>
                  <a:srgbClr val="007BBE"/>
                </a:solidFill>
              </a:rPr>
              <a:t>м/с (</a:t>
            </a:r>
            <a:r>
              <a:rPr lang="en-US" sz="2800" dirty="0" smtClean="0">
                <a:solidFill>
                  <a:srgbClr val="007BBE"/>
                </a:solidFill>
              </a:rPr>
              <a:t>n=</a:t>
            </a:r>
            <a:r>
              <a:rPr lang="ru-RU" sz="2800" dirty="0" smtClean="0">
                <a:solidFill>
                  <a:srgbClr val="007BBE"/>
                </a:solidFill>
              </a:rPr>
              <a:t>385)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27584" y="1063229"/>
          <a:ext cx="7859216" cy="3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491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007BBE"/>
                </a:solidFill>
              </a:rPr>
              <a:t>Необхідні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зміни</a:t>
            </a:r>
            <a:r>
              <a:rPr lang="ru-RU" sz="2800" dirty="0" smtClean="0">
                <a:solidFill>
                  <a:srgbClr val="007BBE"/>
                </a:solidFill>
              </a:rPr>
              <a:t> у </a:t>
            </a:r>
            <a:r>
              <a:rPr lang="ru-RU" sz="2800" dirty="0" err="1" smtClean="0">
                <a:solidFill>
                  <a:srgbClr val="007BBE"/>
                </a:solidFill>
              </a:rPr>
              <a:t>організації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системи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охорони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здоров’я</a:t>
            </a:r>
            <a:r>
              <a:rPr lang="ru-RU" sz="2800" dirty="0" smtClean="0">
                <a:solidFill>
                  <a:srgbClr val="007BBE"/>
                </a:solidFill>
              </a:rPr>
              <a:t> в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Україні</a:t>
            </a:r>
            <a:r>
              <a:rPr lang="ru-RU" sz="2800" dirty="0" smtClean="0">
                <a:solidFill>
                  <a:srgbClr val="007BBE"/>
                </a:solidFill>
              </a:rPr>
              <a:t> та </a:t>
            </a:r>
            <a:r>
              <a:rPr lang="ru-RU" sz="2800" dirty="0" err="1" smtClean="0">
                <a:solidFill>
                  <a:srgbClr val="007BBE"/>
                </a:solidFill>
              </a:rPr>
              <a:t>її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фінансування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>
                <a:solidFill>
                  <a:schemeClr val="tx1"/>
                </a:solidFill>
              </a:rPr>
              <a:t>Впроваджена</a:t>
            </a:r>
            <a:r>
              <a:rPr lang="ru-RU" sz="1800" dirty="0" smtClean="0">
                <a:solidFill>
                  <a:schemeClr val="tx1"/>
                </a:solidFill>
              </a:rPr>
              <a:t> система </a:t>
            </a:r>
            <a:r>
              <a:rPr lang="ru-RU" sz="1800" dirty="0" err="1" smtClean="0">
                <a:solidFill>
                  <a:schemeClr val="tx1"/>
                </a:solidFill>
              </a:rPr>
              <a:t>громадського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здоров’я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дає</a:t>
            </a:r>
            <a:r>
              <a:rPr lang="ru-RU" sz="1800" dirty="0" smtClean="0">
                <a:solidFill>
                  <a:schemeClr val="tx1"/>
                </a:solidFill>
              </a:rPr>
              <a:t> результат в </a:t>
            </a:r>
            <a:r>
              <a:rPr lang="ru-RU" sz="1800" dirty="0" err="1" smtClean="0">
                <a:solidFill>
                  <a:schemeClr val="tx1"/>
                </a:solidFill>
              </a:rPr>
              <a:t>середньо</a:t>
            </a:r>
            <a:r>
              <a:rPr lang="ru-RU" sz="1800" dirty="0" smtClean="0">
                <a:solidFill>
                  <a:schemeClr val="tx1"/>
                </a:solidFill>
              </a:rPr>
              <a:t>- та </a:t>
            </a:r>
            <a:r>
              <a:rPr lang="ru-RU" sz="1800" dirty="0" err="1" smtClean="0">
                <a:solidFill>
                  <a:schemeClr val="tx1"/>
                </a:solidFill>
              </a:rPr>
              <a:t>довгостроковій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перспективі</a:t>
            </a:r>
            <a:r>
              <a:rPr lang="ru-RU" sz="1800" dirty="0" smtClean="0">
                <a:solidFill>
                  <a:schemeClr val="tx1"/>
                </a:solidFill>
              </a:rPr>
              <a:t>. Тим часом </a:t>
            </a:r>
            <a:r>
              <a:rPr lang="ru-RU" sz="1800" dirty="0" err="1" smtClean="0">
                <a:solidFill>
                  <a:schemeClr val="tx1"/>
                </a:solidFill>
              </a:rPr>
              <a:t>потрібно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забезпечувати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надання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медичної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допомоги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НІССХ </a:t>
            </a:r>
            <a:r>
              <a:rPr lang="ru-RU" sz="1800" dirty="0" err="1" smtClean="0">
                <a:solidFill>
                  <a:schemeClr val="tx1"/>
                </a:solidFill>
              </a:rPr>
              <a:t>ім</a:t>
            </a:r>
            <a:r>
              <a:rPr lang="ru-RU" sz="1800" dirty="0" smtClean="0">
                <a:solidFill>
                  <a:schemeClr val="tx1"/>
                </a:solidFill>
              </a:rPr>
              <a:t>. Амосова </a:t>
            </a:r>
            <a:r>
              <a:rPr lang="ru-RU" sz="1800" dirty="0" err="1" smtClean="0">
                <a:solidFill>
                  <a:schemeClr val="tx1"/>
                </a:solidFill>
              </a:rPr>
              <a:t>є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лідером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серед</a:t>
            </a:r>
            <a:r>
              <a:rPr lang="ru-RU" sz="1800" dirty="0" smtClean="0">
                <a:solidFill>
                  <a:schemeClr val="tx1"/>
                </a:solidFill>
              </a:rPr>
              <a:t> 4 </a:t>
            </a:r>
            <a:r>
              <a:rPr lang="ru-RU" sz="1800" dirty="0" err="1" smtClean="0">
                <a:solidFill>
                  <a:schemeClr val="tx1"/>
                </a:solidFill>
              </a:rPr>
              <a:t>установ</a:t>
            </a:r>
            <a:r>
              <a:rPr lang="ru-RU" sz="1800" dirty="0" smtClean="0">
                <a:solidFill>
                  <a:schemeClr val="tx1"/>
                </a:solidFill>
              </a:rPr>
              <a:t> НАМН </a:t>
            </a:r>
            <a:r>
              <a:rPr lang="ru-RU" sz="1800" dirty="0" err="1" smtClean="0">
                <a:solidFill>
                  <a:schemeClr val="tx1"/>
                </a:solidFill>
              </a:rPr>
              <a:t>України</a:t>
            </a:r>
            <a:r>
              <a:rPr lang="ru-RU" sz="1800" dirty="0" smtClean="0">
                <a:solidFill>
                  <a:schemeClr val="tx1"/>
                </a:solidFill>
              </a:rPr>
              <a:t> у </a:t>
            </a:r>
            <a:r>
              <a:rPr lang="ru-RU" sz="1800" dirty="0" err="1" smtClean="0">
                <a:solidFill>
                  <a:schemeClr val="tx1"/>
                </a:solidFill>
              </a:rPr>
              <a:t>пілотному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проекті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Міністерства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фінансів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України</a:t>
            </a:r>
            <a:r>
              <a:rPr lang="ru-RU" sz="1800" dirty="0" smtClean="0">
                <a:solidFill>
                  <a:schemeClr val="tx1"/>
                </a:solidFill>
              </a:rPr>
              <a:t> з </a:t>
            </a:r>
            <a:r>
              <a:rPr lang="ru-RU" sz="1800" dirty="0" err="1" smtClean="0">
                <a:solidFill>
                  <a:schemeClr val="tx1"/>
                </a:solidFill>
              </a:rPr>
              <a:t>реструктуризації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фінансування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медичних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установ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високоспеціалізованої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медичної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допомоги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6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442553"/>
            <a:ext cx="5682028" cy="47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57200" y="205979"/>
            <a:ext cx="74935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err="1" smtClean="0">
                <a:solidFill>
                  <a:srgbClr val="0A66B0"/>
                </a:solidFill>
              </a:rPr>
              <a:t>Регіональні</a:t>
            </a:r>
            <a:r>
              <a:rPr lang="ru-RU" sz="2800" dirty="0" smtClean="0">
                <a:solidFill>
                  <a:srgbClr val="0A66B0"/>
                </a:solidFill>
              </a:rPr>
              <a:t> </a:t>
            </a:r>
            <a:r>
              <a:rPr lang="ru-RU" sz="2800" dirty="0" err="1" smtClean="0">
                <a:solidFill>
                  <a:srgbClr val="0A66B0"/>
                </a:solidFill>
              </a:rPr>
              <a:t>кардіо</a:t>
            </a:r>
            <a:r>
              <a:rPr lang="ru-RU" sz="2800" dirty="0" smtClean="0">
                <a:solidFill>
                  <a:srgbClr val="0A66B0"/>
                </a:solidFill>
              </a:rPr>
              <a:t>- та </a:t>
            </a:r>
            <a:r>
              <a:rPr lang="ru-RU" sz="2800" dirty="0" err="1" smtClean="0">
                <a:solidFill>
                  <a:srgbClr val="0A66B0"/>
                </a:solidFill>
              </a:rPr>
              <a:t>реперфузійні</a:t>
            </a:r>
            <a:endParaRPr lang="ru-RU" sz="2800" dirty="0">
              <a:solidFill>
                <a:srgbClr val="0A66B0"/>
              </a:solidFill>
            </a:endParaRPr>
          </a:p>
          <a:p>
            <a:pPr algn="l"/>
            <a:r>
              <a:rPr lang="ru-RU" sz="2800" dirty="0" err="1" smtClean="0">
                <a:solidFill>
                  <a:srgbClr val="0A66B0"/>
                </a:solidFill>
              </a:rPr>
              <a:t>центри</a:t>
            </a:r>
            <a:r>
              <a:rPr lang="ru-RU" sz="2800" dirty="0" smtClean="0">
                <a:solidFill>
                  <a:srgbClr val="0A66B0"/>
                </a:solidFill>
              </a:rPr>
              <a:t> в </a:t>
            </a:r>
            <a:r>
              <a:rPr lang="ru-RU" sz="2800" dirty="0" err="1" smtClean="0">
                <a:solidFill>
                  <a:srgbClr val="0A66B0"/>
                </a:solidFill>
              </a:rPr>
              <a:t>Україні</a:t>
            </a:r>
            <a:endParaRPr lang="ru-RU" sz="2800" dirty="0">
              <a:solidFill>
                <a:srgbClr val="0A66B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689265"/>
            <a:ext cx="2308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/>
            <a:r>
              <a:rPr lang="ru-RU" b="1" dirty="0" smtClean="0">
                <a:solidFill>
                  <a:srgbClr val="E72B3D"/>
                </a:solidFill>
              </a:rPr>
              <a:t>39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центрів</a:t>
            </a:r>
            <a:r>
              <a:rPr lang="ru-RU" dirty="0" smtClean="0">
                <a:solidFill>
                  <a:srgbClr val="000000"/>
                </a:solidFill>
              </a:rPr>
              <a:t>, з </a:t>
            </a:r>
            <a:r>
              <a:rPr lang="ru-RU" dirty="0" err="1" smtClean="0">
                <a:solidFill>
                  <a:srgbClr val="000000"/>
                </a:solidFill>
              </a:rPr>
              <a:t>яких</a:t>
            </a:r>
            <a:endParaRPr lang="ru-RU" dirty="0">
              <a:solidFill>
                <a:srgbClr val="000000"/>
              </a:solidFill>
            </a:endParaRPr>
          </a:p>
          <a:p>
            <a:pPr marL="273050" indent="-273050"/>
            <a:r>
              <a:rPr lang="ru-RU" b="1" dirty="0" smtClean="0">
                <a:solidFill>
                  <a:srgbClr val="E72B3D"/>
                </a:solidFill>
              </a:rPr>
              <a:t>28</a:t>
            </a:r>
            <a:r>
              <a:rPr lang="ru-RU" dirty="0" smtClean="0">
                <a:solidFill>
                  <a:srgbClr val="E72B3D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з </a:t>
            </a:r>
            <a:r>
              <a:rPr lang="ru-RU" dirty="0" err="1">
                <a:solidFill>
                  <a:srgbClr val="000000"/>
                </a:solidFill>
              </a:rPr>
              <a:t>повним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обсягом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кардіохірургічної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допомоги</a:t>
            </a:r>
            <a:endParaRPr lang="ru-RU" dirty="0">
              <a:solidFill>
                <a:srgbClr val="000000"/>
              </a:solidFill>
            </a:endParaRPr>
          </a:p>
          <a:p>
            <a:pPr marL="273050" indent="-273050"/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941450"/>
            <a:ext cx="174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1100" b="1" dirty="0" smtClean="0">
                <a:solidFill>
                  <a:srgbClr val="000000"/>
                </a:solidFill>
                <a:cs typeface="Arial" charset="0"/>
              </a:rPr>
              <a:t>Заблоковано</a:t>
            </a:r>
            <a:r>
              <a:rPr lang="ru-RU" sz="1100" b="1" dirty="0" smtClean="0">
                <a:solidFill>
                  <a:srgbClr val="000000"/>
                </a:solidFill>
                <a:cs typeface="Arial" charset="0"/>
              </a:rPr>
              <a:t>:</a:t>
            </a:r>
            <a:endParaRPr lang="ru-RU" sz="1100" b="1" dirty="0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ru-RU" sz="1100" dirty="0">
                <a:solidFill>
                  <a:srgbClr val="000000"/>
                </a:solidFill>
                <a:cs typeface="Arial" charset="0"/>
              </a:rPr>
              <a:t>2 </a:t>
            </a:r>
            <a:r>
              <a:rPr lang="ru-RU" sz="1100" dirty="0" err="1" smtClean="0">
                <a:solidFill>
                  <a:srgbClr val="000000"/>
                </a:solidFill>
                <a:cs typeface="Arial" charset="0"/>
              </a:rPr>
              <a:t>центри</a:t>
            </a:r>
            <a:r>
              <a:rPr lang="ru-RU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100" dirty="0" err="1" smtClean="0">
                <a:solidFill>
                  <a:srgbClr val="000000"/>
                </a:solidFill>
                <a:cs typeface="Arial" charset="0"/>
              </a:rPr>
              <a:t>Луганська</a:t>
            </a:r>
            <a:endParaRPr lang="ru-RU" sz="1100" dirty="0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ru-RU" sz="11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ru-RU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100" dirty="0" err="1" smtClean="0">
                <a:solidFill>
                  <a:srgbClr val="000000"/>
                </a:solidFill>
                <a:cs typeface="Arial" charset="0"/>
              </a:rPr>
              <a:t>центри</a:t>
            </a:r>
            <a:r>
              <a:rPr lang="ru-RU" sz="11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100" dirty="0" err="1" smtClean="0">
                <a:solidFill>
                  <a:srgbClr val="000000"/>
                </a:solidFill>
                <a:cs typeface="Arial" charset="0"/>
              </a:rPr>
              <a:t>Донецька</a:t>
            </a:r>
            <a:endParaRPr lang="ru-RU" sz="1100" dirty="0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r>
              <a:rPr lang="ru-RU" sz="1100" dirty="0">
                <a:solidFill>
                  <a:srgbClr val="000000"/>
                </a:solidFill>
                <a:cs typeface="Arial" charset="0"/>
              </a:rPr>
              <a:t>1 центр </a:t>
            </a:r>
            <a:r>
              <a:rPr lang="ru-RU" sz="1100" dirty="0" smtClean="0">
                <a:solidFill>
                  <a:srgbClr val="000000"/>
                </a:solidFill>
                <a:cs typeface="Arial" charset="0"/>
              </a:rPr>
              <a:t>Симферополя</a:t>
            </a:r>
            <a:endParaRPr lang="uk-UA" sz="11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3072348" y="1203307"/>
            <a:ext cx="5327543" cy="3522917"/>
            <a:chOff x="2637953" y="1251377"/>
            <a:chExt cx="5327543" cy="3522917"/>
          </a:xfrm>
        </p:grpSpPr>
        <p:pic>
          <p:nvPicPr>
            <p:cNvPr id="3" name="Изображение 2" descr="Ukraine_map_s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1120" y="1251377"/>
              <a:ext cx="5284376" cy="3522917"/>
            </a:xfrm>
            <a:prstGeom prst="rect">
              <a:avLst/>
            </a:prstGeom>
          </p:spPr>
        </p:pic>
        <p:pic>
          <p:nvPicPr>
            <p:cNvPr id="11" name="Изображение 10" descr="Marker_B_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8333" y="2485624"/>
              <a:ext cx="205333" cy="268774"/>
            </a:xfrm>
            <a:prstGeom prst="rect">
              <a:avLst/>
            </a:prstGeom>
          </p:spPr>
        </p:pic>
        <p:pic>
          <p:nvPicPr>
            <p:cNvPr id="12" name="Изображение 11" descr="Marker_B_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535" y="1832359"/>
              <a:ext cx="205333" cy="268774"/>
            </a:xfrm>
            <a:prstGeom prst="rect">
              <a:avLst/>
            </a:prstGeom>
          </p:spPr>
        </p:pic>
        <p:pic>
          <p:nvPicPr>
            <p:cNvPr id="13" name="Изображение 12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7953" y="2640022"/>
              <a:ext cx="205333" cy="268774"/>
            </a:xfrm>
            <a:prstGeom prst="rect">
              <a:avLst/>
            </a:prstGeom>
          </p:spPr>
        </p:pic>
        <p:pic>
          <p:nvPicPr>
            <p:cNvPr id="14" name="Изображение 13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2150" y="1554178"/>
              <a:ext cx="205333" cy="268774"/>
            </a:xfrm>
            <a:prstGeom prst="rect">
              <a:avLst/>
            </a:prstGeom>
          </p:spPr>
        </p:pic>
        <p:pic>
          <p:nvPicPr>
            <p:cNvPr id="15" name="Изображение 14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4983" y="1715766"/>
              <a:ext cx="205333" cy="268774"/>
            </a:xfrm>
            <a:prstGeom prst="rect">
              <a:avLst/>
            </a:prstGeom>
          </p:spPr>
        </p:pic>
        <p:pic>
          <p:nvPicPr>
            <p:cNvPr id="16" name="Изображение 15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759" y="2134006"/>
              <a:ext cx="205333" cy="268774"/>
            </a:xfrm>
            <a:prstGeom prst="rect">
              <a:avLst/>
            </a:prstGeom>
          </p:spPr>
        </p:pic>
        <p:pic>
          <p:nvPicPr>
            <p:cNvPr id="17" name="Изображение 16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5394" y="2253371"/>
              <a:ext cx="205333" cy="268774"/>
            </a:xfrm>
            <a:prstGeom prst="rect">
              <a:avLst/>
            </a:prstGeom>
          </p:spPr>
        </p:pic>
        <p:pic>
          <p:nvPicPr>
            <p:cNvPr id="18" name="Изображение 17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3042" y="3320641"/>
              <a:ext cx="205333" cy="268774"/>
            </a:xfrm>
            <a:prstGeom prst="rect">
              <a:avLst/>
            </a:prstGeom>
          </p:spPr>
        </p:pic>
        <p:pic>
          <p:nvPicPr>
            <p:cNvPr id="19" name="Изображение 18" descr="Marker_B_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9840" y="3403996"/>
              <a:ext cx="205333" cy="268774"/>
            </a:xfrm>
            <a:prstGeom prst="rect">
              <a:avLst/>
            </a:prstGeom>
          </p:spPr>
        </p:pic>
        <p:pic>
          <p:nvPicPr>
            <p:cNvPr id="20" name="Изображение 19" descr="Marker_B_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5214" y="3468817"/>
              <a:ext cx="205333" cy="268774"/>
            </a:xfrm>
            <a:prstGeom prst="rect">
              <a:avLst/>
            </a:prstGeom>
          </p:spPr>
        </p:pic>
        <p:pic>
          <p:nvPicPr>
            <p:cNvPr id="21" name="Изображение 20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1765" y="3059952"/>
              <a:ext cx="205333" cy="268774"/>
            </a:xfrm>
            <a:prstGeom prst="rect">
              <a:avLst/>
            </a:prstGeom>
          </p:spPr>
        </p:pic>
        <p:pic>
          <p:nvPicPr>
            <p:cNvPr id="22" name="Изображение 21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1439" y="2715922"/>
              <a:ext cx="205333" cy="268774"/>
            </a:xfrm>
            <a:prstGeom prst="rect">
              <a:avLst/>
            </a:prstGeom>
          </p:spPr>
        </p:pic>
        <p:pic>
          <p:nvPicPr>
            <p:cNvPr id="23" name="Изображение 22" descr="Marker_B_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296" y="2062815"/>
              <a:ext cx="205333" cy="268774"/>
            </a:xfrm>
            <a:prstGeom prst="rect">
              <a:avLst/>
            </a:prstGeom>
          </p:spPr>
        </p:pic>
        <p:pic>
          <p:nvPicPr>
            <p:cNvPr id="24" name="Изображение 23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533" y="2782619"/>
              <a:ext cx="203333" cy="266157"/>
            </a:xfrm>
            <a:prstGeom prst="rect">
              <a:avLst/>
            </a:prstGeom>
          </p:spPr>
        </p:pic>
        <p:pic>
          <p:nvPicPr>
            <p:cNvPr id="25" name="Изображение 24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3815" y="2189177"/>
              <a:ext cx="203333" cy="266157"/>
            </a:xfrm>
            <a:prstGeom prst="rect">
              <a:avLst/>
            </a:prstGeom>
          </p:spPr>
        </p:pic>
        <p:pic>
          <p:nvPicPr>
            <p:cNvPr id="27" name="Изображение 26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2866" y="1718094"/>
              <a:ext cx="203333" cy="266157"/>
            </a:xfrm>
            <a:prstGeom prst="rect">
              <a:avLst/>
            </a:prstGeom>
          </p:spPr>
        </p:pic>
        <p:pic>
          <p:nvPicPr>
            <p:cNvPr id="28" name="Изображение 27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9163" y="1880163"/>
              <a:ext cx="203333" cy="266157"/>
            </a:xfrm>
            <a:prstGeom prst="rect">
              <a:avLst/>
            </a:prstGeom>
          </p:spPr>
        </p:pic>
        <p:pic>
          <p:nvPicPr>
            <p:cNvPr id="29" name="Изображение 28" descr="Marker_R_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2721" y="2353469"/>
              <a:ext cx="203334" cy="266157"/>
            </a:xfrm>
            <a:prstGeom prst="rect">
              <a:avLst/>
            </a:prstGeom>
          </p:spPr>
        </p:pic>
        <p:pic>
          <p:nvPicPr>
            <p:cNvPr id="30" name="Изображение 29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4868" y="1361614"/>
              <a:ext cx="203333" cy="266157"/>
            </a:xfrm>
            <a:prstGeom prst="rect">
              <a:avLst/>
            </a:prstGeom>
          </p:spPr>
        </p:pic>
        <p:pic>
          <p:nvPicPr>
            <p:cNvPr id="31" name="Изображение 30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8994" y="1617643"/>
              <a:ext cx="203333" cy="266157"/>
            </a:xfrm>
            <a:prstGeom prst="rect">
              <a:avLst/>
            </a:prstGeom>
          </p:spPr>
        </p:pic>
        <p:pic>
          <p:nvPicPr>
            <p:cNvPr id="32" name="Изображение 31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3769" y="2134006"/>
              <a:ext cx="203333" cy="266157"/>
            </a:xfrm>
            <a:prstGeom prst="rect">
              <a:avLst/>
            </a:prstGeom>
          </p:spPr>
        </p:pic>
        <p:pic>
          <p:nvPicPr>
            <p:cNvPr id="33" name="Изображение 32" descr="Marker_R_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3042" y="2704541"/>
              <a:ext cx="203333" cy="266157"/>
            </a:xfrm>
            <a:prstGeom prst="rect">
              <a:avLst/>
            </a:prstGeom>
          </p:spPr>
        </p:pic>
        <p:pic>
          <p:nvPicPr>
            <p:cNvPr id="34" name="Изображение 33" descr="Marker_R_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5629" y="2065433"/>
              <a:ext cx="203334" cy="266157"/>
            </a:xfrm>
            <a:prstGeom prst="rect">
              <a:avLst/>
            </a:prstGeom>
          </p:spPr>
        </p:pic>
      </p:grp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7" name="Изображение 36" descr="Marker_R_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918" y="2490868"/>
            <a:ext cx="203334" cy="266157"/>
          </a:xfrm>
          <a:prstGeom prst="rect">
            <a:avLst/>
          </a:prstGeom>
        </p:spPr>
      </p:pic>
      <p:pic>
        <p:nvPicPr>
          <p:cNvPr id="38" name="Изображение 37" descr="Marker_B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226" y="2046450"/>
            <a:ext cx="205333" cy="26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7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BBE"/>
                </a:solidFill>
              </a:rPr>
              <a:t>Н</a:t>
            </a:r>
            <a:r>
              <a:rPr lang="uk-UA" sz="2800" dirty="0" err="1" smtClean="0">
                <a:solidFill>
                  <a:srgbClr val="007BBE"/>
                </a:solidFill>
              </a:rPr>
              <a:t>еінфекційні</a:t>
            </a:r>
            <a:r>
              <a:rPr lang="uk-UA" sz="2800" dirty="0" smtClean="0">
                <a:solidFill>
                  <a:srgbClr val="007BBE"/>
                </a:solidFill>
              </a:rPr>
              <a:t> захворювання </a:t>
            </a:r>
            <a:r>
              <a:rPr lang="mr-IN" sz="2800" dirty="0" smtClean="0">
                <a:solidFill>
                  <a:srgbClr val="007BBE"/>
                </a:solidFill>
              </a:rPr>
              <a:t>–</a:t>
            </a:r>
            <a:r>
              <a:rPr lang="uk-UA" sz="2800" dirty="0" smtClean="0">
                <a:solidFill>
                  <a:srgbClr val="007BBE"/>
                </a:solidFill>
              </a:rPr>
              <a:t> найактуальніша проблема системи охорони здоров’я України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</a:t>
            </a:fld>
            <a:endParaRPr lang="ru-RU" dirty="0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396724"/>
              </p:ext>
            </p:extLst>
          </p:nvPr>
        </p:nvGraphicFramePr>
        <p:xfrm>
          <a:off x="457200" y="1470036"/>
          <a:ext cx="8234039" cy="2985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7283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007BBE"/>
                </a:solidFill>
              </a:rPr>
              <a:t>Результати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роботи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кардіохірургічної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галузі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України</a:t>
            </a:r>
            <a:r>
              <a:rPr lang="ru-RU" sz="2800" dirty="0">
                <a:solidFill>
                  <a:srgbClr val="007BBE"/>
                </a:solidFill>
              </a:rPr>
              <a:t> в 2016 </a:t>
            </a:r>
            <a:r>
              <a:rPr lang="ru-RU" sz="2800" dirty="0" err="1">
                <a:solidFill>
                  <a:srgbClr val="007BBE"/>
                </a:solidFill>
              </a:rPr>
              <a:t>році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57200" y="2023508"/>
            <a:ext cx="2728302" cy="61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cs-CZ" altLang="en-US" b="1" dirty="0" smtClean="0">
                <a:solidFill>
                  <a:srgbClr val="F11A21"/>
                </a:solidFill>
              </a:rPr>
              <a:t>18389</a:t>
            </a:r>
            <a:r>
              <a:rPr lang="uk-UA" altLang="en-US" dirty="0" smtClean="0">
                <a:solidFill>
                  <a:srgbClr val="F11A21"/>
                </a:solidFill>
              </a:rPr>
              <a:t> </a:t>
            </a:r>
            <a:r>
              <a:rPr lang="ru-RU" altLang="en-US" dirty="0" err="1" smtClean="0"/>
              <a:t>операцій</a:t>
            </a:r>
            <a:endParaRPr lang="ru-RU" altLang="en-US" dirty="0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457200" y="3081482"/>
            <a:ext cx="2728302" cy="616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altLang="en-US" b="1" dirty="0">
                <a:solidFill>
                  <a:srgbClr val="F11A21"/>
                </a:solidFill>
              </a:rPr>
              <a:t>10773 </a:t>
            </a:r>
            <a:r>
              <a:rPr lang="ru-RU" altLang="en-US" dirty="0" err="1" smtClean="0"/>
              <a:t>інтервенцій</a:t>
            </a:r>
            <a:endParaRPr lang="ru-RU" altLang="en-US" dirty="0"/>
          </a:p>
        </p:txBody>
      </p:sp>
      <p:pic>
        <p:nvPicPr>
          <p:cNvPr id="7" name="Изображение 6" descr="_MG_89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897" y="1425331"/>
            <a:ext cx="4432827" cy="29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98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258050" cy="857250"/>
          </a:xfrm>
        </p:spPr>
        <p:txBody>
          <a:bodyPr>
            <a:noAutofit/>
          </a:bodyPr>
          <a:lstStyle/>
          <a:p>
            <a:pPr algn="l"/>
            <a:r>
              <a:rPr lang="ru-RU" sz="2800" dirty="0" err="1" smtClean="0">
                <a:solidFill>
                  <a:srgbClr val="007EBA"/>
                </a:solidFill>
              </a:rPr>
              <a:t>Напрями</a:t>
            </a:r>
            <a:r>
              <a:rPr lang="ru-RU" sz="2800" dirty="0" smtClean="0">
                <a:solidFill>
                  <a:srgbClr val="007EBA"/>
                </a:solidFill>
              </a:rPr>
              <a:t> </a:t>
            </a:r>
            <a:r>
              <a:rPr lang="ru-RU" sz="2800" dirty="0" err="1" smtClean="0">
                <a:solidFill>
                  <a:srgbClr val="007EBA"/>
                </a:solidFill>
              </a:rPr>
              <a:t>надання</a:t>
            </a:r>
            <a:r>
              <a:rPr lang="ru-RU" sz="2800" dirty="0" smtClean="0">
                <a:solidFill>
                  <a:srgbClr val="007EBA"/>
                </a:solidFill>
              </a:rPr>
              <a:t> </a:t>
            </a:r>
            <a:r>
              <a:rPr lang="ru-RU" sz="2800" dirty="0" err="1" smtClean="0">
                <a:solidFill>
                  <a:srgbClr val="007EBA"/>
                </a:solidFill>
              </a:rPr>
              <a:t>кардіохірургічної</a:t>
            </a:r>
            <a:r>
              <a:rPr lang="ru-RU" sz="2800" dirty="0" smtClean="0">
                <a:solidFill>
                  <a:srgbClr val="007EBA"/>
                </a:solidFill>
              </a:rPr>
              <a:t> </a:t>
            </a:r>
            <a:r>
              <a:rPr lang="ru-RU" sz="2800" dirty="0" err="1" smtClean="0">
                <a:solidFill>
                  <a:srgbClr val="007EBA"/>
                </a:solidFill>
              </a:rPr>
              <a:t>допомоги</a:t>
            </a:r>
            <a:r>
              <a:rPr lang="ru-RU" sz="2800" dirty="0" smtClean="0">
                <a:solidFill>
                  <a:srgbClr val="007EBA"/>
                </a:solidFill>
              </a:rPr>
              <a:t> в </a:t>
            </a:r>
            <a:r>
              <a:rPr lang="ru-RU" sz="2800" dirty="0" err="1" smtClean="0">
                <a:solidFill>
                  <a:srgbClr val="007EBA"/>
                </a:solidFill>
              </a:rPr>
              <a:t>Україні</a:t>
            </a:r>
            <a:r>
              <a:rPr lang="ru-RU" sz="2800" dirty="0" smtClean="0">
                <a:solidFill>
                  <a:srgbClr val="007EBA"/>
                </a:solidFill>
              </a:rPr>
              <a:t> </a:t>
            </a:r>
            <a:r>
              <a:rPr lang="ru-RU" sz="2800" smtClean="0">
                <a:solidFill>
                  <a:srgbClr val="007EBA"/>
                </a:solidFill>
              </a:rPr>
              <a:t>(2016 </a:t>
            </a:r>
            <a:r>
              <a:rPr lang="ru-RU" sz="2800" dirty="0" smtClean="0">
                <a:solidFill>
                  <a:srgbClr val="007EBA"/>
                </a:solidFill>
              </a:rPr>
              <a:t>р.)</a:t>
            </a:r>
            <a:endParaRPr lang="ru-RU" sz="2800" dirty="0">
              <a:solidFill>
                <a:srgbClr val="007EBA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120187"/>
              </p:ext>
            </p:extLst>
          </p:nvPr>
        </p:nvGraphicFramePr>
        <p:xfrm>
          <a:off x="457200" y="1268334"/>
          <a:ext cx="8229601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4610"/>
                <a:gridCol w="1071759"/>
                <a:gridCol w="1071759"/>
                <a:gridCol w="349147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Патологія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 </a:t>
                      </a:r>
                      <a:r>
                        <a:rPr lang="ru-RU" sz="1400" dirty="0" err="1" smtClean="0"/>
                        <a:t>Україні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НІССХ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Проблеми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Ішемічна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хвороба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серця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(АКШ)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2983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1278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Виконано</a:t>
                      </a:r>
                      <a:r>
                        <a:rPr lang="ru-RU" sz="1400" baseline="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rgbClr val="EE454C"/>
                          </a:solidFill>
                        </a:rPr>
                        <a:t>всього</a:t>
                      </a:r>
                      <a:r>
                        <a:rPr lang="ru-RU" sz="1400" baseline="0" dirty="0" smtClean="0">
                          <a:solidFill>
                            <a:srgbClr val="EE454C"/>
                          </a:solidFill>
                        </a:rPr>
                        <a:t> 11,5% </a:t>
                      </a:r>
                      <a:r>
                        <a:rPr lang="ru-RU" sz="1400" baseline="0" dirty="0" err="1" smtClean="0">
                          <a:solidFill>
                            <a:srgbClr val="EE454C"/>
                          </a:solidFill>
                        </a:rPr>
                        <a:t>від</a:t>
                      </a:r>
                      <a:r>
                        <a:rPr lang="ru-RU" sz="1400" baseline="0" dirty="0" smtClean="0">
                          <a:solidFill>
                            <a:srgbClr val="EE454C"/>
                          </a:solidFill>
                        </a:rPr>
                        <a:t> потреби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marL="121920" marR="121920"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Набуті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вади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серця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2111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1330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Недостатньо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пластичних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операцій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marL="121920" marR="121920"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Інфекційний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ендокардит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316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rgbClr val="EE454C"/>
                          </a:solidFill>
                        </a:rPr>
                        <a:t>Недостатня</a:t>
                      </a:r>
                      <a:r>
                        <a:rPr lang="uk-UA" sz="1400" baseline="0" dirty="0" smtClean="0">
                          <a:solidFill>
                            <a:srgbClr val="EE454C"/>
                          </a:solidFill>
                        </a:rPr>
                        <a:t> п</a:t>
                      </a:r>
                      <a:r>
                        <a:rPr lang="uk-UA" sz="1400" dirty="0" smtClean="0">
                          <a:solidFill>
                            <a:srgbClr val="EE454C"/>
                          </a:solidFill>
                        </a:rPr>
                        <a:t>ервинна</a:t>
                      </a:r>
                      <a:r>
                        <a:rPr lang="uk-UA" sz="1400" baseline="0" dirty="0" smtClean="0">
                          <a:solidFill>
                            <a:srgbClr val="EE454C"/>
                          </a:solidFill>
                        </a:rPr>
                        <a:t> профілактика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marL="121920" marR="121920"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Аневризма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грудної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аорти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Недостатня</a:t>
                      </a:r>
                      <a:r>
                        <a:rPr lang="ru-RU" sz="1400" baseline="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rgbClr val="EE454C"/>
                          </a:solidFill>
                        </a:rPr>
                        <a:t>організація</a:t>
                      </a:r>
                      <a:r>
                        <a:rPr lang="ru-RU" sz="1400" baseline="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rgbClr val="EE454C"/>
                          </a:solidFill>
                        </a:rPr>
                        <a:t>роботи</a:t>
                      </a:r>
                      <a:r>
                        <a:rPr lang="ru-RU" sz="1400" baseline="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rgbClr val="EE454C"/>
                          </a:solidFill>
                        </a:rPr>
                        <a:t>с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лужби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екстренної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кардіохірургії</a:t>
                      </a:r>
                      <a:endParaRPr lang="ru-RU" sz="1400" dirty="0" smtClean="0">
                        <a:solidFill>
                          <a:srgbClr val="EE454C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75%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пацієнтів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гинуть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протягом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1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тижня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marL="121920" marR="121920"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Вроджені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вади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серця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2614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708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rgbClr val="EE454C"/>
                          </a:solidFill>
                        </a:rPr>
                        <a:t>Відсутність фетальних технологій та низька якість </a:t>
                      </a:r>
                      <a:r>
                        <a:rPr lang="uk-UA" sz="1400" baseline="0" dirty="0" smtClean="0">
                          <a:solidFill>
                            <a:srgbClr val="EE454C"/>
                          </a:solidFill>
                        </a:rPr>
                        <a:t>п</a:t>
                      </a:r>
                      <a:r>
                        <a:rPr lang="uk-UA" sz="1400" dirty="0" smtClean="0">
                          <a:solidFill>
                            <a:srgbClr val="EE454C"/>
                          </a:solidFill>
                        </a:rPr>
                        <a:t>ренатальної діагностики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marL="121920" marR="121920"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Порушення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ритму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серця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3247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1525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rgbClr val="EE454C"/>
                          </a:solidFill>
                        </a:rPr>
                        <a:t>Невиконання стандартів лікування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marL="121920" marR="121920"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Трансплантація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серця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0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0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Недосконалі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законодавство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rgbClr val="EE454C"/>
                          </a:solidFill>
                        </a:rPr>
                        <a:t>технічна</a:t>
                      </a:r>
                      <a:r>
                        <a:rPr lang="ru-RU" sz="1400" dirty="0" smtClean="0">
                          <a:solidFill>
                            <a:srgbClr val="EE454C"/>
                          </a:solidFill>
                        </a:rPr>
                        <a:t> база</a:t>
                      </a:r>
                      <a:endParaRPr lang="ru-RU" sz="1400" dirty="0">
                        <a:solidFill>
                          <a:srgbClr val="EE454C"/>
                        </a:solidFill>
                      </a:endParaRPr>
                    </a:p>
                  </a:txBody>
                  <a:tcPr marL="121920" marR="121920" marT="60960" marB="60960"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38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іаграма 13"/>
          <p:cNvGraphicFramePr/>
          <p:nvPr>
            <p:extLst/>
          </p:nvPr>
        </p:nvGraphicFramePr>
        <p:xfrm>
          <a:off x="2647788" y="756757"/>
          <a:ext cx="6057461" cy="4270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/>
          </p:nvPr>
        </p:nvGraphicFramePr>
        <p:xfrm>
          <a:off x="380751" y="1251201"/>
          <a:ext cx="8407643" cy="4022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dirty="0" err="1" smtClean="0">
                <a:solidFill>
                  <a:srgbClr val="007BBE"/>
                </a:solidFill>
              </a:rPr>
              <a:t>Динаміка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кількості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операцій</a:t>
            </a:r>
            <a:r>
              <a:rPr lang="ru-RU" sz="2800" dirty="0" smtClean="0">
                <a:solidFill>
                  <a:srgbClr val="007BBE"/>
                </a:solidFill>
              </a:rPr>
              <a:t/>
            </a:r>
            <a:br>
              <a:rPr lang="ru-RU" sz="2800" dirty="0" smtClean="0">
                <a:solidFill>
                  <a:srgbClr val="007BBE"/>
                </a:solidFill>
              </a:rPr>
            </a:br>
            <a:r>
              <a:rPr lang="ru-RU" sz="2800" dirty="0" smtClean="0">
                <a:solidFill>
                  <a:srgbClr val="007BBE"/>
                </a:solidFill>
              </a:rPr>
              <a:t>в </a:t>
            </a:r>
            <a:r>
              <a:rPr lang="ru-RU" sz="2800" dirty="0">
                <a:solidFill>
                  <a:srgbClr val="007BBE"/>
                </a:solidFill>
              </a:rPr>
              <a:t>НІССХ </a:t>
            </a:r>
            <a:r>
              <a:rPr lang="ru-RU" sz="2800" dirty="0" err="1" smtClean="0">
                <a:solidFill>
                  <a:srgbClr val="007BBE"/>
                </a:solidFill>
              </a:rPr>
              <a:t>ім</a:t>
            </a:r>
            <a:r>
              <a:rPr lang="ru-RU" sz="2800" dirty="0" smtClean="0">
                <a:solidFill>
                  <a:srgbClr val="007BBE"/>
                </a:solidFill>
              </a:rPr>
              <a:t>. М. М. Амосова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2068830" y="1251200"/>
          <a:ext cx="6926580" cy="335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2993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7BBE"/>
                </a:solidFill>
              </a:rPr>
              <a:t>Рейтинг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кардіохірургічних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центрів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України</a:t>
            </a:r>
            <a:r>
              <a:rPr lang="ru-RU" sz="2800" dirty="0" smtClean="0">
                <a:solidFill>
                  <a:srgbClr val="007BBE"/>
                </a:solidFill>
              </a:rPr>
              <a:t> за </a:t>
            </a:r>
            <a:r>
              <a:rPr lang="ru-RU" sz="2800" dirty="0" err="1" smtClean="0">
                <a:solidFill>
                  <a:srgbClr val="007BBE"/>
                </a:solidFill>
              </a:rPr>
              <a:t>кількістю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виконаних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операцій</a:t>
            </a:r>
            <a:r>
              <a:rPr lang="en-GB" sz="2800" dirty="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57201" y="1247775"/>
          <a:ext cx="8182707" cy="355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92"/>
                <a:gridCol w="5255315"/>
                <a:gridCol w="1295400"/>
                <a:gridCol w="1295400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 dirty="0">
                          <a:effectLst/>
                        </a:rPr>
                        <a:t>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Назва</a:t>
                      </a:r>
                      <a:r>
                        <a:rPr lang="ru-RU" sz="1400" u="none" strike="noStrike" dirty="0">
                          <a:effectLst/>
                        </a:rPr>
                        <a:t> центру/</a:t>
                      </a:r>
                      <a:r>
                        <a:rPr lang="ru-RU" sz="1400" u="none" strike="noStrike" dirty="0" err="1">
                          <a:effectLst/>
                        </a:rPr>
                        <a:t>відділення</a:t>
                      </a:r>
                      <a:r>
                        <a:rPr lang="ru-RU" sz="1400" u="none" strike="noStrike" dirty="0">
                          <a:effectLst/>
                        </a:rPr>
                        <a:t>, ПІБ </a:t>
                      </a:r>
                      <a:r>
                        <a:rPr lang="ru-RU" sz="1400" u="none" strike="noStrike" dirty="0" err="1">
                          <a:effectLst/>
                        </a:rPr>
                        <a:t>керівника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Кількість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операцій</a:t>
                      </a:r>
                      <a:r>
                        <a:rPr lang="ru-RU" sz="1400" u="none" strike="noStrike" dirty="0">
                          <a:effectLst/>
                        </a:rPr>
                        <a:t> на </a:t>
                      </a:r>
                      <a:r>
                        <a:rPr lang="ru-RU" sz="1400" u="none" strike="noStrike" dirty="0" err="1">
                          <a:effectLst/>
                        </a:rPr>
                        <a:t>серці</a:t>
                      </a:r>
                      <a:r>
                        <a:rPr lang="ru-RU" sz="1400" u="none" strike="noStrike" dirty="0">
                          <a:effectLst/>
                        </a:rPr>
                        <a:t> 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100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ВСЬОГО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</a:rPr>
                        <a:t>Рівень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летальності</a:t>
                      </a:r>
                      <a:r>
                        <a:rPr lang="ru-RU" sz="1400" b="1" u="none" strike="noStrike" dirty="0" smtClean="0">
                          <a:effectLst/>
                        </a:rPr>
                        <a:t>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НІССХ </a:t>
                      </a:r>
                      <a:r>
                        <a:rPr lang="ru-RU" sz="1400" u="none" strike="noStrike" dirty="0" err="1">
                          <a:effectLst/>
                        </a:rPr>
                        <a:t>ім</a:t>
                      </a:r>
                      <a:r>
                        <a:rPr lang="ru-RU" sz="1400" u="none" strike="noStrike" dirty="0">
                          <a:effectLst/>
                        </a:rPr>
                        <a:t>. М.М. Амосова </a:t>
                      </a:r>
                      <a:r>
                        <a:rPr lang="ru-RU" sz="1400" u="none" strike="noStrike" dirty="0" smtClean="0">
                          <a:effectLst/>
                        </a:rPr>
                        <a:t>НАМН, </a:t>
                      </a:r>
                      <a:r>
                        <a:rPr lang="ru-RU" sz="1400" u="none" strike="noStrike" dirty="0" err="1">
                          <a:effectLst/>
                        </a:rPr>
                        <a:t>Лазоришинець</a:t>
                      </a:r>
                      <a:r>
                        <a:rPr lang="ru-RU" sz="1400" u="none" strike="noStrike" dirty="0">
                          <a:effectLst/>
                        </a:rPr>
                        <a:t> В.В.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4270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1,3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</a:rPr>
                        <a:t>Інститут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серця</a:t>
                      </a:r>
                      <a:r>
                        <a:rPr lang="ru-RU" sz="1400" u="none" strike="noStrike" dirty="0">
                          <a:effectLst/>
                        </a:rPr>
                        <a:t> МОЗ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України</a:t>
                      </a:r>
                      <a:r>
                        <a:rPr lang="ru-RU" sz="1400" u="none" strike="noStrike" dirty="0" smtClean="0">
                          <a:effectLst/>
                        </a:rPr>
                        <a:t>,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Тодуров</a:t>
                      </a:r>
                      <a:r>
                        <a:rPr lang="ru-RU" sz="1400" u="none" strike="noStrike" dirty="0" smtClean="0">
                          <a:effectLst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Б.М.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</a:rPr>
                        <a:t>3060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0,7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НПЦДКК МОЗ </a:t>
                      </a:r>
                      <a:r>
                        <a:rPr lang="ru-RU" sz="1400" u="none" strike="noStrike" dirty="0" err="1" smtClean="0">
                          <a:effectLst/>
                        </a:rPr>
                        <a:t>України</a:t>
                      </a:r>
                      <a:r>
                        <a:rPr lang="ru-RU" sz="1400" u="none" strike="noStrike" dirty="0" smtClean="0">
                          <a:effectLst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</a:rPr>
                        <a:t>Ємець</a:t>
                      </a:r>
                      <a:r>
                        <a:rPr lang="ru-RU" sz="1400" u="none" strike="noStrike" dirty="0">
                          <a:effectLst/>
                        </a:rPr>
                        <a:t> І.М.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</a:rPr>
                        <a:t>2655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 dirty="0">
                          <a:effectLst/>
                        </a:rPr>
                        <a:t>0,8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</a:rPr>
                        <a:t>Дніпропетровськ</a:t>
                      </a:r>
                      <a:r>
                        <a:rPr lang="ru-RU" sz="1400" u="none" strike="noStrike" dirty="0">
                          <a:effectLst/>
                        </a:rPr>
                        <a:t>, обл. центр </a:t>
                      </a:r>
                      <a:r>
                        <a:rPr lang="ru-RU" sz="1400" u="none" strike="noStrike" dirty="0" err="1">
                          <a:effectLst/>
                        </a:rPr>
                        <a:t>кардіології</a:t>
                      </a:r>
                      <a:r>
                        <a:rPr lang="ru-RU" sz="1400" u="none" strike="noStrike" dirty="0">
                          <a:effectLst/>
                        </a:rPr>
                        <a:t> та </a:t>
                      </a:r>
                      <a:r>
                        <a:rPr lang="ru-RU" sz="1400" u="none" strike="noStrike" dirty="0" err="1">
                          <a:effectLst/>
                        </a:rPr>
                        <a:t>кардіохірургії</a:t>
                      </a:r>
                      <a:r>
                        <a:rPr lang="ru-RU" sz="1400" u="none" strike="noStrike" dirty="0">
                          <a:effectLst/>
                        </a:rPr>
                        <a:t/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Григоренко Ю.М., Максименко С.В.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</a:rPr>
                        <a:t>1377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0,7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</a:rPr>
                        <a:t>Запоріжжя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ru-RU" sz="1400" u="none" strike="noStrike" dirty="0" smtClean="0">
                          <a:effectLst/>
                        </a:rPr>
                        <a:t>ОЦК, </a:t>
                      </a:r>
                      <a:r>
                        <a:rPr lang="ru-RU" sz="1400" u="none" strike="noStrike" dirty="0">
                          <a:effectLst/>
                        </a:rPr>
                        <a:t>Никоненко О.С.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</a:rPr>
                        <a:t>1062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1,2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Одеса, ОКЛ. </a:t>
                      </a:r>
                      <a:r>
                        <a:rPr lang="ru-RU" sz="1400" u="none" strike="noStrike" dirty="0" err="1">
                          <a:effectLst/>
                        </a:rPr>
                        <a:t>Кіструга</a:t>
                      </a:r>
                      <a:r>
                        <a:rPr lang="ru-RU" sz="1400" u="none" strike="noStrike" dirty="0">
                          <a:effectLst/>
                        </a:rPr>
                        <a:t> П.О., Карпенко Ю.І.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880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1,1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</a:rPr>
                        <a:t>Харків</a:t>
                      </a:r>
                      <a:r>
                        <a:rPr lang="ru-RU" sz="1400" u="none" strike="noStrike" dirty="0">
                          <a:effectLst/>
                        </a:rPr>
                        <a:t>, ІЗНХ. </a:t>
                      </a:r>
                      <a:r>
                        <a:rPr lang="ru-RU" sz="1400" u="none" strike="noStrike" dirty="0" err="1">
                          <a:effectLst/>
                        </a:rPr>
                        <a:t>Полівенок</a:t>
                      </a:r>
                      <a:r>
                        <a:rPr lang="ru-RU" sz="1400" u="none" strike="noStrike" dirty="0">
                          <a:effectLst/>
                        </a:rPr>
                        <a:t> І.В.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828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u="none" strike="noStrike" dirty="0">
                          <a:effectLst/>
                        </a:rPr>
                        <a:t>1,2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err="1">
                          <a:effectLst/>
                        </a:rPr>
                        <a:t>Львівська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обласна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клінічна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лікарня+військово-медичний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клінічний</a:t>
                      </a:r>
                      <a:r>
                        <a:rPr lang="ru-RU" sz="1400" u="none" strike="noStrike" dirty="0">
                          <a:effectLst/>
                        </a:rPr>
                        <a:t> центр </a:t>
                      </a:r>
                      <a:r>
                        <a:rPr lang="ru-RU" sz="1400" u="none" strike="noStrike" dirty="0" err="1">
                          <a:effectLst/>
                        </a:rPr>
                        <a:t>західного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регіону+Львівська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комунальна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клінічна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лікарня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швидкої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допомоги</a:t>
                      </a:r>
                      <a:r>
                        <a:rPr lang="ru-RU" sz="1400" u="none" strike="noStrike" dirty="0">
                          <a:effectLst/>
                        </a:rPr>
                        <a:t>, Кулик Л.В.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685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3,2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Львівський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Обласний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державний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клінічний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лікувально-діагностичний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кардіологічний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центр, Мороз В.С.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634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1,6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72835" y="4817902"/>
            <a:ext cx="306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*</a:t>
            </a:r>
            <a:r>
              <a:rPr lang="uk-UA" sz="1200" dirty="0" smtClean="0"/>
              <a:t>за даними Асоціації кардіохірургів України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853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7BBE"/>
                </a:solidFill>
              </a:rPr>
              <a:t>Рейтинг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кардіохірургічних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центрів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України</a:t>
            </a:r>
            <a:r>
              <a:rPr lang="ru-RU" sz="2800" dirty="0" smtClean="0">
                <a:solidFill>
                  <a:srgbClr val="007BBE"/>
                </a:solidFill>
              </a:rPr>
              <a:t> за </a:t>
            </a:r>
            <a:r>
              <a:rPr lang="ru-RU" sz="2800" dirty="0" err="1" smtClean="0">
                <a:solidFill>
                  <a:srgbClr val="007BBE"/>
                </a:solidFill>
              </a:rPr>
              <a:t>кількістю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виконаних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операцій</a:t>
            </a:r>
            <a:r>
              <a:rPr lang="en-GB" sz="2800" dirty="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24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57201" y="1247775"/>
          <a:ext cx="8182707" cy="328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92"/>
                <a:gridCol w="5255315"/>
                <a:gridCol w="1295400"/>
                <a:gridCol w="1295400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 dirty="0">
                          <a:effectLst/>
                        </a:rPr>
                        <a:t>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Назва</a:t>
                      </a:r>
                      <a:r>
                        <a:rPr lang="ru-RU" sz="1400" u="none" strike="noStrike" dirty="0">
                          <a:effectLst/>
                        </a:rPr>
                        <a:t> центру/</a:t>
                      </a:r>
                      <a:r>
                        <a:rPr lang="ru-RU" sz="1400" u="none" strike="noStrike" dirty="0" err="1">
                          <a:effectLst/>
                        </a:rPr>
                        <a:t>відділення</a:t>
                      </a:r>
                      <a:r>
                        <a:rPr lang="ru-RU" sz="1400" u="none" strike="noStrike" dirty="0">
                          <a:effectLst/>
                        </a:rPr>
                        <a:t>, ПІБ </a:t>
                      </a:r>
                      <a:r>
                        <a:rPr lang="ru-RU" sz="1400" u="none" strike="noStrike" dirty="0" err="1">
                          <a:effectLst/>
                        </a:rPr>
                        <a:t>керівника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Кількість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операцій</a:t>
                      </a:r>
                      <a:r>
                        <a:rPr lang="ru-RU" sz="1400" u="none" strike="noStrike" dirty="0">
                          <a:effectLst/>
                        </a:rPr>
                        <a:t> на </a:t>
                      </a:r>
                      <a:r>
                        <a:rPr lang="ru-RU" sz="1400" u="none" strike="noStrike" dirty="0" err="1">
                          <a:effectLst/>
                        </a:rPr>
                        <a:t>серці</a:t>
                      </a:r>
                      <a:r>
                        <a:rPr lang="ru-RU" sz="1400" u="none" strike="noStrike" dirty="0">
                          <a:effectLst/>
                        </a:rPr>
                        <a:t> 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100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ВСЬОГО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</a:rPr>
                        <a:t>Рівень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летальності</a:t>
                      </a:r>
                      <a:r>
                        <a:rPr lang="ru-RU" sz="1400" b="1" u="none" strike="noStrike" dirty="0" smtClean="0">
                          <a:effectLst/>
                        </a:rPr>
                        <a:t>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Черкаси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ОКЦ. Журба С.В.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392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0,3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Хмельницька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ОКЛ,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відд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ендоваскул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хірургії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Кланца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А.І.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1,3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Волинська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ОКЛ,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Пецентій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В.В.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332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1,5</a:t>
                      </a:r>
                    </a:p>
                  </a:txBody>
                  <a:tcPr marL="12700" marR="12700" marT="12700" marB="0"/>
                </a:tc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Київ, ІХТ ім. О.О. Шалімова НАМН, Габрієлян А.В.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Чернігівська МКЛ №2, Шульга М.В.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4,8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Херсон, ОКД, Мазуряк О.П.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Миколаїв, ОКЦ, кардіолог. центр, Шабільянов О.В.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Вінниця КЗ" Вінницький регіональний клінічний лікувально-діагностичний центр серцево-судинної патології", Гладких Ю.В.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ОККД, м.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Кропивницький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Сухомлин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Г.М.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2,4</a:t>
                      </a: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Название 1"/>
          <p:cNvSpPr txBox="1">
            <a:spLocks/>
          </p:cNvSpPr>
          <p:nvPr/>
        </p:nvSpPr>
        <p:spPr>
          <a:xfrm>
            <a:off x="457200" y="205979"/>
            <a:ext cx="754168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smtClean="0">
                <a:solidFill>
                  <a:srgbClr val="007BBE"/>
                </a:solidFill>
              </a:rPr>
              <a:t>Рейтинг кардіохірургічних центрів України за кількістю виконаних операцій</a:t>
            </a:r>
            <a:r>
              <a:rPr lang="en-GB" sz="280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2835" y="4817902"/>
            <a:ext cx="306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*</a:t>
            </a:r>
            <a:r>
              <a:rPr lang="uk-UA" sz="1200" dirty="0" smtClean="0"/>
              <a:t>за даними Асоціації кардіохірургів України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460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7BBE"/>
                </a:solidFill>
              </a:rPr>
              <a:t>Рейтинг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кардіохірургічних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центрів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України</a:t>
            </a:r>
            <a:r>
              <a:rPr lang="ru-RU" sz="2800" dirty="0" smtClean="0">
                <a:solidFill>
                  <a:srgbClr val="007BBE"/>
                </a:solidFill>
              </a:rPr>
              <a:t> за </a:t>
            </a:r>
            <a:r>
              <a:rPr lang="ru-RU" sz="2800" dirty="0" err="1" smtClean="0">
                <a:solidFill>
                  <a:srgbClr val="007BBE"/>
                </a:solidFill>
              </a:rPr>
              <a:t>кількістю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виконаних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операцій</a:t>
            </a:r>
            <a:r>
              <a:rPr lang="en-GB" sz="2800" dirty="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25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57201" y="1247775"/>
          <a:ext cx="8182707" cy="336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92"/>
                <a:gridCol w="5255315"/>
                <a:gridCol w="1295400"/>
                <a:gridCol w="1295400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 dirty="0">
                          <a:effectLst/>
                        </a:rPr>
                        <a:t>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Назва</a:t>
                      </a:r>
                      <a:r>
                        <a:rPr lang="ru-RU" sz="1400" u="none" strike="noStrike" dirty="0">
                          <a:effectLst/>
                        </a:rPr>
                        <a:t> центру/</a:t>
                      </a:r>
                      <a:r>
                        <a:rPr lang="ru-RU" sz="1400" u="none" strike="noStrike" dirty="0" err="1">
                          <a:effectLst/>
                        </a:rPr>
                        <a:t>відділення</a:t>
                      </a:r>
                      <a:r>
                        <a:rPr lang="ru-RU" sz="1400" u="none" strike="noStrike" dirty="0">
                          <a:effectLst/>
                        </a:rPr>
                        <a:t>, ПІБ </a:t>
                      </a:r>
                      <a:r>
                        <a:rPr lang="ru-RU" sz="1400" u="none" strike="noStrike" dirty="0" err="1">
                          <a:effectLst/>
                        </a:rPr>
                        <a:t>керівника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Кількість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операцій</a:t>
                      </a:r>
                      <a:r>
                        <a:rPr lang="ru-RU" sz="1400" u="none" strike="noStrike" dirty="0">
                          <a:effectLst/>
                        </a:rPr>
                        <a:t> на </a:t>
                      </a:r>
                      <a:r>
                        <a:rPr lang="ru-RU" sz="1400" u="none" strike="noStrike" dirty="0" err="1">
                          <a:effectLst/>
                        </a:rPr>
                        <a:t>серці</a:t>
                      </a:r>
                      <a:r>
                        <a:rPr lang="ru-RU" sz="1400" u="none" strike="noStrike" dirty="0">
                          <a:effectLst/>
                        </a:rPr>
                        <a:t> 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100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ВСЬОГО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</a:rPr>
                        <a:t>Рівень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летальності</a:t>
                      </a:r>
                      <a:r>
                        <a:rPr lang="ru-RU" sz="1400" b="1" u="none" strike="noStrike" dirty="0" smtClean="0">
                          <a:effectLst/>
                        </a:rPr>
                        <a:t>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Тернопіль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відділ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серцево-судинної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рентгеноендоваскулярної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хірургії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Тернопільської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комунальної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міської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лікарні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№ 2,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Луговий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О.Б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Закарпатський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ОККД. Лукач П.М.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2,9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Одеса, ОДКЛ, Лекан Р.Й.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5,1</a:t>
                      </a:r>
                    </a:p>
                  </a:txBody>
                  <a:tcPr marL="12700" marR="12700" marT="12700" marB="0"/>
                </a:tc>
              </a:tr>
              <a:tr h="24086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ДНУ НПЦ ПКМ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ДУС,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Тополов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П.О.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2,1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Рівне, ОКЛ, Орєшко В.Т.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Івано-Франківськ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 «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Сімєдгруп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»,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Митник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З.М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Судус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А.В.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2,6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Херсон,  ОКД, Спірін Ю.С.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4,3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Житомирська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ОКЛ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3,1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Кардіохірургічне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відділення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КУ "ОКЛ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ім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О.Ф.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Гербачевського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»,</a:t>
                      </a: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Житомир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1,5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ЦМКЛ, Івано-Франківськ, Матлах А.Я. 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11,1</a:t>
                      </a: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Название 1"/>
          <p:cNvSpPr txBox="1">
            <a:spLocks/>
          </p:cNvSpPr>
          <p:nvPr/>
        </p:nvSpPr>
        <p:spPr>
          <a:xfrm>
            <a:off x="457200" y="205979"/>
            <a:ext cx="754168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smtClean="0">
                <a:solidFill>
                  <a:srgbClr val="007BBE"/>
                </a:solidFill>
              </a:rPr>
              <a:t>Рейтинг кардіохірургічних центрів України за кількістю виконаних операцій</a:t>
            </a:r>
            <a:r>
              <a:rPr lang="en-GB" sz="280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2835" y="4817902"/>
            <a:ext cx="306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*</a:t>
            </a:r>
            <a:r>
              <a:rPr lang="uk-UA" sz="1200" dirty="0" smtClean="0"/>
              <a:t>за даними Асоціації кардіохірургів України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661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7BBE"/>
                </a:solidFill>
              </a:rPr>
              <a:t>Рейтинг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кардіохірургічних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центрів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України</a:t>
            </a:r>
            <a:r>
              <a:rPr lang="ru-RU" sz="2800" dirty="0" smtClean="0">
                <a:solidFill>
                  <a:srgbClr val="007BBE"/>
                </a:solidFill>
              </a:rPr>
              <a:t> за </a:t>
            </a:r>
            <a:r>
              <a:rPr lang="ru-RU" sz="2800" dirty="0" err="1" smtClean="0">
                <a:solidFill>
                  <a:srgbClr val="007BBE"/>
                </a:solidFill>
              </a:rPr>
              <a:t>кількістю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виконаних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стентувань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smtClean="0">
                <a:solidFill>
                  <a:srgbClr val="007BBE"/>
                </a:solidFill>
              </a:rPr>
              <a:t>КА</a:t>
            </a:r>
            <a:r>
              <a:rPr lang="en-GB" sz="2800" dirty="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57201" y="1247775"/>
          <a:ext cx="8182711" cy="3553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49"/>
                <a:gridCol w="4820442"/>
                <a:gridCol w="776655"/>
                <a:gridCol w="776655"/>
                <a:gridCol w="776655"/>
                <a:gridCol w="776655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 dirty="0">
                          <a:effectLst/>
                        </a:rPr>
                        <a:t>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Назва</a:t>
                      </a:r>
                      <a:r>
                        <a:rPr lang="ru-RU" sz="1400" u="none" strike="noStrike" dirty="0">
                          <a:effectLst/>
                        </a:rPr>
                        <a:t> центру/</a:t>
                      </a:r>
                      <a:r>
                        <a:rPr lang="ru-RU" sz="1400" u="none" strike="noStrike" dirty="0" err="1">
                          <a:effectLst/>
                        </a:rPr>
                        <a:t>відділення</a:t>
                      </a:r>
                      <a:r>
                        <a:rPr lang="ru-RU" sz="1400" u="none" strike="noStrike" dirty="0">
                          <a:effectLst/>
                        </a:rPr>
                        <a:t>, ПІБ </a:t>
                      </a:r>
                      <a:r>
                        <a:rPr lang="ru-RU" sz="1400" u="none" strike="noStrike" dirty="0" err="1">
                          <a:effectLst/>
                        </a:rPr>
                        <a:t>керівника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Кількість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операцій</a:t>
                      </a:r>
                      <a:r>
                        <a:rPr lang="ru-RU" sz="1400" u="none" strike="noStrike" dirty="0">
                          <a:effectLst/>
                        </a:rPr>
                        <a:t> на </a:t>
                      </a:r>
                      <a:r>
                        <a:rPr lang="ru-RU" sz="1400" u="none" strike="noStrike" dirty="0" err="1">
                          <a:effectLst/>
                        </a:rPr>
                        <a:t>серці</a:t>
                      </a:r>
                      <a:r>
                        <a:rPr lang="ru-RU" sz="1400" u="none" strike="noStrike" dirty="0">
                          <a:effectLst/>
                        </a:rPr>
                        <a:t> 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19100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ВСЬОГО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</a:rPr>
                        <a:t>Рівень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летальності</a:t>
                      </a:r>
                      <a:r>
                        <a:rPr lang="ru-RU" sz="1400" b="1" u="none" strike="noStrike" dirty="0" smtClean="0">
                          <a:effectLst/>
                        </a:rPr>
                        <a:t>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Екстрені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Планові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Інститут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серця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МОЗ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України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Тодуров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Б.М.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2312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1095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1217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</a:rPr>
                        <a:t>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Одеса, ОКЛ. Карпенко Ю.І.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691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118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Вінниця КЗ" Вінницький регіональний клінічний лікувально-діагностичний центр серцево-судинної патології", Гладких Ю.В.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774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479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295</a:t>
                      </a:r>
                    </a:p>
                  </a:txBody>
                  <a:tcPr marL="12700" marR="12700" marT="12700" marB="0"/>
                </a:tc>
              </a:tr>
              <a:tr h="3810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Дніпропетровськ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обл. центр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кардіології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кардіохірургії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Григоренко Ю.М., Максименко С.В.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731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420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311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Закарпатський ОККД. Лукач П.М.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605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312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293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Черкаси, ОКЦ. Журба С.В.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537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79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НІССХ ім. М.М. Амосова НАМН Лазоришинець В.В.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503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388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Чернігівська МКЛ №2, Шульга М.В.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480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221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Львівський Обласний державний клінічний лікувально-діагностичний кардіологічний центр, Мороз В.С.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475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242</a:t>
                      </a: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72835" y="4817902"/>
            <a:ext cx="306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*</a:t>
            </a:r>
            <a:r>
              <a:rPr lang="uk-UA" sz="1200" dirty="0" smtClean="0"/>
              <a:t>за даними Асоціації кардіохірургів України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21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7BBE"/>
                </a:solidFill>
              </a:rPr>
              <a:t>Рейтинг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кардіохірургічних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центрів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України</a:t>
            </a:r>
            <a:r>
              <a:rPr lang="ru-RU" sz="2800" dirty="0" smtClean="0">
                <a:solidFill>
                  <a:srgbClr val="007BBE"/>
                </a:solidFill>
              </a:rPr>
              <a:t> за </a:t>
            </a:r>
            <a:r>
              <a:rPr lang="ru-RU" sz="2800" dirty="0" err="1" smtClean="0">
                <a:solidFill>
                  <a:srgbClr val="007BBE"/>
                </a:solidFill>
              </a:rPr>
              <a:t>кількістю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виконаних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стентувань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smtClean="0">
                <a:solidFill>
                  <a:srgbClr val="007BBE"/>
                </a:solidFill>
              </a:rPr>
              <a:t>КА</a:t>
            </a:r>
            <a:r>
              <a:rPr lang="en-GB" sz="2800" dirty="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27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57201" y="1247775"/>
          <a:ext cx="8182711" cy="376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49"/>
                <a:gridCol w="4820442"/>
                <a:gridCol w="776655"/>
                <a:gridCol w="776655"/>
                <a:gridCol w="776655"/>
                <a:gridCol w="776655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 dirty="0">
                          <a:effectLst/>
                        </a:rPr>
                        <a:t>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Назва</a:t>
                      </a:r>
                      <a:r>
                        <a:rPr lang="ru-RU" sz="1400" u="none" strike="noStrike" dirty="0">
                          <a:effectLst/>
                        </a:rPr>
                        <a:t> центру/</a:t>
                      </a:r>
                      <a:r>
                        <a:rPr lang="ru-RU" sz="1400" u="none" strike="noStrike" dirty="0" err="1">
                          <a:effectLst/>
                        </a:rPr>
                        <a:t>відділення</a:t>
                      </a:r>
                      <a:r>
                        <a:rPr lang="ru-RU" sz="1400" u="none" strike="noStrike" dirty="0">
                          <a:effectLst/>
                        </a:rPr>
                        <a:t>, ПІБ </a:t>
                      </a:r>
                      <a:r>
                        <a:rPr lang="ru-RU" sz="1400" u="none" strike="noStrike" dirty="0" err="1">
                          <a:effectLst/>
                        </a:rPr>
                        <a:t>керівника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Кількість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операцій</a:t>
                      </a:r>
                      <a:r>
                        <a:rPr lang="ru-RU" sz="1400" u="none" strike="noStrike" dirty="0">
                          <a:effectLst/>
                        </a:rPr>
                        <a:t> на </a:t>
                      </a:r>
                      <a:r>
                        <a:rPr lang="ru-RU" sz="1400" u="none" strike="noStrike" dirty="0" err="1">
                          <a:effectLst/>
                        </a:rPr>
                        <a:t>серці</a:t>
                      </a:r>
                      <a:r>
                        <a:rPr lang="ru-RU" sz="1400" u="none" strike="noStrike" dirty="0">
                          <a:effectLst/>
                        </a:rPr>
                        <a:t> 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19100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ВСЬОГО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</a:rPr>
                        <a:t>Рівень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летальності</a:t>
                      </a:r>
                      <a:r>
                        <a:rPr lang="ru-RU" sz="1400" b="1" u="none" strike="noStrike" dirty="0" smtClean="0">
                          <a:effectLst/>
                        </a:rPr>
                        <a:t>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Екстрені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Планові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Хмельницька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ОКЛ,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відд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 та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ендоваскул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хірургії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/>
                      </a:r>
                      <a:b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Кланца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А.І.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459</a:t>
                      </a:r>
                      <a:endParaRPr lang="is-I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366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Рівне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ОКЛ,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Орєшко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В.Т.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420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92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Запоріжжя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ОЦК. Никоненко О.С.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386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238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Тернопіль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відділ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серцево-судинної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та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рентгеноендоваскулярної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хірургії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Тернопільської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комунальної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міської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лікарні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№ 2,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Луговий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О.Б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377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109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Волинська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ОКЛ,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Пецентій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В.В.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56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Харків, ІЗНХ. Полівенок І.В.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93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Київ, ІХТ ім. О.О. Шалімова НАМН, Габрієлян А.В.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154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Львівська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обласна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клінічна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лікарня+військово-медичний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клінічний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центр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західного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регіону+Львівська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комунальна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клінічна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лікарня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швидкої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допомоги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Кулик Л.В.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1,6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118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128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fi-FI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Миколаїв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ОКЦ,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кардіолог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центр,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Шабільянов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О.В.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120</a:t>
                      </a:r>
                    </a:p>
                  </a:txBody>
                  <a:tcPr marL="12700" marR="12700" marT="1270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9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007BBE"/>
                </a:solidFill>
              </a:rPr>
              <a:t>Рейтинг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кардіохірургічних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центрів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України</a:t>
            </a:r>
            <a:r>
              <a:rPr lang="ru-RU" sz="2800" dirty="0" smtClean="0">
                <a:solidFill>
                  <a:srgbClr val="007BBE"/>
                </a:solidFill>
              </a:rPr>
              <a:t> за </a:t>
            </a:r>
            <a:r>
              <a:rPr lang="ru-RU" sz="2800" dirty="0" err="1" smtClean="0">
                <a:solidFill>
                  <a:srgbClr val="007BBE"/>
                </a:solidFill>
              </a:rPr>
              <a:t>кількістю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виконаних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стентувань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smtClean="0">
                <a:solidFill>
                  <a:srgbClr val="007BBE"/>
                </a:solidFill>
              </a:rPr>
              <a:t>КА</a:t>
            </a:r>
            <a:r>
              <a:rPr lang="en-GB" sz="2800" dirty="0" smtClean="0">
                <a:solidFill>
                  <a:srgbClr val="007BBE"/>
                </a:solidFill>
              </a:rPr>
              <a:t>*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28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57201" y="1247775"/>
          <a:ext cx="8182711" cy="3358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49"/>
                <a:gridCol w="4820442"/>
                <a:gridCol w="776655"/>
                <a:gridCol w="776655"/>
                <a:gridCol w="776655"/>
                <a:gridCol w="776655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 dirty="0">
                          <a:effectLst/>
                        </a:rPr>
                        <a:t>№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Назва</a:t>
                      </a:r>
                      <a:r>
                        <a:rPr lang="ru-RU" sz="1400" u="none" strike="noStrike" dirty="0">
                          <a:effectLst/>
                        </a:rPr>
                        <a:t> центру/</a:t>
                      </a:r>
                      <a:r>
                        <a:rPr lang="ru-RU" sz="1400" u="none" strike="noStrike" dirty="0" err="1">
                          <a:effectLst/>
                        </a:rPr>
                        <a:t>відділення</a:t>
                      </a:r>
                      <a:r>
                        <a:rPr lang="ru-RU" sz="1400" u="none" strike="noStrike" dirty="0">
                          <a:effectLst/>
                        </a:rPr>
                        <a:t>, ПІБ </a:t>
                      </a:r>
                      <a:r>
                        <a:rPr lang="ru-RU" sz="1400" u="none" strike="noStrike" dirty="0" err="1">
                          <a:effectLst/>
                        </a:rPr>
                        <a:t>керівника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</a:rPr>
                        <a:t>Кількість</a:t>
                      </a:r>
                      <a:r>
                        <a:rPr lang="ru-RU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</a:rPr>
                        <a:t>операцій</a:t>
                      </a:r>
                      <a:r>
                        <a:rPr lang="ru-RU" sz="1400" u="none" strike="noStrike" dirty="0">
                          <a:effectLst/>
                        </a:rPr>
                        <a:t> на </a:t>
                      </a:r>
                      <a:r>
                        <a:rPr lang="ru-RU" sz="1400" u="none" strike="noStrike" dirty="0" err="1">
                          <a:effectLst/>
                        </a:rPr>
                        <a:t>серці</a:t>
                      </a:r>
                      <a:r>
                        <a:rPr lang="ru-RU" sz="1400" u="none" strike="noStrike" dirty="0">
                          <a:effectLst/>
                        </a:rPr>
                        <a:t> 2016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419100"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ВСЬОГО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</a:rPr>
                        <a:t>Рівень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летальності</a:t>
                      </a:r>
                      <a:r>
                        <a:rPr lang="ru-RU" sz="1400" b="1" u="none" strike="noStrike" dirty="0" smtClean="0">
                          <a:effectLst/>
                        </a:rPr>
                        <a:t> (%)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Екстрені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Планові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НПЦДКК МОЗ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України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Ємець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І.М.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203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ДНУ НПЦ ПКМ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ДУС,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Т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ополов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П.О.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ОККД, м. Кропивницький , Сухомлин Г.М.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129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2,3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/>
                </a:tc>
              </a:tr>
              <a:tr h="231482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Херсон, ОКД, Мазуряк О.П.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52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Івано-Франківськ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 «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Сімєдгруп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»,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Митник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З.М.,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Судус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А.В.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33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29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24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Одеса, ОДКЛ,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Лекан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Р.Й.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Херсон,  ОКД,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Спірін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Ю.С.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26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Житомирська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ОКЛ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Кардіохірургічне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відділення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КУ "ОКЛ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ім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О.Ф.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Гербачевського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", м. Житомир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28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ЦМКЛ,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Івано-Франківськ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Матлах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А.Я. 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0,0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72835" y="4817902"/>
            <a:ext cx="306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/>
              <a:t>*</a:t>
            </a:r>
            <a:r>
              <a:rPr lang="uk-UA" sz="1200" dirty="0" smtClean="0"/>
              <a:t>за даними Асоціації кардіохірургів України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071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>
                <a:solidFill>
                  <a:srgbClr val="007BBE"/>
                </a:solidFill>
              </a:rPr>
              <a:t>Задоволення</a:t>
            </a:r>
            <a:r>
              <a:rPr lang="ru-RU" sz="2800" dirty="0">
                <a:solidFill>
                  <a:srgbClr val="007BBE"/>
                </a:solidFill>
              </a:rPr>
              <a:t> потреби в </a:t>
            </a:r>
            <a:r>
              <a:rPr lang="ru-RU" sz="2800" dirty="0" err="1">
                <a:solidFill>
                  <a:srgbClr val="007BBE"/>
                </a:solidFill>
              </a:rPr>
              <a:t>кардіохірургічнiй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допомозi</a:t>
            </a:r>
            <a:r>
              <a:rPr lang="ru-RU" sz="2800" dirty="0">
                <a:solidFill>
                  <a:srgbClr val="007BBE"/>
                </a:solidFill>
              </a:rPr>
              <a:t> в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Україні</a:t>
            </a:r>
            <a:r>
              <a:rPr lang="ru-RU" sz="2800" dirty="0" smtClean="0">
                <a:solidFill>
                  <a:srgbClr val="007BBE"/>
                </a:solidFill>
              </a:rPr>
              <a:t> (2016 р.)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29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57200" y="1884087"/>
          <a:ext cx="8262256" cy="2431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014"/>
                <a:gridCol w="2194121"/>
                <a:gridCol w="2194121"/>
              </a:tblGrid>
              <a:tr h="633799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Потреба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/>
                        <a:t>Виконано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</a:tr>
              <a:tr h="898606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Коронаровентрикулографій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200.000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27.001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F11A21"/>
                          </a:solidFill>
                        </a:rPr>
                        <a:t>13,5%</a:t>
                      </a:r>
                      <a:r>
                        <a:rPr lang="ru-RU" sz="1800" b="1" baseline="0" dirty="0" smtClean="0">
                          <a:solidFill>
                            <a:srgbClr val="F11A21"/>
                          </a:solidFill>
                        </a:rPr>
                        <a:t> </a:t>
                      </a:r>
                      <a:r>
                        <a:rPr lang="ru-RU" sz="1800" baseline="0" dirty="0" err="1" smtClean="0"/>
                        <a:t>від</a:t>
                      </a:r>
                      <a:r>
                        <a:rPr lang="ru-RU" sz="1800" baseline="0" dirty="0" smtClean="0"/>
                        <a:t> потреби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</a:tr>
              <a:tr h="898606"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Оперативних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втручань</a:t>
                      </a:r>
                      <a:r>
                        <a:rPr lang="ru-RU" sz="1800" dirty="0" smtClean="0"/>
                        <a:t> на </a:t>
                      </a:r>
                      <a:r>
                        <a:rPr lang="ru-RU" sz="1800" dirty="0" err="1" smtClean="0"/>
                        <a:t>серці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140.000</a:t>
                      </a:r>
                      <a:endParaRPr lang="ru-RU" sz="1800" dirty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18.389</a:t>
                      </a:r>
                      <a:endParaRPr lang="ru-RU" sz="18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11A21"/>
                          </a:solidFill>
                        </a:rPr>
                        <a:t>13,1%</a:t>
                      </a:r>
                      <a:r>
                        <a:rPr lang="ru-RU" sz="1800" b="1" baseline="0" dirty="0" smtClean="0">
                          <a:solidFill>
                            <a:srgbClr val="F11A21"/>
                          </a:solidFill>
                        </a:rPr>
                        <a:t> </a:t>
                      </a:r>
                      <a:r>
                        <a:rPr lang="ru-RU" sz="1800" baseline="0" dirty="0" err="1" smtClean="0"/>
                        <a:t>від</a:t>
                      </a:r>
                      <a:r>
                        <a:rPr lang="ru-RU" sz="1800" baseline="0" dirty="0" smtClean="0"/>
                        <a:t> потреби</a:t>
                      </a:r>
                      <a:endParaRPr lang="ru-RU" sz="1800" dirty="0" smtClean="0">
                        <a:solidFill>
                          <a:schemeClr val="bg2"/>
                        </a:solidFill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512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7BBE"/>
                </a:solidFill>
              </a:rPr>
              <a:t>Очікувана тривалість життя при народженні, жінки </a:t>
            </a:r>
            <a:r>
              <a:rPr lang="uk-UA" sz="1400" dirty="0" smtClean="0">
                <a:solidFill>
                  <a:srgbClr val="007BBE"/>
                </a:solidFill>
              </a:rPr>
              <a:t>(за даними Світового Банку, 2016 р.)</a:t>
            </a:r>
            <a:r>
              <a:rPr lang="uk-UA" sz="2800" dirty="0" smtClean="0">
                <a:solidFill>
                  <a:srgbClr val="007BBE"/>
                </a:solidFill>
              </a:rPr>
              <a:t> 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888782"/>
              </p:ext>
            </p:extLst>
          </p:nvPr>
        </p:nvGraphicFramePr>
        <p:xfrm>
          <a:off x="457200" y="1200150"/>
          <a:ext cx="8229600" cy="3662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3750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7528616" cy="857250"/>
          </a:xfrm>
        </p:spPr>
        <p:txBody>
          <a:bodyPr>
            <a:noAutofit/>
          </a:bodyPr>
          <a:lstStyle/>
          <a:p>
            <a:pPr algn="l"/>
            <a:r>
              <a:rPr lang="ru-RU" sz="2800" dirty="0" err="1"/>
              <a:t>Кардіохірургічні</a:t>
            </a:r>
            <a:r>
              <a:rPr lang="ru-RU" sz="2800" dirty="0"/>
              <a:t> </a:t>
            </a:r>
            <a:r>
              <a:rPr lang="ru-RU" sz="2800" dirty="0" err="1"/>
              <a:t>операції</a:t>
            </a:r>
            <a:r>
              <a:rPr lang="ru-RU" sz="2800" dirty="0"/>
              <a:t> на </a:t>
            </a:r>
            <a:r>
              <a:rPr lang="ru-RU" sz="2800" dirty="0" err="1"/>
              <a:t>мільйон</a:t>
            </a:r>
            <a:r>
              <a:rPr lang="ru-RU" sz="2800" dirty="0"/>
              <a:t> </a:t>
            </a:r>
            <a:r>
              <a:rPr lang="ru-RU" sz="2800" dirty="0" err="1"/>
              <a:t>населення</a:t>
            </a:r>
            <a:r>
              <a:rPr lang="ru-RU" sz="2800" dirty="0"/>
              <a:t> в </a:t>
            </a:r>
            <a:r>
              <a:rPr lang="ru-RU" sz="2800" dirty="0" err="1"/>
              <a:t>Україні</a:t>
            </a:r>
            <a:r>
              <a:rPr lang="ru-RU" sz="2800" dirty="0"/>
              <a:t> в 2014 </a:t>
            </a:r>
            <a:r>
              <a:rPr lang="ru-RU" sz="2800" dirty="0" err="1"/>
              <a:t>році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229739"/>
              </p:ext>
            </p:extLst>
          </p:nvPr>
        </p:nvGraphicFramePr>
        <p:xfrm>
          <a:off x="457200" y="1200151"/>
          <a:ext cx="5820136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892699"/>
              </p:ext>
            </p:extLst>
          </p:nvPr>
        </p:nvGraphicFramePr>
        <p:xfrm>
          <a:off x="6116715" y="2403425"/>
          <a:ext cx="2503502" cy="1404445"/>
        </p:xfrm>
        <a:graphic>
          <a:graphicData uri="http://schemas.openxmlformats.org/drawingml/2006/table">
            <a:tbl>
              <a:tblPr/>
              <a:tblGrid>
                <a:gridCol w="1161309"/>
                <a:gridCol w="1342193"/>
              </a:tblGrid>
              <a:tr h="280889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США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1: 120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889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Австралія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1: 500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889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Україна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1: 2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00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889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Азія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1: 16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889">
                <a:tc>
                  <a:txBody>
                    <a:bodyPr/>
                    <a:lstStyle/>
                    <a:p>
                      <a:pPr algn="l" fontAlgn="b"/>
                      <a:r>
                        <a:rPr lang="uk-UA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Африка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1: 33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000 000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Подзаголовок 2"/>
          <p:cNvSpPr txBox="1">
            <a:spLocks/>
          </p:cNvSpPr>
          <p:nvPr/>
        </p:nvSpPr>
        <p:spPr>
          <a:xfrm>
            <a:off x="5799731" y="1398017"/>
            <a:ext cx="2900627" cy="792339"/>
          </a:xfrm>
          <a:prstGeom prst="rect">
            <a:avLst/>
          </a:prstGeom>
          <a:ln>
            <a:noFill/>
          </a:ln>
        </p:spPr>
        <p:txBody>
          <a:bodyPr vert="horz" lIns="91430" tIns="45715" rIns="91430" bIns="4571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dirty="0" err="1">
                <a:solidFill>
                  <a:schemeClr val="tx1"/>
                </a:solidFill>
              </a:rPr>
              <a:t>Співвідношення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кардіохірургічних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центрів</a:t>
            </a:r>
            <a:r>
              <a:rPr lang="ru-RU" sz="1600" dirty="0">
                <a:solidFill>
                  <a:schemeClr val="tx1"/>
                </a:solidFill>
              </a:rPr>
              <a:t> до </a:t>
            </a:r>
            <a:r>
              <a:rPr lang="ru-RU" sz="1600" dirty="0" err="1">
                <a:solidFill>
                  <a:schemeClr val="tx1"/>
                </a:solidFill>
              </a:rPr>
              <a:t>кількості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населення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194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518995" cy="857250"/>
          </a:xfrm>
        </p:spPr>
        <p:txBody>
          <a:bodyPr>
            <a:noAutofit/>
          </a:bodyPr>
          <a:lstStyle/>
          <a:p>
            <a:pPr algn="l"/>
            <a:r>
              <a:rPr lang="ru-RU" sz="2800" dirty="0" err="1"/>
              <a:t>Досягнення</a:t>
            </a:r>
            <a:r>
              <a:rPr lang="ru-RU" sz="2800" dirty="0"/>
              <a:t> в </a:t>
            </a:r>
            <a:r>
              <a:rPr lang="ru-RU" sz="2800" dirty="0" err="1"/>
              <a:t>вітчизняній</a:t>
            </a:r>
            <a:r>
              <a:rPr lang="ru-RU" sz="2800" dirty="0"/>
              <a:t> </a:t>
            </a:r>
            <a:r>
              <a:rPr lang="ru-RU" sz="2800" dirty="0" err="1"/>
              <a:t>кардіохірургії</a:t>
            </a:r>
            <a:r>
              <a:rPr lang="ru-RU" sz="2800" dirty="0"/>
              <a:t> </a:t>
            </a:r>
            <a:r>
              <a:rPr lang="ru-RU" sz="2800" dirty="0" err="1" smtClean="0"/>
              <a:t>останніх</a:t>
            </a:r>
            <a:r>
              <a:rPr lang="ru-RU" sz="2800" dirty="0" smtClean="0"/>
              <a:t> </a:t>
            </a:r>
            <a:r>
              <a:rPr lang="ru-RU" sz="2800" dirty="0" err="1" smtClean="0"/>
              <a:t>років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581768" cy="379302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uk-UA" sz="1800" dirty="0" smtClean="0">
                <a:solidFill>
                  <a:schemeClr val="tx1"/>
                </a:solidFill>
                <a:cs typeface="Times New Roman"/>
              </a:rPr>
              <a:t>Унікальні технології операцій з показниками якості світового рівня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chemeClr val="tx1"/>
                </a:solidFill>
                <a:cs typeface="Times New Roman"/>
              </a:rPr>
              <a:t>Створено </a:t>
            </a:r>
            <a:r>
              <a:rPr lang="uk-UA" sz="1600" dirty="0">
                <a:solidFill>
                  <a:schemeClr val="tx1"/>
                </a:solidFill>
                <a:cs typeface="Times New Roman"/>
              </a:rPr>
              <a:t>технологію </a:t>
            </a:r>
            <a:r>
              <a:rPr lang="uk-UA" sz="1600" dirty="0">
                <a:solidFill>
                  <a:srgbClr val="E72B3D"/>
                </a:solidFill>
                <a:cs typeface="Times New Roman"/>
              </a:rPr>
              <a:t>КОРОНАРНОГО ШУНТУВАННЯ </a:t>
            </a:r>
            <a:r>
              <a:rPr lang="uk-UA" sz="1600" dirty="0">
                <a:solidFill>
                  <a:srgbClr val="000000"/>
                </a:solidFill>
                <a:cs typeface="Times New Roman"/>
              </a:rPr>
              <a:t>на працюючому серці </a:t>
            </a:r>
            <a:endParaRPr lang="uk-UA" sz="1600" dirty="0" smtClean="0">
              <a:solidFill>
                <a:srgbClr val="000000"/>
              </a:solidFill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chemeClr val="tx1"/>
                </a:solidFill>
                <a:cs typeface="Times New Roman"/>
              </a:rPr>
              <a:t>Унікальний</a:t>
            </a:r>
            <a:r>
              <a:rPr lang="uk-UA" sz="1600" dirty="0" smtClean="0">
                <a:solidFill>
                  <a:srgbClr val="E72B3D"/>
                </a:solidFill>
                <a:cs typeface="Times New Roman"/>
              </a:rPr>
              <a:t> </a:t>
            </a:r>
            <a:r>
              <a:rPr lang="uk-UA" sz="1600" dirty="0" smtClean="0">
                <a:solidFill>
                  <a:srgbClr val="000000"/>
                </a:solidFill>
                <a:cs typeface="Times New Roman"/>
              </a:rPr>
              <a:t>досвід </a:t>
            </a:r>
            <a:r>
              <a:rPr lang="uk-UA" sz="1600" dirty="0">
                <a:solidFill>
                  <a:srgbClr val="000000"/>
                </a:solidFill>
                <a:cs typeface="Times New Roman"/>
              </a:rPr>
              <a:t>хірургічного лікування </a:t>
            </a:r>
            <a:r>
              <a:rPr lang="uk-UA" sz="1600" cap="all" dirty="0" smtClean="0">
                <a:solidFill>
                  <a:srgbClr val="E72B3D"/>
                </a:solidFill>
                <a:cs typeface="Times New Roman"/>
              </a:rPr>
              <a:t>інфекційного ендокардиту</a:t>
            </a:r>
          </a:p>
          <a:p>
            <a:pPr marL="806450" lvl="1" indent="0">
              <a:buNone/>
              <a:defRPr/>
            </a:pPr>
            <a:r>
              <a:rPr lang="uk-UA" sz="1600" dirty="0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lang="uk-UA" sz="1600" dirty="0">
                <a:solidFill>
                  <a:srgbClr val="000000"/>
                </a:solidFill>
                <a:cs typeface="Times New Roman"/>
              </a:rPr>
              <a:t>більше </a:t>
            </a:r>
            <a:r>
              <a:rPr lang="uk-UA" sz="1600" b="1" dirty="0">
                <a:solidFill>
                  <a:srgbClr val="E72B3D"/>
                </a:solidFill>
                <a:cs typeface="Times New Roman"/>
              </a:rPr>
              <a:t>4.000</a:t>
            </a:r>
            <a:r>
              <a:rPr lang="uk-UA" sz="1600" dirty="0">
                <a:solidFill>
                  <a:srgbClr val="E72B3D"/>
                </a:solidFill>
                <a:cs typeface="Times New Roman"/>
              </a:rPr>
              <a:t> </a:t>
            </a:r>
            <a:r>
              <a:rPr lang="uk-UA" sz="1600" dirty="0">
                <a:solidFill>
                  <a:srgbClr val="000000"/>
                </a:solidFill>
                <a:cs typeface="Times New Roman"/>
              </a:rPr>
              <a:t>випадків з безпрецендентно високими показниками якості</a:t>
            </a:r>
            <a:r>
              <a:rPr lang="uk-UA" sz="1600" dirty="0" smtClean="0">
                <a:solidFill>
                  <a:srgbClr val="000000"/>
                </a:solidFill>
                <a:cs typeface="Times New Roman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cs typeface="Times New Roman"/>
              </a:rPr>
              <a:t>З</a:t>
            </a:r>
            <a:r>
              <a:rPr lang="uk-UA" sz="1600" dirty="0">
                <a:solidFill>
                  <a:srgbClr val="000000"/>
                </a:solidFill>
                <a:cs typeface="Times New Roman"/>
              </a:rPr>
              <a:t>начні досягнення в хірургії </a:t>
            </a:r>
            <a:r>
              <a:rPr lang="uk-UA" sz="1600" cap="all" dirty="0">
                <a:solidFill>
                  <a:srgbClr val="E72B3D"/>
                </a:solidFill>
                <a:cs typeface="Times New Roman"/>
              </a:rPr>
              <a:t>аневризми аорти</a:t>
            </a:r>
            <a:r>
              <a:rPr lang="uk-UA" sz="1600" dirty="0">
                <a:cs typeface="Times New Roman"/>
              </a:rPr>
              <a:t>, </a:t>
            </a:r>
            <a:r>
              <a:rPr lang="uk-UA" sz="1600" dirty="0">
                <a:solidFill>
                  <a:srgbClr val="000000"/>
                </a:solidFill>
                <a:cs typeface="Times New Roman"/>
              </a:rPr>
              <a:t>в тому числі і при </a:t>
            </a:r>
            <a:r>
              <a:rPr lang="uk-UA" sz="1600" dirty="0" smtClean="0">
                <a:solidFill>
                  <a:srgbClr val="000000"/>
                </a:solidFill>
                <a:cs typeface="Times New Roman"/>
              </a:rPr>
              <a:t>розшаруванні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uk-UA" sz="1600" dirty="0">
                <a:solidFill>
                  <a:schemeClr val="tx1"/>
                </a:solidFill>
                <a:cs typeface="Times New Roman"/>
              </a:rPr>
              <a:t>Хірургічне лікування </a:t>
            </a:r>
            <a:r>
              <a:rPr lang="uk-UA" sz="1600" cap="all" dirty="0">
                <a:solidFill>
                  <a:srgbClr val="E72B3D"/>
                </a:solidFill>
                <a:cs typeface="Times New Roman"/>
              </a:rPr>
              <a:t>кардіоміопатій</a:t>
            </a:r>
            <a:r>
              <a:rPr lang="uk-UA" sz="1600" dirty="0">
                <a:solidFill>
                  <a:srgbClr val="E72B3D"/>
                </a:solidFill>
                <a:cs typeface="Times New Roman"/>
              </a:rPr>
              <a:t> </a:t>
            </a:r>
            <a:r>
              <a:rPr lang="uk-UA" sz="1600" dirty="0">
                <a:solidFill>
                  <a:schemeClr val="tx1"/>
                </a:solidFill>
                <a:cs typeface="Times New Roman"/>
              </a:rPr>
              <a:t>та </a:t>
            </a:r>
            <a:r>
              <a:rPr lang="uk-UA" sz="1600" dirty="0" smtClean="0">
                <a:solidFill>
                  <a:schemeClr val="tx1"/>
                </a:solidFill>
                <a:cs typeface="Times New Roman"/>
              </a:rPr>
              <a:t>ХСН</a:t>
            </a:r>
            <a:endParaRPr lang="uk-UA" sz="1600" dirty="0">
              <a:solidFill>
                <a:srgbClr val="000000"/>
              </a:solidFill>
              <a:cs typeface="Times New Roman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00"/>
                </a:solidFill>
                <a:cs typeface="Times New Roman"/>
              </a:rPr>
              <a:t>Розробка </a:t>
            </a:r>
            <a:r>
              <a:rPr lang="uk-UA" sz="1600" dirty="0">
                <a:solidFill>
                  <a:srgbClr val="000000"/>
                </a:solidFill>
                <a:cs typeface="Times New Roman"/>
              </a:rPr>
              <a:t>та застосування нових методик </a:t>
            </a:r>
            <a:r>
              <a:rPr lang="uk-UA" sz="1600" dirty="0" smtClean="0">
                <a:solidFill>
                  <a:srgbClr val="E72B3D"/>
                </a:solidFill>
                <a:cs typeface="Times New Roman"/>
              </a:rPr>
              <a:t>пластики </a:t>
            </a:r>
            <a:r>
              <a:rPr lang="uk-UA" sz="1600" dirty="0">
                <a:solidFill>
                  <a:srgbClr val="E72B3D"/>
                </a:solidFill>
                <a:cs typeface="Times New Roman"/>
              </a:rPr>
              <a:t>клапанів </a:t>
            </a:r>
            <a:endParaRPr lang="uk-UA" sz="1600" dirty="0" smtClean="0">
              <a:solidFill>
                <a:srgbClr val="E72B3D"/>
              </a:solidFill>
              <a:cs typeface="Times New Roman"/>
            </a:endParaRPr>
          </a:p>
          <a:p>
            <a:pPr>
              <a:defRPr/>
            </a:pPr>
            <a:r>
              <a:rPr lang="ru-RU" sz="1800" dirty="0" smtClean="0">
                <a:solidFill>
                  <a:srgbClr val="000000"/>
                </a:solidFill>
                <a:cs typeface="Times New Roman"/>
              </a:rPr>
              <a:t>В</a:t>
            </a:r>
            <a:r>
              <a:rPr lang="uk-UA" sz="1800" dirty="0">
                <a:solidFill>
                  <a:srgbClr val="000000"/>
                </a:solidFill>
                <a:cs typeface="Times New Roman"/>
              </a:rPr>
              <a:t>исокоякісна хірургія </a:t>
            </a:r>
            <a:r>
              <a:rPr lang="uk-UA" sz="1800" dirty="0">
                <a:solidFill>
                  <a:srgbClr val="E72B3D"/>
                </a:solidFill>
                <a:cs typeface="Times New Roman"/>
              </a:rPr>
              <a:t>ВРОДЖЕНИХ ВАД СЕРЦЯ </a:t>
            </a:r>
            <a:r>
              <a:rPr lang="uk-UA" sz="1800" dirty="0">
                <a:solidFill>
                  <a:srgbClr val="000000"/>
                </a:solidFill>
                <a:cs typeface="Times New Roman"/>
              </a:rPr>
              <a:t>(вітчизняні </a:t>
            </a:r>
            <a:r>
              <a:rPr lang="en-US" sz="1800" dirty="0">
                <a:solidFill>
                  <a:srgbClr val="000000"/>
                </a:solidFill>
                <a:cs typeface="Times New Roman"/>
              </a:rPr>
              <a:t>“know how”)</a:t>
            </a:r>
          </a:p>
          <a:p>
            <a:pPr>
              <a:defRPr/>
            </a:pPr>
            <a:r>
              <a:rPr lang="uk-UA" sz="1800" dirty="0" smtClean="0">
                <a:solidFill>
                  <a:srgbClr val="000000"/>
                </a:solidFill>
                <a:cs typeface="Times New Roman"/>
              </a:rPr>
              <a:t>Впровадження </a:t>
            </a:r>
            <a:r>
              <a:rPr lang="uk-UA" sz="1800" dirty="0" smtClean="0">
                <a:solidFill>
                  <a:srgbClr val="E72B3D"/>
                </a:solidFill>
                <a:cs typeface="Times New Roman"/>
              </a:rPr>
              <a:t>малоінвазивних та малотравматичних </a:t>
            </a:r>
            <a:r>
              <a:rPr lang="uk-UA" sz="1800" dirty="0" smtClean="0">
                <a:solidFill>
                  <a:srgbClr val="000000"/>
                </a:solidFill>
                <a:cs typeface="Times New Roman"/>
              </a:rPr>
              <a:t>методик</a:t>
            </a:r>
          </a:p>
          <a:p>
            <a:pPr>
              <a:defRPr/>
            </a:pPr>
            <a:r>
              <a:rPr lang="uk-UA" sz="1800" dirty="0" smtClean="0">
                <a:solidFill>
                  <a:srgbClr val="000000"/>
                </a:solidFill>
                <a:cs typeface="Times New Roman"/>
              </a:rPr>
              <a:t>Формування напрямку </a:t>
            </a:r>
            <a:r>
              <a:rPr lang="uk-UA" sz="1800" dirty="0" smtClean="0">
                <a:solidFill>
                  <a:srgbClr val="E72B3D"/>
                </a:solidFill>
                <a:cs typeface="Times New Roman"/>
              </a:rPr>
              <a:t>екстреної та невідкладної кардіохірургії</a:t>
            </a:r>
          </a:p>
          <a:p>
            <a:pPr>
              <a:defRPr/>
            </a:pPr>
            <a:r>
              <a:rPr lang="uk-UA" sz="1800" dirty="0" smtClean="0">
                <a:solidFill>
                  <a:srgbClr val="000000"/>
                </a:solidFill>
                <a:cs typeface="Times New Roman"/>
              </a:rPr>
              <a:t>Активна </a:t>
            </a:r>
            <a:r>
              <a:rPr lang="uk-UA" sz="1800" dirty="0" smtClean="0">
                <a:solidFill>
                  <a:srgbClr val="E72B3D"/>
                </a:solidFill>
                <a:cs typeface="Times New Roman"/>
              </a:rPr>
              <a:t>співпраця з лікарями</a:t>
            </a:r>
            <a:r>
              <a:rPr lang="uk-UA" sz="1800" dirty="0" smtClean="0">
                <a:solidFill>
                  <a:srgbClr val="000000"/>
                </a:solidFill>
                <a:cs typeface="Times New Roman"/>
              </a:rPr>
              <a:t> первинної та вторинної ланок</a:t>
            </a:r>
          </a:p>
          <a:p>
            <a:pPr>
              <a:defRPr/>
            </a:pPr>
            <a:r>
              <a:rPr lang="uk-UA" sz="1800" dirty="0" smtClean="0">
                <a:solidFill>
                  <a:srgbClr val="000000"/>
                </a:solidFill>
                <a:cs typeface="Times New Roman"/>
              </a:rPr>
              <a:t>Створення напрямку серцево-судинної та біомедичної інженерії</a:t>
            </a:r>
          </a:p>
          <a:p>
            <a:pPr>
              <a:defRPr/>
            </a:pPr>
            <a:endParaRPr lang="uk-UA" sz="1800" dirty="0" smtClean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10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/>
              <a:t>Порівняння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рівнів</a:t>
            </a:r>
            <a:r>
              <a:rPr lang="ru-RU" sz="2800" dirty="0" smtClean="0"/>
              <a:t> </a:t>
            </a:r>
            <a:r>
              <a:rPr lang="ru-RU" sz="2800" dirty="0" err="1" smtClean="0"/>
              <a:t>летальності</a:t>
            </a:r>
            <a:r>
              <a:rPr lang="ru-RU" sz="2800" dirty="0" smtClean="0"/>
              <a:t> </a:t>
            </a:r>
            <a:r>
              <a:rPr lang="ru-RU" sz="2800" dirty="0"/>
              <a:t>при </a:t>
            </a:r>
            <a:r>
              <a:rPr lang="ru-RU" sz="2800" dirty="0" err="1"/>
              <a:t>набутих</a:t>
            </a:r>
            <a:r>
              <a:rPr lang="ru-RU" sz="2800" dirty="0"/>
              <a:t> </a:t>
            </a:r>
            <a:r>
              <a:rPr lang="ru-RU" sz="2800" dirty="0" err="1"/>
              <a:t>вадах</a:t>
            </a:r>
            <a:r>
              <a:rPr lang="ru-RU" sz="2800" dirty="0"/>
              <a:t> </a:t>
            </a:r>
            <a:r>
              <a:rPr lang="ru-RU" sz="2800" dirty="0" err="1" smtClean="0"/>
              <a:t>серця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32</a:t>
            </a:fld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643785"/>
              </p:ext>
            </p:extLst>
          </p:nvPr>
        </p:nvGraphicFramePr>
        <p:xfrm>
          <a:off x="354330" y="1177290"/>
          <a:ext cx="8579296" cy="358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7131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007BBE"/>
                </a:solidFill>
              </a:rPr>
              <a:t>Результати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хірургічного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лікування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uk-UA" sz="2800" dirty="0" smtClean="0">
                <a:solidFill>
                  <a:srgbClr val="007BBE"/>
                </a:solidFill>
              </a:rPr>
              <a:t>ІЕ </a:t>
            </a:r>
            <a:r>
              <a:rPr lang="ru-RU" sz="2800" dirty="0" smtClean="0">
                <a:solidFill>
                  <a:srgbClr val="007BBE"/>
                </a:solidFill>
              </a:rPr>
              <a:t>в </a:t>
            </a:r>
            <a:r>
              <a:rPr lang="ru-RU" sz="2800" dirty="0" err="1">
                <a:solidFill>
                  <a:srgbClr val="007BBE"/>
                </a:solidFill>
              </a:rPr>
              <a:t>світі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33</a:t>
            </a:fld>
            <a:endParaRPr lang="ru-RU" dirty="0"/>
          </a:p>
        </p:txBody>
      </p:sp>
      <p:graphicFrame>
        <p:nvGraphicFramePr>
          <p:cNvPr id="5" name="Group 810"/>
          <p:cNvGraphicFramePr>
            <a:graphicFrameLocks noGrp="1"/>
          </p:cNvGraphicFramePr>
          <p:nvPr>
            <p:extLst/>
          </p:nvPr>
        </p:nvGraphicFramePr>
        <p:xfrm>
          <a:off x="457200" y="1120139"/>
          <a:ext cx="8229600" cy="370900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3614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12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89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90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74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14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337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Автор,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рік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К-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ть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спостережень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Госпітальна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летальність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Рецидив ІЕ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9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Krykunov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2016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E454C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236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E454C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E454C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E454C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E454C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EE454C">
                        <a:alpha val="43000"/>
                      </a:srgbClr>
                    </a:solidFill>
                  </a:tcPr>
                </a:tc>
              </a:tr>
              <a:tr h="347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lang="en-US" sz="1600" kern="1200" dirty="0" err="1" smtClean="0">
                          <a:effectLst/>
                        </a:rPr>
                        <a:t>Pericart</a:t>
                      </a:r>
                      <a:r>
                        <a:rPr lang="en-US" sz="1600" kern="1200" dirty="0" smtClean="0">
                          <a:effectLst/>
                        </a:rPr>
                        <a:t>, 2016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R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Perrotta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</a:rPr>
                        <a:t>F. van den Brink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lang="en-US" sz="1600" kern="1200" dirty="0" err="1" smtClean="0">
                          <a:effectLst/>
                        </a:rPr>
                        <a:t>Murai</a:t>
                      </a:r>
                      <a:r>
                        <a:rPr lang="en-US" sz="1600" kern="1200" dirty="0" smtClean="0">
                          <a:effectLst/>
                        </a:rPr>
                        <a:t>, 2016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Pang,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7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Onorati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04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Wang,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984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>
                <a:solidFill>
                  <a:srgbClr val="007BBE"/>
                </a:solidFill>
              </a:rPr>
              <a:t>Хірургія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пухлин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серця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br>
              <a:rPr lang="ru-RU" sz="2800" dirty="0">
                <a:solidFill>
                  <a:srgbClr val="007BBE"/>
                </a:solidFill>
              </a:rPr>
            </a:br>
            <a:r>
              <a:rPr lang="ru-RU" sz="2800" dirty="0">
                <a:solidFill>
                  <a:srgbClr val="007BBE"/>
                </a:solidFill>
              </a:rPr>
              <a:t>(</a:t>
            </a:r>
            <a:r>
              <a:rPr lang="ru-RU" sz="2800" dirty="0" err="1">
                <a:solidFill>
                  <a:srgbClr val="007BBE"/>
                </a:solidFill>
              </a:rPr>
              <a:t>n</a:t>
            </a:r>
            <a:r>
              <a:rPr lang="ru-RU" sz="2800" dirty="0">
                <a:solidFill>
                  <a:srgbClr val="007BBE"/>
                </a:solidFill>
              </a:rPr>
              <a:t> = 832)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34</a:t>
            </a:fld>
            <a:endParaRPr lang="ru-RU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590504"/>
              </p:ext>
            </p:extLst>
          </p:nvPr>
        </p:nvGraphicFramePr>
        <p:xfrm>
          <a:off x="374650" y="1063229"/>
          <a:ext cx="6345746" cy="379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87475" y="1231964"/>
            <a:ext cx="7127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Arial" pitchFamily="34" charset="0"/>
              </a:rPr>
              <a:t>n = 22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800262" y="2214803"/>
            <a:ext cx="7127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Arial" pitchFamily="34" charset="0"/>
              </a:rPr>
              <a:t>n = 2</a:t>
            </a:r>
            <a:r>
              <a:rPr lang="ru-RU" altLang="en-US" sz="1200" dirty="0">
                <a:latin typeface="+mn-lt"/>
                <a:cs typeface="Arial" pitchFamily="34" charset="0"/>
              </a:rPr>
              <a:t>9</a:t>
            </a:r>
            <a:endParaRPr lang="en-US" altLang="en-US" sz="1200" dirty="0">
              <a:latin typeface="+mn-lt"/>
              <a:cs typeface="Arial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448666" y="2645466"/>
            <a:ext cx="7127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Arial" pitchFamily="34" charset="0"/>
              </a:rPr>
              <a:t>n = </a:t>
            </a:r>
            <a:r>
              <a:rPr lang="ru-RU" altLang="en-US" sz="1200" dirty="0">
                <a:latin typeface="+mn-lt"/>
                <a:cs typeface="Arial" pitchFamily="34" charset="0"/>
              </a:rPr>
              <a:t>101</a:t>
            </a:r>
            <a:endParaRPr lang="en-US" altLang="en-US" sz="1200" dirty="0">
              <a:latin typeface="+mn-lt"/>
              <a:cs typeface="Arial" pitchFamily="34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078752" y="2391239"/>
            <a:ext cx="7127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Arial" pitchFamily="34" charset="0"/>
              </a:rPr>
              <a:t>n = </a:t>
            </a:r>
            <a:r>
              <a:rPr lang="ru-RU" altLang="en-US" sz="1200" dirty="0">
                <a:latin typeface="+mn-lt"/>
                <a:cs typeface="Arial" pitchFamily="34" charset="0"/>
              </a:rPr>
              <a:t>103</a:t>
            </a:r>
            <a:endParaRPr lang="en-US" altLang="en-US" sz="1200" dirty="0">
              <a:latin typeface="+mn-lt"/>
              <a:cs typeface="Arial" pitchFamily="34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791539" y="3394378"/>
            <a:ext cx="7127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Arial" pitchFamily="34" charset="0"/>
              </a:rPr>
              <a:t>n = </a:t>
            </a:r>
            <a:r>
              <a:rPr lang="ru-RU" altLang="en-US" sz="1200" dirty="0">
                <a:latin typeface="+mn-lt"/>
                <a:cs typeface="Arial" pitchFamily="34" charset="0"/>
              </a:rPr>
              <a:t>102</a:t>
            </a:r>
            <a:endParaRPr lang="en-US" altLang="en-US" sz="1200" dirty="0">
              <a:latin typeface="+mn-lt"/>
              <a:cs typeface="Arial" pitchFamily="34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436593" y="3735709"/>
            <a:ext cx="712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Arial" pitchFamily="34" charset="0"/>
              </a:rPr>
              <a:t>n = </a:t>
            </a:r>
            <a:r>
              <a:rPr lang="ru-RU" altLang="en-US" sz="1200" dirty="0">
                <a:latin typeface="+mn-lt"/>
                <a:cs typeface="Arial" pitchFamily="34" charset="0"/>
              </a:rPr>
              <a:t>114</a:t>
            </a:r>
            <a:endParaRPr lang="en-US" altLang="en-US" sz="1200" dirty="0">
              <a:latin typeface="+mn-lt"/>
              <a:cs typeface="Arial" pitchFamily="34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5149381" y="3735709"/>
            <a:ext cx="712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Arial" pitchFamily="34" charset="0"/>
              </a:rPr>
              <a:t>n = </a:t>
            </a:r>
            <a:r>
              <a:rPr lang="ru-RU" altLang="en-US" sz="1200" dirty="0">
                <a:latin typeface="+mn-lt"/>
                <a:cs typeface="Arial" pitchFamily="34" charset="0"/>
              </a:rPr>
              <a:t>154</a:t>
            </a:r>
            <a:endParaRPr lang="en-US" altLang="en-US" sz="1200" dirty="0">
              <a:latin typeface="+mn-lt"/>
              <a:cs typeface="Arial" pitchFamily="34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796657" y="3735709"/>
            <a:ext cx="71278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  <a:cs typeface="Times New Roman" panose="02020603050405020304" pitchFamily="18" charset="0"/>
              </a:rPr>
              <a:t>n = </a:t>
            </a:r>
            <a:r>
              <a:rPr lang="ru-RU" altLang="en-US" sz="1200" dirty="0" smtClean="0">
                <a:latin typeface="+mn-lt"/>
                <a:cs typeface="Times New Roman" panose="02020603050405020304" pitchFamily="18" charset="0"/>
              </a:rPr>
              <a:t>146</a:t>
            </a:r>
            <a:endParaRPr lang="en-US" altLang="en-US" sz="12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664" y="1231964"/>
            <a:ext cx="1880019" cy="125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1026" y="2962760"/>
            <a:ext cx="1847657" cy="123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82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51743" y="1281059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ru-RU" sz="1600" dirty="0"/>
              <a:t>Комплексний динамічний аналіз проблем стану здоров’я </a:t>
            </a:r>
            <a:endParaRPr lang="ru-RU" altLang="ru-RU" sz="16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03757" y="1278292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ru-RU" sz="1600" dirty="0"/>
              <a:t>Кліматичні і екологічні особливості території</a:t>
            </a:r>
            <a:endParaRPr lang="ru-RU" altLang="ru-RU" sz="16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29764" y="1278292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ru-RU" sz="1600" dirty="0"/>
              <a:t>Соціально - економічно особливості населення</a:t>
            </a:r>
            <a:endParaRPr lang="ru-RU" altLang="ru-RU" sz="16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577750" y="1278292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altLang="ru-RU" sz="1600" dirty="0"/>
              <a:t>Епідеміологія і соціальна вага проблемного захворювання</a:t>
            </a:r>
            <a:endParaRPr lang="ru-RU" sz="1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1743" y="2627794"/>
            <a:ext cx="8251209" cy="790112"/>
          </a:xfrm>
          <a:prstGeom prst="roundRect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b="1" dirty="0"/>
              <a:t>Комплекс профілактичних</a:t>
            </a:r>
            <a:r>
              <a:rPr lang="en-US" altLang="ru-RU" b="1" dirty="0"/>
              <a:t>,</a:t>
            </a:r>
            <a:r>
              <a:rPr lang="uk-UA" altLang="ru-RU" b="1" dirty="0"/>
              <a:t> </a:t>
            </a:r>
            <a:r>
              <a:rPr lang="uk-UA" altLang="ru-RU" b="1" dirty="0" err="1" smtClean="0"/>
              <a:t>діагностично</a:t>
            </a:r>
            <a:r>
              <a:rPr lang="uk-UA" altLang="ru-RU" b="1" dirty="0" smtClean="0"/>
              <a:t>-лікувальних </a:t>
            </a:r>
            <a:r>
              <a:rPr lang="uk-UA" altLang="ru-RU" b="1" dirty="0"/>
              <a:t>заходів – </a:t>
            </a:r>
          </a:p>
          <a:p>
            <a:pPr algn="ctr"/>
            <a:r>
              <a:rPr lang="uk-UA" altLang="ru-RU" b="1" dirty="0" smtClean="0"/>
              <a:t>РОЗВИТОК СИСТЕМИ ГРОМАДСЬКОГО ЗДОРОВ’Я</a:t>
            </a: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51743" y="3696556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600" dirty="0" err="1"/>
              <a:t>Організація</a:t>
            </a:r>
            <a:r>
              <a:rPr lang="ru-RU" altLang="ru-RU" sz="1600" dirty="0"/>
              <a:t>  диспансерного </a:t>
            </a:r>
            <a:r>
              <a:rPr lang="ru-RU" altLang="ru-RU" sz="1600" dirty="0" err="1"/>
              <a:t>спостереження</a:t>
            </a:r>
            <a:endParaRPr lang="ru-RU" altLang="ru-RU" sz="1600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03757" y="3696556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600" dirty="0" err="1"/>
              <a:t>Сприятливі</a:t>
            </a:r>
            <a:r>
              <a:rPr lang="ru-RU" altLang="ru-RU" sz="1600" dirty="0"/>
              <a:t> </a:t>
            </a:r>
            <a:r>
              <a:rPr lang="ru-RU" altLang="ru-RU" sz="1600" dirty="0" err="1"/>
              <a:t>умови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праці</a:t>
            </a:r>
            <a:r>
              <a:rPr lang="ru-RU" altLang="ru-RU" sz="1600" dirty="0"/>
              <a:t> та </a:t>
            </a:r>
            <a:r>
              <a:rPr lang="ru-RU" altLang="ru-RU" sz="1600" dirty="0" err="1"/>
              <a:t>життя</a:t>
            </a:r>
            <a:endParaRPr lang="ru-RU" altLang="ru-RU" sz="16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829763" y="3690444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600" dirty="0" err="1"/>
              <a:t>Профілактика</a:t>
            </a:r>
            <a:r>
              <a:rPr lang="ru-RU" altLang="ru-RU" sz="1600" dirty="0"/>
              <a:t> </a:t>
            </a:r>
            <a:r>
              <a:rPr lang="ru-RU" altLang="ru-RU" sz="1600" dirty="0" err="1"/>
              <a:t>стресів</a:t>
            </a:r>
            <a:r>
              <a:rPr lang="ru-RU" altLang="ru-RU" sz="1600" dirty="0"/>
              <a:t>, </a:t>
            </a:r>
            <a:r>
              <a:rPr lang="ru-RU" altLang="ru-RU" sz="1600" dirty="0" err="1"/>
              <a:t>здорове</a:t>
            </a:r>
            <a:r>
              <a:rPr lang="ru-RU" altLang="ru-RU" sz="1600" dirty="0"/>
              <a:t> </a:t>
            </a:r>
            <a:r>
              <a:rPr lang="ru-RU" altLang="ru-RU" sz="1600" dirty="0" err="1"/>
              <a:t>харчування</a:t>
            </a:r>
            <a:endParaRPr lang="ru-RU" altLang="ru-RU" sz="1600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577750" y="3696556"/>
            <a:ext cx="1873188" cy="1074198"/>
          </a:xfrm>
          <a:prstGeom prst="roundRect">
            <a:avLst/>
          </a:prstGeom>
          <a:solidFill>
            <a:srgbClr val="007E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600" dirty="0" err="1"/>
              <a:t>Економічний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аналіз</a:t>
            </a:r>
            <a:r>
              <a:rPr lang="ru-RU" altLang="ru-RU" sz="1600" dirty="0"/>
              <a:t> </a:t>
            </a:r>
            <a:r>
              <a:rPr lang="ru-RU" altLang="ru-RU" sz="1600" dirty="0" err="1"/>
              <a:t>втрат</a:t>
            </a:r>
            <a:r>
              <a:rPr lang="ru-RU" altLang="ru-RU" sz="1600" dirty="0"/>
              <a:t> стану </a:t>
            </a:r>
            <a:r>
              <a:rPr lang="ru-RU" altLang="ru-RU" sz="1600" dirty="0" err="1"/>
              <a:t>здоров’я</a:t>
            </a:r>
            <a:endParaRPr lang="ru-RU" altLang="ru-RU" sz="16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1281805" y="2352490"/>
            <a:ext cx="213064" cy="275304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3407812" y="2352490"/>
            <a:ext cx="213064" cy="275304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5533819" y="2352490"/>
            <a:ext cx="213064" cy="275304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7659826" y="2352490"/>
            <a:ext cx="213064" cy="275304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 flipV="1">
            <a:off x="1281804" y="3417903"/>
            <a:ext cx="213065" cy="260897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 flipV="1">
            <a:off x="3407811" y="3417903"/>
            <a:ext cx="213065" cy="260897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 flipV="1">
            <a:off x="5533818" y="3419927"/>
            <a:ext cx="213065" cy="260897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 flipV="1">
            <a:off x="7659825" y="3417903"/>
            <a:ext cx="213065" cy="260897"/>
          </a:xfrm>
          <a:prstGeom prst="down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541686" cy="85725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7BBE"/>
                </a:solidFill>
              </a:rPr>
              <a:t>Комплекс заходів задля зменшення ризиків передчасної смерті від ССЗ  </a:t>
            </a:r>
            <a:endParaRPr lang="ru-RU" sz="2800" dirty="0">
              <a:solidFill>
                <a:srgbClr val="007B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83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007EBA"/>
                </a:solidFill>
              </a:rPr>
              <a:t>Указ Президента</a:t>
            </a:r>
            <a:endParaRPr lang="ru-RU" sz="2800" dirty="0">
              <a:solidFill>
                <a:srgbClr val="007EBA"/>
              </a:solidFill>
            </a:endParaRPr>
          </a:p>
        </p:txBody>
      </p:sp>
      <p:pic>
        <p:nvPicPr>
          <p:cNvPr id="5" name="Содержимое 4" descr="Знімок екрана 2016-02-12 о 14.01.25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956" y="1063229"/>
            <a:ext cx="8166843" cy="379308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15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Выноска со стрелкой вниз 5"/>
          <p:cNvSpPr/>
          <p:nvPr/>
        </p:nvSpPr>
        <p:spPr>
          <a:xfrm>
            <a:off x="457199" y="1260510"/>
            <a:ext cx="8229601" cy="2759751"/>
          </a:xfrm>
          <a:prstGeom prst="downArrowCallout">
            <a:avLst>
              <a:gd name="adj1" fmla="val 59760"/>
              <a:gd name="adj2" fmla="val 38905"/>
              <a:gd name="adj3" fmla="val 20090"/>
              <a:gd name="adj4" fmla="val 76103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563367" y="623959"/>
          <a:ext cx="8053793" cy="3396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800" dirty="0" err="1" smtClean="0">
                <a:solidFill>
                  <a:srgbClr val="007EBA"/>
                </a:solidFill>
              </a:rPr>
              <a:t>Складові</a:t>
            </a:r>
            <a:r>
              <a:rPr lang="ru-RU" sz="2800" dirty="0" smtClean="0">
                <a:solidFill>
                  <a:srgbClr val="007EBA"/>
                </a:solidFill>
              </a:rPr>
              <a:t> </a:t>
            </a:r>
            <a:r>
              <a:rPr lang="ru-RU" sz="2800" dirty="0" err="1" smtClean="0">
                <a:solidFill>
                  <a:srgbClr val="007EBA"/>
                </a:solidFill>
              </a:rPr>
              <a:t>державної</a:t>
            </a:r>
            <a:r>
              <a:rPr lang="ru-RU" sz="2800" dirty="0" smtClean="0">
                <a:solidFill>
                  <a:srgbClr val="007EBA"/>
                </a:solidFill>
              </a:rPr>
              <a:t> </a:t>
            </a:r>
            <a:r>
              <a:rPr lang="ru-RU" sz="2800" dirty="0" err="1" smtClean="0">
                <a:solidFill>
                  <a:srgbClr val="007EBA"/>
                </a:solidFill>
              </a:rPr>
              <a:t>політики</a:t>
            </a:r>
            <a:endParaRPr lang="ru-RU" sz="2800" dirty="0">
              <a:solidFill>
                <a:srgbClr val="007EBA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027850" y="4020261"/>
            <a:ext cx="7086601" cy="739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b="1" dirty="0" smtClean="0">
                <a:solidFill>
                  <a:srgbClr val="EE454C"/>
                </a:solidFill>
              </a:rPr>
              <a:t>ДЕРЖАВНА ПРОГРАМА</a:t>
            </a:r>
          </a:p>
          <a:p>
            <a:pPr marL="0" indent="0" algn="ctr">
              <a:buNone/>
            </a:pPr>
            <a:r>
              <a:rPr lang="uk-UA" sz="1800" b="1" dirty="0" smtClean="0">
                <a:solidFill>
                  <a:srgbClr val="EE454C"/>
                </a:solidFill>
              </a:rPr>
              <a:t>і її фінансування</a:t>
            </a:r>
            <a:endParaRPr lang="uk-UA" sz="1800" dirty="0">
              <a:solidFill>
                <a:srgbClr val="EE454C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76249" y="3708533"/>
            <a:ext cx="1840911" cy="983139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1400" dirty="0" smtClean="0"/>
              <a:t>Відповідальність медпрацівників за невикористані можливості</a:t>
            </a:r>
            <a:endParaRPr lang="ru-RU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3367" y="3708534"/>
            <a:ext cx="1840911" cy="983138"/>
          </a:xfrm>
          <a:prstGeom prst="roundRect">
            <a:avLst>
              <a:gd name="adj" fmla="val 10000"/>
            </a:avLst>
          </a:prstGeom>
          <a:solidFill>
            <a:schemeClr val="tx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err="1"/>
              <a:t>Застосування</a:t>
            </a:r>
            <a:r>
              <a:rPr lang="ru-RU" sz="1400" dirty="0"/>
              <a:t> </a:t>
            </a:r>
            <a:r>
              <a:rPr lang="ru-RU" sz="1400" dirty="0" err="1"/>
              <a:t>нових</a:t>
            </a:r>
            <a:r>
              <a:rPr lang="ru-RU" sz="1400" dirty="0"/>
              <a:t> </a:t>
            </a:r>
            <a:r>
              <a:rPr lang="ru-RU" sz="1400" dirty="0" err="1"/>
              <a:t>мотиваційних</a:t>
            </a:r>
            <a:r>
              <a:rPr lang="ru-RU" sz="1400" dirty="0"/>
              <a:t> </a:t>
            </a:r>
            <a:r>
              <a:rPr lang="ru-RU" sz="1400" dirty="0" err="1"/>
              <a:t>механізмів</a:t>
            </a:r>
            <a:r>
              <a:rPr lang="ru-RU" sz="1400" dirty="0"/>
              <a:t> для </a:t>
            </a:r>
            <a:r>
              <a:rPr lang="ru-RU" sz="1400" dirty="0" err="1"/>
              <a:t>медпрацівникіів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026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442553"/>
            <a:ext cx="5682028" cy="47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57200" y="205979"/>
            <a:ext cx="74935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err="1" smtClean="0">
                <a:solidFill>
                  <a:srgbClr val="007BBC"/>
                </a:solidFill>
              </a:rPr>
              <a:t>Завдання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державної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програми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боротьби</a:t>
            </a:r>
            <a:r>
              <a:rPr lang="ru-RU" sz="2800" dirty="0" smtClean="0">
                <a:solidFill>
                  <a:srgbClr val="007BBC"/>
                </a:solidFill>
              </a:rPr>
              <a:t> з </a:t>
            </a:r>
            <a:r>
              <a:rPr lang="ru-RU" sz="2800" dirty="0" err="1" smtClean="0">
                <a:solidFill>
                  <a:srgbClr val="007BBC"/>
                </a:solidFill>
              </a:rPr>
              <a:t>серцево-судинними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захворюваннями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endParaRPr lang="ru-RU" sz="2800" dirty="0">
              <a:solidFill>
                <a:srgbClr val="007BBC"/>
              </a:solidFill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57200" y="1317038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dirty="0" err="1" smtClean="0"/>
              <a:t>Первинна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/>
              <a:t>вторинна</a:t>
            </a:r>
            <a:r>
              <a:rPr lang="ru-RU" sz="2000" dirty="0"/>
              <a:t> </a:t>
            </a:r>
            <a:r>
              <a:rPr lang="ru-RU" sz="2000" dirty="0" err="1"/>
              <a:t>профілактика</a:t>
            </a:r>
            <a:r>
              <a:rPr lang="ru-RU" sz="2000" dirty="0"/>
              <a:t> ССЗ – </a:t>
            </a:r>
            <a:r>
              <a:rPr lang="ru-RU" sz="2000" dirty="0" err="1"/>
              <a:t>елемент</a:t>
            </a:r>
            <a:r>
              <a:rPr lang="ru-RU" sz="2000" dirty="0"/>
              <a:t> </a:t>
            </a:r>
            <a:r>
              <a:rPr lang="ru-RU" sz="2000" dirty="0" err="1"/>
              <a:t>державної</a:t>
            </a:r>
            <a:r>
              <a:rPr lang="ru-RU" sz="2000" dirty="0"/>
              <a:t> </a:t>
            </a:r>
            <a:r>
              <a:rPr lang="ru-RU" sz="2000" dirty="0" err="1"/>
              <a:t>політики</a:t>
            </a:r>
            <a:endParaRPr lang="ru-RU" sz="2000" dirty="0"/>
          </a:p>
          <a:p>
            <a:pPr marL="342900" indent="-342900">
              <a:buFont typeface="Arial"/>
              <a:buChar char="•"/>
            </a:pPr>
            <a:r>
              <a:rPr lang="ru-RU" sz="2000" dirty="0" err="1" smtClean="0"/>
              <a:t>Створити</a:t>
            </a:r>
            <a:r>
              <a:rPr lang="ru-RU" sz="2000" dirty="0" smtClean="0"/>
              <a:t> систему </a:t>
            </a:r>
            <a:r>
              <a:rPr lang="ru-RU" sz="2000" dirty="0" err="1" smtClean="0"/>
              <a:t>екстреної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невідкладної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кардіохірургічної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інтервенційної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допомоги</a:t>
            </a:r>
            <a:endParaRPr lang="ru-RU" sz="2000" dirty="0"/>
          </a:p>
          <a:p>
            <a:pPr marL="342900" indent="-342900">
              <a:buFont typeface="Arial"/>
              <a:buChar char="•"/>
            </a:pPr>
            <a:r>
              <a:rPr lang="ru-RU" sz="2000" dirty="0" err="1"/>
              <a:t>Покращити</a:t>
            </a:r>
            <a:r>
              <a:rPr lang="ru-RU" sz="2000" dirty="0"/>
              <a:t> доступ </a:t>
            </a:r>
            <a:r>
              <a:rPr lang="ru-RU" sz="2000" dirty="0" err="1"/>
              <a:t>громадян</a:t>
            </a:r>
            <a:r>
              <a:rPr lang="ru-RU" sz="2000" dirty="0"/>
              <a:t> до </a:t>
            </a:r>
            <a:r>
              <a:rPr lang="ru-RU" sz="2000" dirty="0" err="1"/>
              <a:t>сучасних</a:t>
            </a:r>
            <a:r>
              <a:rPr lang="ru-RU" sz="2000" dirty="0"/>
              <a:t> </a:t>
            </a:r>
            <a:r>
              <a:rPr lang="ru-RU" sz="2000" dirty="0" err="1"/>
              <a:t>методів</a:t>
            </a:r>
            <a:r>
              <a:rPr lang="ru-RU" sz="2000" dirty="0"/>
              <a:t> </a:t>
            </a:r>
            <a:r>
              <a:rPr lang="ru-RU" sz="2000" dirty="0" err="1" smtClean="0"/>
              <a:t>діагностики</a:t>
            </a:r>
            <a:r>
              <a:rPr lang="ru-RU" sz="2000" dirty="0" smtClean="0"/>
              <a:t> ССЗ</a:t>
            </a:r>
            <a:endParaRPr lang="ru-RU" sz="2000" dirty="0"/>
          </a:p>
          <a:p>
            <a:pPr marL="342900" indent="-342900">
              <a:buFont typeface="Arial"/>
              <a:buChar char="•"/>
            </a:pPr>
            <a:r>
              <a:rPr lang="ru-RU" sz="2000" dirty="0" err="1" smtClean="0"/>
              <a:t>Збільшити</a:t>
            </a:r>
            <a:r>
              <a:rPr lang="ru-RU" sz="2000" dirty="0" smtClean="0"/>
              <a:t> </a:t>
            </a:r>
            <a:r>
              <a:rPr lang="ru-RU" sz="2000" dirty="0" err="1"/>
              <a:t>обсяги</a:t>
            </a:r>
            <a:r>
              <a:rPr lang="ru-RU" sz="2000" dirty="0"/>
              <a:t> </a:t>
            </a:r>
            <a:r>
              <a:rPr lang="ru-RU" sz="2000" dirty="0" err="1"/>
              <a:t>кардіохірургічної</a:t>
            </a:r>
            <a:r>
              <a:rPr lang="ru-RU" sz="2000" dirty="0"/>
              <a:t> </a:t>
            </a:r>
            <a:r>
              <a:rPr lang="ru-RU" sz="2000" dirty="0" err="1"/>
              <a:t>допомоги</a:t>
            </a:r>
            <a:r>
              <a:rPr lang="ru-RU" sz="2000" dirty="0"/>
              <a:t> та </a:t>
            </a:r>
            <a:r>
              <a:rPr lang="ru-RU" sz="2000" dirty="0" err="1" smtClean="0"/>
              <a:t>різновиди</a:t>
            </a:r>
            <a:r>
              <a:rPr lang="ru-RU" sz="2000" dirty="0" smtClean="0"/>
              <a:t> </a:t>
            </a:r>
            <a:r>
              <a:rPr lang="ru-RU" sz="2000" dirty="0" err="1" smtClean="0"/>
              <a:t>операцій</a:t>
            </a:r>
            <a:r>
              <a:rPr lang="ru-RU" sz="2000" dirty="0"/>
              <a:t>, в першу </a:t>
            </a:r>
            <a:r>
              <a:rPr lang="ru-RU" sz="2000" dirty="0" err="1"/>
              <a:t>чергу</a:t>
            </a:r>
            <a:r>
              <a:rPr lang="ru-RU" sz="2000" dirty="0"/>
              <a:t>, в </a:t>
            </a:r>
            <a:r>
              <a:rPr lang="ru-RU" sz="2000" dirty="0" err="1"/>
              <a:t>регіональних</a:t>
            </a:r>
            <a:r>
              <a:rPr lang="ru-RU" sz="2000" dirty="0"/>
              <a:t> </a:t>
            </a:r>
            <a:r>
              <a:rPr lang="ru-RU" sz="2000" dirty="0" err="1" smtClean="0"/>
              <a:t>кардіоцентрах</a:t>
            </a:r>
            <a:endParaRPr lang="ru-RU" sz="2000" dirty="0" smtClean="0"/>
          </a:p>
          <a:p>
            <a:pPr marL="342900" indent="-342900">
              <a:buFont typeface="Arial"/>
              <a:buChar char="•"/>
            </a:pPr>
            <a:r>
              <a:rPr lang="uk-UA" sz="2000" dirty="0"/>
              <a:t>Впровадити досягнення співпраці провідних науково-лікувальних закладів в медичну практику всієї </a:t>
            </a:r>
            <a:r>
              <a:rPr lang="uk-UA" sz="2000" dirty="0" smtClean="0"/>
              <a:t>країни</a:t>
            </a:r>
          </a:p>
          <a:p>
            <a:pPr marL="342900" indent="-342900">
              <a:buFont typeface="Arial"/>
              <a:buChar char="•"/>
            </a:pPr>
            <a:r>
              <a:rPr lang="uk-UA" sz="2000" dirty="0" smtClean="0"/>
              <a:t>Створити систему реабілітації пацієнтів з ССЗ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02854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442553"/>
            <a:ext cx="5682028" cy="47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57200" y="205979"/>
            <a:ext cx="7493540" cy="18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err="1" smtClean="0">
                <a:solidFill>
                  <a:srgbClr val="007BBC"/>
                </a:solidFill>
              </a:rPr>
              <a:t>Основні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компоненти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державної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програми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боротьби</a:t>
            </a:r>
            <a:r>
              <a:rPr lang="ru-RU" sz="2800" dirty="0" smtClean="0">
                <a:solidFill>
                  <a:srgbClr val="007BBC"/>
                </a:solidFill>
              </a:rPr>
              <a:t> з </a:t>
            </a:r>
            <a:r>
              <a:rPr lang="ru-RU" sz="2800" dirty="0" err="1" smtClean="0">
                <a:solidFill>
                  <a:srgbClr val="007BBC"/>
                </a:solidFill>
              </a:rPr>
              <a:t>серцево-судинними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r>
              <a:rPr lang="ru-RU" sz="2800" dirty="0" err="1" smtClean="0">
                <a:solidFill>
                  <a:srgbClr val="007BBC"/>
                </a:solidFill>
              </a:rPr>
              <a:t>захворюваннями</a:t>
            </a:r>
            <a:r>
              <a:rPr lang="ru-RU" sz="2800" dirty="0" smtClean="0">
                <a:solidFill>
                  <a:srgbClr val="007BBC"/>
                </a:solidFill>
              </a:rPr>
              <a:t> </a:t>
            </a:r>
            <a:endParaRPr lang="ru-RU" sz="2800" dirty="0">
              <a:solidFill>
                <a:srgbClr val="007BBC"/>
              </a:solidFill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57200" y="1712132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dirty="0" err="1"/>
              <a:t>Організаційні</a:t>
            </a:r>
            <a:r>
              <a:rPr lang="ru-RU" sz="2000" dirty="0"/>
              <a:t> заходи </a:t>
            </a:r>
            <a:r>
              <a:rPr lang="ru-RU" sz="2000" dirty="0" err="1" smtClean="0"/>
              <a:t>програми</a:t>
            </a:r>
            <a:endParaRPr lang="ru-RU" sz="2000" dirty="0" smtClean="0"/>
          </a:p>
          <a:p>
            <a:pPr marL="342900" indent="-342900">
              <a:buFont typeface="Arial"/>
              <a:buChar char="•"/>
            </a:pPr>
            <a:r>
              <a:rPr lang="ru-RU" sz="2000" dirty="0" err="1"/>
              <a:t>Покращення</a:t>
            </a:r>
            <a:r>
              <a:rPr lang="ru-RU" sz="2000" dirty="0"/>
              <a:t> </a:t>
            </a:r>
            <a:r>
              <a:rPr lang="ru-RU" sz="2000" dirty="0" err="1"/>
              <a:t>медичної</a:t>
            </a:r>
            <a:r>
              <a:rPr lang="ru-RU" sz="2000" dirty="0"/>
              <a:t> </a:t>
            </a:r>
            <a:r>
              <a:rPr lang="ru-RU" sz="2000" dirty="0" err="1"/>
              <a:t>допомоги</a:t>
            </a:r>
            <a:r>
              <a:rPr lang="ru-RU" sz="2000" dirty="0"/>
              <a:t> </a:t>
            </a:r>
            <a:r>
              <a:rPr lang="ru-RU" sz="2000" dirty="0" err="1"/>
              <a:t>пацієнтам</a:t>
            </a:r>
            <a:r>
              <a:rPr lang="ru-RU" sz="2000" dirty="0"/>
              <a:t> на </a:t>
            </a:r>
            <a:r>
              <a:rPr lang="ru-RU" sz="2000" dirty="0" err="1"/>
              <a:t>серцево-судинні</a:t>
            </a:r>
            <a:r>
              <a:rPr lang="ru-RU" sz="2000" dirty="0"/>
              <a:t> </a:t>
            </a:r>
            <a:r>
              <a:rPr lang="ru-RU" sz="2000" dirty="0" err="1" smtClean="0"/>
              <a:t>захворювання</a:t>
            </a:r>
            <a:endParaRPr lang="ru-RU" sz="2000" dirty="0" smtClean="0"/>
          </a:p>
          <a:p>
            <a:pPr marL="342900" indent="-342900">
              <a:buFont typeface="Arial"/>
              <a:buChar char="•"/>
            </a:pPr>
            <a:r>
              <a:rPr lang="ru-RU" sz="2000" dirty="0" err="1"/>
              <a:t>Освітня</a:t>
            </a:r>
            <a:r>
              <a:rPr lang="ru-RU" sz="2000" dirty="0"/>
              <a:t>, </a:t>
            </a:r>
            <a:r>
              <a:rPr lang="ru-RU" sz="2000" dirty="0" err="1"/>
              <a:t>наукова</a:t>
            </a:r>
            <a:r>
              <a:rPr lang="ru-RU" sz="2000" dirty="0"/>
              <a:t> та </a:t>
            </a:r>
            <a:r>
              <a:rPr lang="ru-RU" sz="2000" dirty="0" err="1"/>
              <a:t>експертна</a:t>
            </a:r>
            <a:r>
              <a:rPr lang="ru-RU" sz="2000" dirty="0"/>
              <a:t> </a:t>
            </a:r>
            <a:r>
              <a:rPr lang="ru-RU" sz="2000" dirty="0" err="1" smtClean="0"/>
              <a:t>діяльність</a:t>
            </a:r>
            <a:endParaRPr lang="ru-RU" sz="2000" dirty="0" smtClean="0"/>
          </a:p>
          <a:p>
            <a:pPr marL="342900" indent="-342900">
              <a:buFont typeface="Arial"/>
              <a:buChar char="•"/>
            </a:pPr>
            <a:r>
              <a:rPr lang="ru-RU" sz="2000" dirty="0" err="1"/>
              <a:t>Організаційний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. </a:t>
            </a:r>
            <a:r>
              <a:rPr lang="ru-RU" sz="2000" dirty="0" err="1"/>
              <a:t>Професійний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медичного</a:t>
            </a:r>
            <a:r>
              <a:rPr lang="ru-RU" sz="2000" dirty="0"/>
              <a:t> персоналу (</a:t>
            </a:r>
            <a:r>
              <a:rPr lang="ru-RU" sz="2000" dirty="0" err="1"/>
              <a:t>кардіологів</a:t>
            </a:r>
            <a:r>
              <a:rPr lang="ru-RU" sz="2000" dirty="0"/>
              <a:t>, </a:t>
            </a:r>
            <a:r>
              <a:rPr lang="ru-RU" sz="2000" dirty="0" err="1"/>
              <a:t>терапевтів</a:t>
            </a:r>
            <a:r>
              <a:rPr lang="ru-RU" sz="2000" dirty="0"/>
              <a:t>, </a:t>
            </a:r>
            <a:r>
              <a:rPr lang="ru-RU" sz="2000" dirty="0" err="1"/>
              <a:t>лікарів</a:t>
            </a:r>
            <a:r>
              <a:rPr lang="ru-RU" sz="2000" dirty="0"/>
              <a:t> </a:t>
            </a:r>
            <a:r>
              <a:rPr lang="ru-RU" sz="2000" dirty="0" err="1"/>
              <a:t>первинної</a:t>
            </a:r>
            <a:r>
              <a:rPr lang="ru-RU" sz="2000" dirty="0"/>
              <a:t> ланки та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суміжних</a:t>
            </a:r>
            <a:r>
              <a:rPr lang="ru-RU" sz="2000" dirty="0"/>
              <a:t> </a:t>
            </a:r>
            <a:r>
              <a:rPr lang="ru-RU" sz="2000" dirty="0" err="1"/>
              <a:t>спеціальностей</a:t>
            </a:r>
            <a:r>
              <a:rPr lang="ru-RU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/>
              <a:t>Інформаційно</a:t>
            </a:r>
            <a:r>
              <a:rPr lang="ru-RU" sz="2000" dirty="0" err="1" smtClean="0"/>
              <a:t>-просвітні</a:t>
            </a:r>
            <a:r>
              <a:rPr lang="ru-RU" sz="2000" dirty="0" smtClean="0"/>
              <a:t> </a:t>
            </a:r>
            <a:r>
              <a:rPr lang="ru-RU" sz="2000" dirty="0"/>
              <a:t>заходи </a:t>
            </a:r>
          </a:p>
        </p:txBody>
      </p:sp>
    </p:spTree>
    <p:extLst>
      <p:ext uri="{BB962C8B-B14F-4D97-AF65-F5344CB8AC3E}">
        <p14:creationId xmlns:p14="http://schemas.microsoft.com/office/powerpoint/2010/main" val="1728156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7BBE"/>
                </a:solidFill>
              </a:rPr>
              <a:t>Очікувана тривалість життя при народженні</a:t>
            </a:r>
            <a:r>
              <a:rPr lang="uk-UA" sz="2800" smtClean="0">
                <a:solidFill>
                  <a:srgbClr val="007BBE"/>
                </a:solidFill>
              </a:rPr>
              <a:t>, чоловіки </a:t>
            </a:r>
            <a:r>
              <a:rPr lang="uk-UA" sz="1400" smtClean="0">
                <a:solidFill>
                  <a:srgbClr val="007BBE"/>
                </a:solidFill>
              </a:rPr>
              <a:t>(за </a:t>
            </a:r>
            <a:r>
              <a:rPr lang="uk-UA" sz="1400" dirty="0" smtClean="0">
                <a:solidFill>
                  <a:srgbClr val="007BBE"/>
                </a:solidFill>
              </a:rPr>
              <a:t>даними Світового Банку, 2016 р.)</a:t>
            </a:r>
            <a:r>
              <a:rPr lang="uk-UA" sz="2800" dirty="0" smtClean="0">
                <a:solidFill>
                  <a:srgbClr val="007BBE"/>
                </a:solidFill>
              </a:rPr>
              <a:t> </a:t>
            </a:r>
            <a:endParaRPr lang="ru-RU" sz="2800" dirty="0">
              <a:solidFill>
                <a:srgbClr val="007BB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188148"/>
              </p:ext>
            </p:extLst>
          </p:nvPr>
        </p:nvGraphicFramePr>
        <p:xfrm>
          <a:off x="457200" y="1200150"/>
          <a:ext cx="8229600" cy="3662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424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442553"/>
            <a:ext cx="5682028" cy="47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57200" y="205979"/>
            <a:ext cx="74935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dirty="0" err="1" smtClean="0">
                <a:solidFill>
                  <a:srgbClr val="007BBC"/>
                </a:solidFill>
              </a:rPr>
              <a:t>Очікувані</a:t>
            </a:r>
            <a:r>
              <a:rPr lang="ru-RU" sz="2700" dirty="0" smtClean="0">
                <a:solidFill>
                  <a:srgbClr val="007BBC"/>
                </a:solidFill>
              </a:rPr>
              <a:t> </a:t>
            </a:r>
            <a:r>
              <a:rPr lang="ru-RU" sz="2700" dirty="0" err="1">
                <a:solidFill>
                  <a:srgbClr val="007BBC"/>
                </a:solidFill>
              </a:rPr>
              <a:t>р</a:t>
            </a:r>
            <a:r>
              <a:rPr lang="ru-RU" sz="2700" dirty="0" err="1" smtClean="0">
                <a:solidFill>
                  <a:srgbClr val="007BBC"/>
                </a:solidFill>
              </a:rPr>
              <a:t>езультати</a:t>
            </a:r>
            <a:r>
              <a:rPr lang="ru-RU" sz="2700" dirty="0" smtClean="0">
                <a:solidFill>
                  <a:srgbClr val="007BBC"/>
                </a:solidFill>
              </a:rPr>
              <a:t> </a:t>
            </a:r>
            <a:r>
              <a:rPr lang="ru-RU" sz="2700" dirty="0" err="1" smtClean="0">
                <a:solidFill>
                  <a:srgbClr val="007BBC"/>
                </a:solidFill>
              </a:rPr>
              <a:t>державної</a:t>
            </a:r>
            <a:r>
              <a:rPr lang="ru-RU" sz="2700" dirty="0" smtClean="0">
                <a:solidFill>
                  <a:srgbClr val="007BBC"/>
                </a:solidFill>
              </a:rPr>
              <a:t> </a:t>
            </a:r>
            <a:r>
              <a:rPr lang="ru-RU" sz="2700" dirty="0" err="1" smtClean="0">
                <a:solidFill>
                  <a:srgbClr val="007BBC"/>
                </a:solidFill>
              </a:rPr>
              <a:t>програми</a:t>
            </a:r>
            <a:r>
              <a:rPr lang="ru-RU" sz="2700" dirty="0" smtClean="0">
                <a:solidFill>
                  <a:srgbClr val="007BBC"/>
                </a:solidFill>
              </a:rPr>
              <a:t> </a:t>
            </a:r>
            <a:r>
              <a:rPr lang="ru-RU" sz="2700" dirty="0" err="1" smtClean="0">
                <a:solidFill>
                  <a:srgbClr val="007BBC"/>
                </a:solidFill>
              </a:rPr>
              <a:t>боротьби</a:t>
            </a:r>
            <a:r>
              <a:rPr lang="ru-RU" sz="2700" dirty="0" smtClean="0">
                <a:solidFill>
                  <a:srgbClr val="007BBC"/>
                </a:solidFill>
              </a:rPr>
              <a:t> з </a:t>
            </a:r>
            <a:r>
              <a:rPr lang="ru-RU" sz="2700" dirty="0" err="1" smtClean="0">
                <a:solidFill>
                  <a:srgbClr val="007BBC"/>
                </a:solidFill>
              </a:rPr>
              <a:t>серцево-судинними</a:t>
            </a:r>
            <a:r>
              <a:rPr lang="ru-RU" sz="2700" dirty="0">
                <a:solidFill>
                  <a:srgbClr val="007BBC"/>
                </a:solidFill>
              </a:rPr>
              <a:t> </a:t>
            </a:r>
            <a:r>
              <a:rPr lang="ru-RU" sz="2700" dirty="0" err="1" smtClean="0">
                <a:solidFill>
                  <a:srgbClr val="007BBC"/>
                </a:solidFill>
              </a:rPr>
              <a:t>захворюваннями</a:t>
            </a:r>
            <a:r>
              <a:rPr lang="ru-RU" sz="2700" dirty="0" smtClean="0">
                <a:solidFill>
                  <a:srgbClr val="007BBC"/>
                </a:solidFill>
              </a:rPr>
              <a:t> </a:t>
            </a:r>
            <a:endParaRPr lang="ru-RU" sz="2700" dirty="0">
              <a:solidFill>
                <a:srgbClr val="007BBC"/>
              </a:solidFill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57200" y="1237863"/>
            <a:ext cx="8229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/>
              <a:t>Зниження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щорічного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рівня</a:t>
            </a:r>
            <a:r>
              <a:rPr lang="ru-RU" sz="1600" dirty="0" smtClean="0"/>
              <a:t> </a:t>
            </a:r>
            <a:r>
              <a:rPr lang="ru-RU" sz="1600" dirty="0" err="1" smtClean="0"/>
              <a:t>смертності</a:t>
            </a:r>
            <a:r>
              <a:rPr lang="ru-RU" sz="1600" dirty="0" smtClean="0"/>
              <a:t>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ССЗ на </a:t>
            </a:r>
            <a:r>
              <a:rPr lang="ru-RU" sz="1600" b="1" dirty="0">
                <a:solidFill>
                  <a:srgbClr val="E72B3D"/>
                </a:solidFill>
              </a:rPr>
              <a:t>7</a:t>
            </a:r>
            <a:r>
              <a:rPr lang="ru-RU" sz="1600" b="1" dirty="0" smtClean="0">
                <a:solidFill>
                  <a:srgbClr val="E72B3D"/>
                </a:solidFill>
              </a:rPr>
              <a:t>%</a:t>
            </a:r>
            <a:r>
              <a:rPr lang="ru-RU" sz="1600" dirty="0" smtClean="0"/>
              <a:t> до 2021 року (в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</a:t>
            </a:r>
            <a:r>
              <a:rPr lang="ru-RU" sz="1600" dirty="0" err="1" smtClean="0"/>
              <a:t>малюкової</a:t>
            </a:r>
            <a:r>
              <a:rPr lang="ru-RU" sz="1600" dirty="0" smtClean="0"/>
              <a:t> та </a:t>
            </a:r>
            <a:r>
              <a:rPr lang="ru-RU" sz="1600" dirty="0" err="1" smtClean="0"/>
              <a:t>материнської</a:t>
            </a:r>
            <a:r>
              <a:rPr lang="ru-RU" sz="1600" dirty="0" smtClean="0"/>
              <a:t>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ru-RU" sz="1600" dirty="0" smtClean="0"/>
              <a:t>До 2021 </a:t>
            </a:r>
            <a:r>
              <a:rPr lang="ru-RU" sz="1600" dirty="0" err="1" smtClean="0"/>
              <a:t>знизити</a:t>
            </a:r>
            <a:r>
              <a:rPr lang="ru-RU" sz="1600" dirty="0" smtClean="0"/>
              <a:t> </a:t>
            </a:r>
            <a:r>
              <a:rPr lang="ru-RU" sz="1600" dirty="0" err="1" smtClean="0"/>
              <a:t>кількість</a:t>
            </a:r>
            <a:r>
              <a:rPr lang="ru-RU" sz="1600" dirty="0" smtClean="0"/>
              <a:t> смертей </a:t>
            </a:r>
            <a:r>
              <a:rPr lang="ru-RU" sz="1600" dirty="0" err="1" smtClean="0"/>
              <a:t>від</a:t>
            </a:r>
            <a:r>
              <a:rPr lang="ru-RU" sz="1600" dirty="0" smtClean="0"/>
              <a:t> ССЗ на </a:t>
            </a:r>
            <a:r>
              <a:rPr lang="ru-RU" sz="1600" b="1" dirty="0" smtClean="0">
                <a:solidFill>
                  <a:srgbClr val="E72B3D"/>
                </a:solidFill>
              </a:rPr>
              <a:t>40.000 </a:t>
            </a:r>
            <a:r>
              <a:rPr lang="ru-RU" sz="1600" dirty="0">
                <a:solidFill>
                  <a:srgbClr val="000000"/>
                </a:solidFill>
              </a:rPr>
              <a:t>в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рік</a:t>
            </a:r>
            <a:r>
              <a:rPr lang="ru-RU" sz="1600" dirty="0" smtClean="0">
                <a:solidFill>
                  <a:srgbClr val="000000"/>
                </a:solidFill>
              </a:rPr>
              <a:t> у </a:t>
            </a:r>
            <a:r>
              <a:rPr lang="ru-RU" sz="1600" dirty="0" err="1" smtClean="0">
                <a:solidFill>
                  <a:srgbClr val="000000"/>
                </a:solidFill>
              </a:rPr>
              <a:t>порівнянні</a:t>
            </a:r>
            <a:r>
              <a:rPr lang="ru-RU" sz="1600" dirty="0" smtClean="0">
                <a:solidFill>
                  <a:srgbClr val="000000"/>
                </a:solidFill>
              </a:rPr>
              <a:t> з 2015 роком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>
                <a:solidFill>
                  <a:srgbClr val="000000"/>
                </a:solidFill>
              </a:rPr>
              <a:t>Уніфікація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підходів</a:t>
            </a:r>
            <a:r>
              <a:rPr lang="ru-RU" sz="1600" dirty="0" smtClean="0">
                <a:solidFill>
                  <a:srgbClr val="000000"/>
                </a:solidFill>
              </a:rPr>
              <a:t> до </a:t>
            </a:r>
            <a:r>
              <a:rPr lang="ru-RU" sz="1600" dirty="0" err="1" smtClean="0">
                <a:solidFill>
                  <a:srgbClr val="000000"/>
                </a:solidFill>
              </a:rPr>
              <a:t>формування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статистичної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звітності</a:t>
            </a:r>
            <a:r>
              <a:rPr lang="ru-RU" sz="1600" dirty="0" smtClean="0">
                <a:solidFill>
                  <a:srgbClr val="000000"/>
                </a:solidFill>
              </a:rPr>
              <a:t>, яка </a:t>
            </a:r>
            <a:r>
              <a:rPr lang="ru-RU" sz="1600" dirty="0" err="1" smtClean="0">
                <a:solidFill>
                  <a:srgbClr val="000000"/>
                </a:solidFill>
              </a:rPr>
              <a:t>відповідає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європейським</a:t>
            </a:r>
            <a:r>
              <a:rPr lang="ru-RU" sz="1600" dirty="0" smtClean="0">
                <a:solidFill>
                  <a:srgbClr val="000000"/>
                </a:solidFill>
              </a:rPr>
              <a:t> стандартам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>
                <a:solidFill>
                  <a:srgbClr val="000000"/>
                </a:solidFill>
              </a:rPr>
              <a:t>Створення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реєстру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пацієнтів</a:t>
            </a:r>
            <a:r>
              <a:rPr lang="ru-RU" sz="1600" dirty="0" smtClean="0">
                <a:solidFill>
                  <a:srgbClr val="000000"/>
                </a:solidFill>
              </a:rPr>
              <a:t> з </a:t>
            </a:r>
            <a:r>
              <a:rPr lang="ru-RU" sz="1600" dirty="0" err="1" smtClean="0">
                <a:solidFill>
                  <a:srgbClr val="000000"/>
                </a:solidFill>
              </a:rPr>
              <a:t>життєзагрозливими</a:t>
            </a:r>
            <a:r>
              <a:rPr lang="ru-RU" sz="1600" dirty="0" smtClean="0">
                <a:solidFill>
                  <a:srgbClr val="000000"/>
                </a:solidFill>
              </a:rPr>
              <a:t> ССЗ</a:t>
            </a:r>
          </a:p>
          <a:p>
            <a:pPr marL="342900" indent="-342900">
              <a:buFont typeface="Arial"/>
              <a:buChar char="•"/>
            </a:pPr>
            <a:r>
              <a:rPr lang="ru-RU" sz="1600" dirty="0" err="1" smtClean="0"/>
              <a:t>Збільшення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обсягів</a:t>
            </a:r>
            <a:r>
              <a:rPr lang="ru-RU" sz="1600" dirty="0" smtClean="0"/>
              <a:t> </a:t>
            </a:r>
            <a:r>
              <a:rPr lang="ru-RU" sz="1600" dirty="0" err="1" smtClean="0"/>
              <a:t>кардіологічної</a:t>
            </a:r>
            <a:r>
              <a:rPr lang="ru-RU" sz="1600" dirty="0" smtClean="0"/>
              <a:t> та </a:t>
            </a:r>
            <a:r>
              <a:rPr lang="ru-RU" sz="1600" dirty="0" err="1" smtClean="0"/>
              <a:t>кардіохірургічної</a:t>
            </a:r>
            <a:r>
              <a:rPr lang="ru-RU" sz="1600" dirty="0" smtClean="0"/>
              <a:t> </a:t>
            </a:r>
            <a:r>
              <a:rPr lang="ru-RU" sz="1600" dirty="0" err="1" smtClean="0"/>
              <a:t>допомоги</a:t>
            </a:r>
            <a:r>
              <a:rPr lang="ru-RU" sz="1600" dirty="0" smtClean="0"/>
              <a:t>, </a:t>
            </a:r>
            <a:r>
              <a:rPr lang="ru-RU" sz="1600" dirty="0" err="1" smtClean="0"/>
              <a:t>які</a:t>
            </a:r>
            <a:r>
              <a:rPr lang="ru-RU" sz="1600" dirty="0" smtClean="0"/>
              <a:t> </a:t>
            </a:r>
            <a:r>
              <a:rPr lang="ru-RU" sz="1600" dirty="0" err="1" smtClean="0"/>
              <a:t>наближуються</a:t>
            </a:r>
            <a:r>
              <a:rPr lang="ru-RU" sz="1600" dirty="0" smtClean="0"/>
              <a:t> до </a:t>
            </a:r>
            <a:r>
              <a:rPr lang="ru-RU" sz="1600" dirty="0" err="1"/>
              <a:t>є</a:t>
            </a:r>
            <a:r>
              <a:rPr lang="ru-RU" sz="1600" dirty="0" err="1" smtClean="0"/>
              <a:t>вропейських</a:t>
            </a:r>
            <a:r>
              <a:rPr lang="ru-RU" sz="1600" dirty="0"/>
              <a:t> </a:t>
            </a:r>
            <a:r>
              <a:rPr lang="ru-RU" sz="1600" dirty="0" err="1" smtClean="0"/>
              <a:t>стандартів</a:t>
            </a:r>
            <a:r>
              <a:rPr lang="ru-RU" sz="1600" dirty="0" smtClean="0"/>
              <a:t>:</a:t>
            </a:r>
          </a:p>
          <a:p>
            <a:pPr marL="800100" lvl="1" indent="-342900">
              <a:buClr>
                <a:schemeClr val="tx1"/>
              </a:buClr>
              <a:buFont typeface="Lucida Grande"/>
              <a:buChar char="-"/>
            </a:pPr>
            <a:r>
              <a:rPr lang="ru-RU" sz="1600" b="1" dirty="0" smtClean="0">
                <a:solidFill>
                  <a:srgbClr val="E72B3D"/>
                </a:solidFill>
              </a:rPr>
              <a:t>52.790</a:t>
            </a:r>
            <a:r>
              <a:rPr lang="ru-RU" sz="1600" dirty="0" smtClean="0"/>
              <a:t> </a:t>
            </a:r>
            <a:r>
              <a:rPr lang="ru-RU" sz="1600" dirty="0" err="1" smtClean="0"/>
              <a:t>кардіохірургічних</a:t>
            </a:r>
            <a:r>
              <a:rPr lang="ru-RU" sz="1600" dirty="0" smtClean="0"/>
              <a:t>, </a:t>
            </a:r>
            <a:r>
              <a:rPr lang="ru-RU" sz="1600" dirty="0" err="1" smtClean="0"/>
              <a:t>інтервенційних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лікувальних</a:t>
            </a:r>
            <a:r>
              <a:rPr lang="ru-RU" sz="1600" dirty="0" smtClean="0"/>
              <a:t> та </a:t>
            </a:r>
            <a:r>
              <a:rPr lang="ru-RU" sz="1600" dirty="0" err="1" smtClean="0"/>
              <a:t>діагностичних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втручань</a:t>
            </a:r>
            <a:r>
              <a:rPr lang="ru-RU" sz="1600" dirty="0" smtClean="0"/>
              <a:t> з </a:t>
            </a:r>
            <a:r>
              <a:rPr lang="ru-RU" sz="1600" dirty="0" err="1" smtClean="0"/>
              <a:t>показником</a:t>
            </a:r>
            <a:r>
              <a:rPr lang="ru-RU" sz="1600" dirty="0" smtClean="0"/>
              <a:t> </a:t>
            </a:r>
            <a:r>
              <a:rPr lang="ru-RU" sz="1600" dirty="0" err="1" smtClean="0"/>
              <a:t>летальності</a:t>
            </a:r>
            <a:r>
              <a:rPr lang="ru-RU" sz="1600" dirty="0" smtClean="0"/>
              <a:t>, </a:t>
            </a:r>
            <a:r>
              <a:rPr lang="ru-RU" sz="1600" dirty="0" err="1" smtClean="0"/>
              <a:t>що</a:t>
            </a:r>
            <a:r>
              <a:rPr lang="ru-RU" sz="1600" dirty="0" smtClean="0"/>
              <a:t> не </a:t>
            </a:r>
            <a:r>
              <a:rPr lang="ru-RU" sz="1600" dirty="0" err="1" smtClean="0"/>
              <a:t>перевищує</a:t>
            </a:r>
            <a:r>
              <a:rPr lang="ru-RU" sz="1600" dirty="0" smtClean="0"/>
              <a:t> 2% (з них – 24.000 </a:t>
            </a:r>
            <a:r>
              <a:rPr lang="ru-RU" sz="1600" dirty="0" err="1" smtClean="0"/>
              <a:t>стентувань</a:t>
            </a:r>
            <a:r>
              <a:rPr lang="ru-RU" sz="1600" dirty="0" smtClean="0"/>
              <a:t>)</a:t>
            </a:r>
            <a:endParaRPr lang="uk-UA" sz="1600" b="1" dirty="0" smtClean="0">
              <a:solidFill>
                <a:srgbClr val="E72B3D"/>
              </a:solidFill>
            </a:endParaRPr>
          </a:p>
          <a:p>
            <a:pPr marL="800100" lvl="1" indent="-342900">
              <a:buClr>
                <a:schemeClr val="tx1"/>
              </a:buClr>
              <a:buFont typeface="Lucida Grande"/>
              <a:buChar char="-"/>
            </a:pPr>
            <a:r>
              <a:rPr lang="uk-UA" sz="1600" b="1" dirty="0" smtClean="0">
                <a:solidFill>
                  <a:srgbClr val="E72B3D"/>
                </a:solidFill>
              </a:rPr>
              <a:t>40.000</a:t>
            </a:r>
            <a:r>
              <a:rPr lang="uk-UA" sz="1600" dirty="0" smtClean="0"/>
              <a:t> коронарографій</a:t>
            </a:r>
            <a:endParaRPr lang="uk-UA" sz="1600" dirty="0"/>
          </a:p>
          <a:p>
            <a:pPr marL="800100" lvl="1" indent="-342900">
              <a:buClr>
                <a:schemeClr val="tx1"/>
              </a:buClr>
              <a:buFont typeface="Lucida Grande"/>
              <a:buChar char="-"/>
            </a:pPr>
            <a:r>
              <a:rPr lang="uk-UA" sz="1600" b="1" dirty="0" smtClean="0">
                <a:solidFill>
                  <a:srgbClr val="E72B3D"/>
                </a:solidFill>
              </a:rPr>
              <a:t>8.000</a:t>
            </a:r>
            <a:r>
              <a:rPr lang="uk-UA" sz="1600" dirty="0" smtClean="0"/>
              <a:t> </a:t>
            </a:r>
            <a:r>
              <a:rPr lang="uk-UA" sz="1600" dirty="0"/>
              <a:t>тромболізисів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8866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442553"/>
            <a:ext cx="5682028" cy="47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57200" y="205979"/>
            <a:ext cx="74935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700" dirty="0" smtClean="0">
                <a:solidFill>
                  <a:srgbClr val="007BBC"/>
                </a:solidFill>
              </a:rPr>
              <a:t>Регіональні програми боротьби</a:t>
            </a:r>
          </a:p>
          <a:p>
            <a:pPr algn="l"/>
            <a:r>
              <a:rPr lang="uk-UA" sz="2700" dirty="0" smtClean="0">
                <a:solidFill>
                  <a:srgbClr val="007BBC"/>
                </a:solidFill>
              </a:rPr>
              <a:t>з серцево-судинними захворюваннями</a:t>
            </a:r>
            <a:endParaRPr lang="ru-RU" sz="2700" dirty="0">
              <a:solidFill>
                <a:srgbClr val="007BBC"/>
              </a:solidFill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57200" y="1237863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-UA" dirty="0" smtClean="0"/>
              <a:t>Мета </a:t>
            </a:r>
            <a:r>
              <a:rPr lang="mr-IN" dirty="0" smtClean="0"/>
              <a:t>–</a:t>
            </a:r>
            <a:r>
              <a:rPr lang="uk-UA" dirty="0" smtClean="0"/>
              <a:t> </a:t>
            </a:r>
            <a:r>
              <a:rPr lang="uk-UA" dirty="0"/>
              <a:t>р</a:t>
            </a:r>
            <a:r>
              <a:rPr lang="uk-UA" dirty="0" smtClean="0"/>
              <a:t>озвиток потенціалу </a:t>
            </a:r>
            <a:r>
              <a:rPr lang="uk-UA" dirty="0"/>
              <a:t>кардіохірургії на місцевому рівні в містах, де концентрується вторинна медична </a:t>
            </a:r>
            <a:r>
              <a:rPr lang="uk-UA" dirty="0" smtClean="0"/>
              <a:t>допомога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endParaRPr lang="uk-UA" sz="16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uk-UA" sz="1600" dirty="0" smtClean="0"/>
              <a:t>Забезпечення </a:t>
            </a:r>
            <a:r>
              <a:rPr lang="uk-UA" sz="1600" dirty="0" err="1" smtClean="0"/>
              <a:t>ангіографами</a:t>
            </a:r>
            <a:r>
              <a:rPr lang="uk-UA" sz="1600" dirty="0" smtClean="0"/>
              <a:t>: </a:t>
            </a:r>
            <a:r>
              <a:rPr lang="uk-UA" sz="1600" b="1" dirty="0" smtClean="0">
                <a:solidFill>
                  <a:srgbClr val="EE454C"/>
                </a:solidFill>
              </a:rPr>
              <a:t>1</a:t>
            </a:r>
            <a:r>
              <a:rPr lang="uk-UA" sz="1600" dirty="0" smtClean="0"/>
              <a:t> на </a:t>
            </a:r>
            <a:r>
              <a:rPr lang="uk-UA" sz="1600" b="1" dirty="0" smtClean="0">
                <a:solidFill>
                  <a:srgbClr val="EE454C"/>
                </a:solidFill>
              </a:rPr>
              <a:t>50.000</a:t>
            </a:r>
            <a:r>
              <a:rPr lang="uk-UA" sz="1600" b="1" dirty="0" smtClean="0"/>
              <a:t> </a:t>
            </a:r>
            <a:r>
              <a:rPr lang="uk-UA" sz="1600" dirty="0" smtClean="0"/>
              <a:t>населення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/>
              <a:t>Створення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оснащених</a:t>
            </a:r>
            <a:r>
              <a:rPr lang="ru-RU" sz="1600" dirty="0" smtClean="0"/>
              <a:t> і </a:t>
            </a:r>
            <a:r>
              <a:rPr lang="ru-RU" sz="1600" dirty="0" err="1" smtClean="0"/>
              <a:t>належним</a:t>
            </a:r>
            <a:r>
              <a:rPr lang="ru-RU" sz="1600" dirty="0" smtClean="0"/>
              <a:t> чином </a:t>
            </a:r>
            <a:r>
              <a:rPr lang="ru-RU" sz="1600" dirty="0" err="1" smtClean="0"/>
              <a:t>фінансованих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окружних</a:t>
            </a:r>
            <a:r>
              <a:rPr lang="ru-RU" sz="1600" dirty="0" smtClean="0"/>
              <a:t> </a:t>
            </a:r>
            <a:r>
              <a:rPr lang="ru-RU" sz="1600" dirty="0" err="1" smtClean="0"/>
              <a:t>лікарень</a:t>
            </a:r>
            <a:endParaRPr lang="ru-RU" sz="1600" dirty="0" smtClean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ru-RU" sz="1600" dirty="0" err="1" smtClean="0"/>
              <a:t>Забезпечення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висококваліфікованими</a:t>
            </a:r>
            <a:r>
              <a:rPr lang="ru-RU" sz="1600" dirty="0" smtClean="0"/>
              <a:t> кадрами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80604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442553"/>
            <a:ext cx="5682028" cy="47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57200" y="205979"/>
            <a:ext cx="74935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700" dirty="0" smtClean="0">
                <a:solidFill>
                  <a:srgbClr val="007BBC"/>
                </a:solidFill>
              </a:rPr>
              <a:t>Регіональні програми боротьби</a:t>
            </a:r>
          </a:p>
          <a:p>
            <a:pPr algn="l"/>
            <a:r>
              <a:rPr lang="uk-UA" sz="2700" dirty="0" smtClean="0">
                <a:solidFill>
                  <a:srgbClr val="007BBC"/>
                </a:solidFill>
              </a:rPr>
              <a:t>з серцево-судинними захворюваннями</a:t>
            </a:r>
            <a:endParaRPr lang="ru-RU" sz="2700" dirty="0">
              <a:solidFill>
                <a:srgbClr val="007BBC"/>
              </a:solidFill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57200" y="1237863"/>
            <a:ext cx="8229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Фахівці НІССХ ім. Амосова, крім </a:t>
            </a:r>
            <a:r>
              <a:rPr lang="uk-UA" dirty="0"/>
              <a:t>високоспеціалізованої кардіохірургічної </a:t>
            </a:r>
            <a:r>
              <a:rPr lang="uk-UA" dirty="0" smtClean="0"/>
              <a:t>допомоги, можуть </a:t>
            </a:r>
            <a:r>
              <a:rPr lang="uk-UA" dirty="0"/>
              <a:t>надати </a:t>
            </a:r>
            <a:r>
              <a:rPr lang="uk-UA" dirty="0" smtClean="0"/>
              <a:t>консультаційну та практичну </a:t>
            </a:r>
            <a:r>
              <a:rPr lang="uk-UA" dirty="0"/>
              <a:t>допомогу в</a:t>
            </a:r>
            <a:r>
              <a:rPr lang="uk-UA" dirty="0" smtClean="0"/>
              <a:t>:</a:t>
            </a:r>
          </a:p>
          <a:p>
            <a:endParaRPr lang="ru-RU" dirty="0"/>
          </a:p>
          <a:p>
            <a:pPr marL="285750" indent="-285750">
              <a:buFont typeface="Arial" charset="0"/>
              <a:buChar char="•"/>
            </a:pPr>
            <a:r>
              <a:rPr lang="uk-UA" sz="1600" dirty="0"/>
              <a:t>Досягненні результативних показників, якщо вони передбачені і місцевою (бюджетною) і відповідним договором на медичне обслуговування населення громади;</a:t>
            </a:r>
            <a:endParaRPr lang="ru-RU" sz="1600" dirty="0"/>
          </a:p>
          <a:p>
            <a:pPr marL="285750" indent="-285750">
              <a:buFont typeface="Arial" charset="0"/>
              <a:buChar char="•"/>
            </a:pPr>
            <a:r>
              <a:rPr lang="uk-UA" sz="1600" dirty="0" smtClean="0"/>
              <a:t>Розробці локальної </a:t>
            </a:r>
            <a:r>
              <a:rPr lang="uk-UA" sz="1600" dirty="0" err="1" smtClean="0"/>
              <a:t>прогами</a:t>
            </a:r>
            <a:r>
              <a:rPr lang="uk-UA" sz="1600" dirty="0" smtClean="0"/>
              <a:t> </a:t>
            </a:r>
            <a:r>
              <a:rPr lang="uk-UA" sz="1600" dirty="0"/>
              <a:t>(в тому числі бюджетної) </a:t>
            </a:r>
            <a:r>
              <a:rPr lang="uk-UA" sz="1600" dirty="0" smtClean="0"/>
              <a:t>як боротьби з ССЗ, так </a:t>
            </a:r>
            <a:r>
              <a:rPr lang="uk-UA" sz="1600" dirty="0"/>
              <a:t>і </a:t>
            </a:r>
            <a:r>
              <a:rPr lang="uk-UA" sz="1600" dirty="0" err="1"/>
              <a:t>загальномедичних</a:t>
            </a:r>
            <a:r>
              <a:rPr lang="uk-UA" sz="1600" dirty="0"/>
              <a:t> </a:t>
            </a:r>
            <a:r>
              <a:rPr lang="uk-UA" sz="1600" dirty="0" smtClean="0"/>
              <a:t>заходів;</a:t>
            </a:r>
            <a:endParaRPr lang="ru-RU" sz="1600" dirty="0"/>
          </a:p>
          <a:p>
            <a:pPr marL="285750" indent="-285750">
              <a:buFont typeface="Arial" charset="0"/>
              <a:buChar char="•"/>
            </a:pPr>
            <a:r>
              <a:rPr lang="uk-UA" sz="1600" dirty="0" smtClean="0"/>
              <a:t>Підготовці пропозицій щодо ефективного використання </a:t>
            </a:r>
            <a:r>
              <a:rPr lang="uk-UA" sz="1600" dirty="0"/>
              <a:t>і розподілу </a:t>
            </a:r>
            <a:r>
              <a:rPr lang="uk-UA" sz="1600" dirty="0" smtClean="0"/>
              <a:t>коштів місцевого бюджету та </a:t>
            </a:r>
            <a:r>
              <a:rPr lang="uk-UA" sz="1600" dirty="0"/>
              <a:t>медичних субвенцій між первинною, вторинною </a:t>
            </a:r>
            <a:r>
              <a:rPr lang="uk-UA" sz="1600" dirty="0" smtClean="0"/>
              <a:t>і </a:t>
            </a:r>
            <a:r>
              <a:rPr lang="uk-UA" sz="1600" dirty="0"/>
              <a:t>третинною кардіохірургічною медичною допомогою;</a:t>
            </a:r>
            <a:endParaRPr lang="ru-RU" sz="1600" dirty="0"/>
          </a:p>
          <a:p>
            <a:pPr marL="285750" indent="-285750">
              <a:buFont typeface="Arial" charset="0"/>
              <a:buChar char="•"/>
            </a:pPr>
            <a:r>
              <a:rPr lang="uk-UA" sz="1600" dirty="0" smtClean="0"/>
              <a:t>Підготовці кадрів та підвищенні їх практичних навичок.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1137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442553"/>
            <a:ext cx="5682028" cy="479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457200" y="205979"/>
            <a:ext cx="7493540" cy="1807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800" dirty="0" smtClean="0">
                <a:solidFill>
                  <a:srgbClr val="007BBC"/>
                </a:solidFill>
              </a:rPr>
              <a:t>Майбутнє за </a:t>
            </a:r>
            <a:r>
              <a:rPr lang="uk-UA" sz="2800" dirty="0" err="1" smtClean="0">
                <a:solidFill>
                  <a:srgbClr val="007BBC"/>
                </a:solidFill>
              </a:rPr>
              <a:t>пацієнторієнтованою</a:t>
            </a:r>
            <a:r>
              <a:rPr lang="uk-UA" sz="2800" dirty="0" smtClean="0">
                <a:solidFill>
                  <a:srgbClr val="007BBC"/>
                </a:solidFill>
              </a:rPr>
              <a:t> медициною</a:t>
            </a:r>
            <a:endParaRPr lang="ru-RU" sz="2800" dirty="0">
              <a:solidFill>
                <a:srgbClr val="007BBC"/>
              </a:solidFill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50" y="2446923"/>
            <a:ext cx="1253490" cy="1263681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610" y="2205348"/>
            <a:ext cx="1758537" cy="151367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360" y="909123"/>
            <a:ext cx="1510030" cy="15100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356" y="4170009"/>
            <a:ext cx="702038" cy="574394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432" y="2164606"/>
            <a:ext cx="1715890" cy="1715890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1880834" y="2934269"/>
            <a:ext cx="312119" cy="288991"/>
          </a:xfrm>
          <a:prstGeom prst="right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0800000">
            <a:off x="4036480" y="2934269"/>
            <a:ext cx="312119" cy="288991"/>
          </a:xfrm>
          <a:prstGeom prst="left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6200000">
            <a:off x="5134316" y="1993610"/>
            <a:ext cx="312119" cy="288991"/>
          </a:xfrm>
          <a:prstGeom prst="left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 rot="5400000">
            <a:off x="5134317" y="3743789"/>
            <a:ext cx="312119" cy="288991"/>
          </a:xfrm>
          <a:prstGeom prst="left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8083408">
            <a:off x="4036479" y="2069179"/>
            <a:ext cx="312119" cy="288991"/>
          </a:xfrm>
          <a:prstGeom prst="left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13458784">
            <a:off x="4041694" y="3800140"/>
            <a:ext cx="312119" cy="288991"/>
          </a:xfrm>
          <a:prstGeom prst="leftArrow">
            <a:avLst/>
          </a:prstGeom>
          <a:solidFill>
            <a:srgbClr val="EE45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15756" y="3790746"/>
            <a:ext cx="553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Уряд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630074" y="3787715"/>
            <a:ext cx="9516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/>
              <a:t>Виконавчі</a:t>
            </a:r>
            <a:endParaRPr lang="ru-RU" sz="1400" dirty="0"/>
          </a:p>
          <a:p>
            <a:pPr algn="ctr"/>
            <a:r>
              <a:rPr lang="ru-RU" sz="1400" dirty="0" err="1" smtClean="0"/>
              <a:t>органи</a:t>
            </a:r>
            <a:endParaRPr lang="ru-RU" sz="1400" dirty="0"/>
          </a:p>
          <a:p>
            <a:pPr algn="ctr"/>
            <a:r>
              <a:rPr lang="ru-RU" sz="1400" dirty="0" err="1" smtClean="0"/>
              <a:t>влади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148318" y="1479472"/>
            <a:ext cx="1663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Медична</a:t>
            </a:r>
            <a:r>
              <a:rPr lang="ru-RU" sz="1400" dirty="0" smtClean="0"/>
              <a:t> </a:t>
            </a:r>
            <a:r>
              <a:rPr lang="ru-RU" sz="1400" dirty="0" err="1" smtClean="0"/>
              <a:t>спільнота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247878" y="4303317"/>
            <a:ext cx="1201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Медіа</a:t>
            </a:r>
            <a:r>
              <a:rPr lang="ru-RU" sz="1400" dirty="0" smtClean="0"/>
              <a:t> та </a:t>
            </a:r>
            <a:r>
              <a:rPr lang="ru-RU" sz="1400" dirty="0" err="1" smtClean="0"/>
              <a:t>інші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7878" y="2906853"/>
            <a:ext cx="165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Громадяни</a:t>
            </a:r>
            <a:r>
              <a:rPr lang="ru-RU" sz="1400" dirty="0" smtClean="0"/>
              <a:t> </a:t>
            </a:r>
            <a:r>
              <a:rPr lang="ru-RU" sz="1400" dirty="0" err="1" smtClean="0"/>
              <a:t>України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41913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44" y="1453243"/>
            <a:ext cx="5239024" cy="2855867"/>
          </a:xfr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968247" cy="857250"/>
          </a:xfrm>
        </p:spPr>
        <p:txBody>
          <a:bodyPr>
            <a:noAutofit/>
          </a:bodyPr>
          <a:lstStyle/>
          <a:p>
            <a:pPr algn="l"/>
            <a:r>
              <a:rPr lang="ru-RU" sz="2800" dirty="0" err="1" smtClean="0">
                <a:solidFill>
                  <a:srgbClr val="007BBE"/>
                </a:solidFill>
              </a:rPr>
              <a:t>Рівень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захворюваності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>
                <a:solidFill>
                  <a:srgbClr val="007BBE"/>
                </a:solidFill>
              </a:rPr>
              <a:t>та </a:t>
            </a:r>
            <a:r>
              <a:rPr lang="ru-RU" sz="2800" dirty="0" err="1" smtClean="0">
                <a:solidFill>
                  <a:srgbClr val="007BBE"/>
                </a:solidFill>
              </a:rPr>
              <a:t>смертності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від</a:t>
            </a:r>
            <a:r>
              <a:rPr lang="ru-RU" sz="2800" dirty="0">
                <a:solidFill>
                  <a:srgbClr val="007BBE"/>
                </a:solidFill>
              </a:rPr>
              <a:t> ССЗ в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1800" dirty="0" smtClean="0">
                <a:solidFill>
                  <a:srgbClr val="007BBE"/>
                </a:solidFill>
              </a:rPr>
              <a:t>(за </a:t>
            </a:r>
            <a:r>
              <a:rPr lang="ru-RU" sz="1800" dirty="0" err="1" smtClean="0">
                <a:solidFill>
                  <a:srgbClr val="007BBE"/>
                </a:solidFill>
              </a:rPr>
              <a:t>даними</a:t>
            </a:r>
            <a:r>
              <a:rPr lang="ru-RU" sz="1800" dirty="0" smtClean="0">
                <a:solidFill>
                  <a:srgbClr val="007BBE"/>
                </a:solidFill>
              </a:rPr>
              <a:t> ВООЗ)</a:t>
            </a:r>
            <a:endParaRPr lang="ru-RU" sz="1800" dirty="0">
              <a:solidFill>
                <a:srgbClr val="007BB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51767" y="1554473"/>
            <a:ext cx="392469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ССЗ в </a:t>
            </a:r>
            <a:r>
              <a:rPr lang="ru-RU" sz="1600" dirty="0" err="1"/>
              <a:t>структурі</a:t>
            </a:r>
            <a:r>
              <a:rPr lang="ru-RU" sz="1600" dirty="0"/>
              <a:t> </a:t>
            </a:r>
            <a:r>
              <a:rPr lang="ru-RU" sz="1600" dirty="0" err="1"/>
              <a:t>смертності</a:t>
            </a:r>
            <a:r>
              <a:rPr lang="ru-RU" sz="1600" dirty="0"/>
              <a:t> –</a:t>
            </a:r>
            <a:r>
              <a:rPr lang="ru-RU" sz="1600" dirty="0">
                <a:solidFill>
                  <a:srgbClr val="E72B3D"/>
                </a:solidFill>
              </a:rPr>
              <a:t> </a:t>
            </a:r>
            <a:r>
              <a:rPr lang="ru-RU" sz="1600" b="1" dirty="0">
                <a:solidFill>
                  <a:srgbClr val="EC454C"/>
                </a:solidFill>
              </a:rPr>
              <a:t>6</a:t>
            </a:r>
            <a:r>
              <a:rPr lang="en-US" sz="1600" b="1" dirty="0" smtClean="0">
                <a:solidFill>
                  <a:srgbClr val="EC454C"/>
                </a:solidFill>
              </a:rPr>
              <a:t>8</a:t>
            </a:r>
            <a:r>
              <a:rPr lang="ru-RU" sz="1600" b="1" dirty="0" smtClean="0">
                <a:solidFill>
                  <a:srgbClr val="EC454C"/>
                </a:solidFill>
              </a:rPr>
              <a:t>%</a:t>
            </a:r>
            <a:endParaRPr lang="ru-RU" altLang="ru-RU" sz="1600" b="1" dirty="0">
              <a:solidFill>
                <a:srgbClr val="EC454C"/>
              </a:solidFill>
              <a:cs typeface="Times New Roman" charset="0"/>
            </a:endParaRPr>
          </a:p>
          <a:p>
            <a:pPr marL="285750" indent="-2857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u-RU" altLang="ru-RU" sz="1600" dirty="0" err="1">
                <a:cs typeface="Times New Roman" charset="0"/>
              </a:rPr>
              <a:t>Ішемічна</a:t>
            </a:r>
            <a:r>
              <a:rPr lang="ru-RU" altLang="ru-RU" sz="1600" dirty="0">
                <a:cs typeface="Times New Roman" charset="0"/>
              </a:rPr>
              <a:t> хвороба </a:t>
            </a:r>
            <a:r>
              <a:rPr lang="ru-RU" altLang="ru-RU" sz="1600" dirty="0" err="1">
                <a:cs typeface="Times New Roman" charset="0"/>
              </a:rPr>
              <a:t>серця</a:t>
            </a:r>
            <a:r>
              <a:rPr lang="ru-RU" altLang="ru-RU" sz="1600" dirty="0">
                <a:cs typeface="Times New Roman" charset="0"/>
              </a:rPr>
              <a:t> – </a:t>
            </a:r>
            <a:r>
              <a:rPr lang="ru-RU" altLang="ru-RU" sz="1600" b="1" dirty="0">
                <a:solidFill>
                  <a:srgbClr val="E72B3D"/>
                </a:solidFill>
                <a:cs typeface="Times New Roman" charset="0"/>
              </a:rPr>
              <a:t>8,7 млн. </a:t>
            </a:r>
            <a:r>
              <a:rPr lang="ru-RU" altLang="ru-RU" sz="1600" dirty="0" err="1">
                <a:cs typeface="Times New Roman" charset="0"/>
              </a:rPr>
              <a:t>пацієнтів</a:t>
            </a:r>
            <a:endParaRPr lang="ru-RU" sz="1600" dirty="0">
              <a:cs typeface="Times New Roman" charset="0"/>
            </a:endParaRPr>
          </a:p>
          <a:p>
            <a:pPr marL="285750" indent="-2857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u-RU" sz="1600" dirty="0" err="1">
                <a:cs typeface="Times New Roman" charset="0"/>
              </a:rPr>
              <a:t>Гострий</a:t>
            </a:r>
            <a:r>
              <a:rPr lang="ru-RU" sz="1600" dirty="0">
                <a:cs typeface="Times New Roman" charset="0"/>
              </a:rPr>
              <a:t> </a:t>
            </a:r>
            <a:r>
              <a:rPr lang="ru-RU" sz="1600" dirty="0" err="1">
                <a:cs typeface="Times New Roman" charset="0"/>
              </a:rPr>
              <a:t>інфаркт</a:t>
            </a:r>
            <a:r>
              <a:rPr lang="ru-RU" sz="1600" dirty="0">
                <a:cs typeface="Times New Roman" charset="0"/>
              </a:rPr>
              <a:t> </a:t>
            </a:r>
            <a:r>
              <a:rPr lang="ru-RU" sz="1600" dirty="0" err="1">
                <a:cs typeface="Times New Roman" charset="0"/>
              </a:rPr>
              <a:t>міокарда</a:t>
            </a:r>
            <a:r>
              <a:rPr lang="ru-RU" sz="1600" dirty="0">
                <a:cs typeface="Times New Roman" charset="0"/>
              </a:rPr>
              <a:t> – </a:t>
            </a:r>
            <a:r>
              <a:rPr lang="ru-RU" sz="1600" u="sng" dirty="0" err="1" smtClean="0">
                <a:cs typeface="Times New Roman" charset="0"/>
              </a:rPr>
              <a:t>реєструється</a:t>
            </a:r>
            <a:r>
              <a:rPr lang="uk-UA" sz="1600" dirty="0" smtClean="0">
                <a:cs typeface="Times New Roman" charset="0"/>
              </a:rPr>
              <a:t> </a:t>
            </a:r>
            <a:r>
              <a:rPr lang="ru-RU" sz="1600" b="1" dirty="0" smtClean="0">
                <a:solidFill>
                  <a:srgbClr val="E72B3D"/>
                </a:solidFill>
                <a:cs typeface="Times New Roman" charset="0"/>
              </a:rPr>
              <a:t>57 </a:t>
            </a:r>
            <a:r>
              <a:rPr lang="ru-RU" sz="1600" b="1" dirty="0">
                <a:solidFill>
                  <a:srgbClr val="E72B3D"/>
                </a:solidFill>
                <a:cs typeface="Times New Roman" charset="0"/>
              </a:rPr>
              <a:t>тис. </a:t>
            </a:r>
            <a:r>
              <a:rPr lang="ru-RU" sz="1600" dirty="0" err="1">
                <a:cs typeface="Times New Roman" charset="0"/>
              </a:rPr>
              <a:t>випадків</a:t>
            </a:r>
            <a:r>
              <a:rPr lang="ru-RU" sz="1600" dirty="0">
                <a:cs typeface="Times New Roman" charset="0"/>
              </a:rPr>
              <a:t> на </a:t>
            </a:r>
            <a:r>
              <a:rPr lang="ru-RU" sz="1600" dirty="0" err="1">
                <a:cs typeface="Times New Roman" charset="0"/>
              </a:rPr>
              <a:t>рік</a:t>
            </a:r>
            <a:endParaRPr lang="ru-RU" sz="1600" dirty="0">
              <a:cs typeface="Times New Roman" charset="0"/>
            </a:endParaRPr>
          </a:p>
          <a:p>
            <a:pPr marL="263525">
              <a:spcBef>
                <a:spcPct val="25000"/>
              </a:spcBef>
              <a:buNone/>
            </a:pPr>
            <a:r>
              <a:rPr lang="uk-UA" sz="1600" dirty="0">
                <a:cs typeface="Times New Roman" charset="0"/>
              </a:rPr>
              <a:t> - смертність сягає </a:t>
            </a:r>
            <a:r>
              <a:rPr lang="uk-UA" sz="1600" b="1" dirty="0">
                <a:solidFill>
                  <a:srgbClr val="E72B3D"/>
                </a:solidFill>
                <a:cs typeface="Times New Roman" charset="0"/>
              </a:rPr>
              <a:t>30%</a:t>
            </a:r>
            <a:r>
              <a:rPr lang="uk-UA" sz="1600" dirty="0">
                <a:cs typeface="Times New Roman" charset="0"/>
              </a:rPr>
              <a:t>!!!</a:t>
            </a:r>
            <a:endParaRPr lang="ru-RU" sz="1600" dirty="0">
              <a:cs typeface="Times New Roman" charset="0"/>
            </a:endParaRPr>
          </a:p>
          <a:p>
            <a:pPr marL="285750" indent="-2857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u-RU" sz="1600" dirty="0" err="1">
                <a:cs typeface="Times New Roman" charset="0"/>
              </a:rPr>
              <a:t>Гострий</a:t>
            </a:r>
            <a:r>
              <a:rPr lang="ru-RU" sz="1600" dirty="0">
                <a:cs typeface="Times New Roman" charset="0"/>
              </a:rPr>
              <a:t> </a:t>
            </a:r>
            <a:r>
              <a:rPr lang="ru-RU" sz="1600" dirty="0" err="1">
                <a:cs typeface="Times New Roman" charset="0"/>
              </a:rPr>
              <a:t>коронарний</a:t>
            </a:r>
            <a:r>
              <a:rPr lang="ru-RU" sz="1600" dirty="0">
                <a:cs typeface="Times New Roman" charset="0"/>
              </a:rPr>
              <a:t> синдром – </a:t>
            </a:r>
            <a:r>
              <a:rPr lang="ru-RU" sz="1600" b="1" dirty="0">
                <a:solidFill>
                  <a:srgbClr val="E72B3D"/>
                </a:solidFill>
                <a:cs typeface="Times New Roman" charset="0"/>
              </a:rPr>
              <a:t>150-190 </a:t>
            </a:r>
            <a:r>
              <a:rPr lang="ru-RU" sz="1600" b="1" dirty="0" smtClean="0">
                <a:solidFill>
                  <a:srgbClr val="E72B3D"/>
                </a:solidFill>
                <a:cs typeface="Times New Roman" charset="0"/>
              </a:rPr>
              <a:t>тис. </a:t>
            </a:r>
            <a:r>
              <a:rPr lang="ru-RU" sz="1600" dirty="0" err="1">
                <a:cs typeface="Times New Roman" charset="0"/>
              </a:rPr>
              <a:t>випадків</a:t>
            </a:r>
            <a:r>
              <a:rPr lang="ru-RU" sz="1600" dirty="0">
                <a:cs typeface="Times New Roman" charset="0"/>
              </a:rPr>
              <a:t> на </a:t>
            </a:r>
            <a:r>
              <a:rPr lang="ru-RU" sz="1600" dirty="0" err="1">
                <a:cs typeface="Times New Roman" charset="0"/>
              </a:rPr>
              <a:t>рік</a:t>
            </a:r>
            <a:r>
              <a:rPr lang="ru-RU" sz="1600" dirty="0">
                <a:cs typeface="Times New Roman" charset="0"/>
              </a:rPr>
              <a:t> (</a:t>
            </a:r>
            <a:r>
              <a:rPr lang="ru-RU" sz="1600" dirty="0" err="1">
                <a:cs typeface="Times New Roman" charset="0"/>
              </a:rPr>
              <a:t>розрахункові</a:t>
            </a:r>
            <a:r>
              <a:rPr lang="ru-RU" sz="1600" dirty="0">
                <a:cs typeface="Times New Roman" charset="0"/>
              </a:rPr>
              <a:t> </a:t>
            </a:r>
            <a:r>
              <a:rPr lang="ru-RU" sz="1600" dirty="0" err="1">
                <a:cs typeface="Times New Roman" charset="0"/>
              </a:rPr>
              <a:t>дані</a:t>
            </a:r>
            <a:r>
              <a:rPr lang="ru-RU" sz="1600" dirty="0">
                <a:cs typeface="Times New Roman" charset="0"/>
              </a:rPr>
              <a:t>)</a:t>
            </a:r>
          </a:p>
          <a:p>
            <a:pPr marL="285750" indent="-2857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ru-RU" sz="1600" dirty="0" err="1">
                <a:cs typeface="Times New Roman" charset="0"/>
              </a:rPr>
              <a:t>Вроджені</a:t>
            </a:r>
            <a:r>
              <a:rPr lang="ru-RU" sz="1600" dirty="0">
                <a:cs typeface="Times New Roman" charset="0"/>
              </a:rPr>
              <a:t> вади </a:t>
            </a:r>
            <a:r>
              <a:rPr lang="ru-RU" sz="1600" dirty="0" err="1">
                <a:cs typeface="Times New Roman" charset="0"/>
              </a:rPr>
              <a:t>серця</a:t>
            </a:r>
            <a:r>
              <a:rPr lang="ru-RU" sz="1600" dirty="0">
                <a:cs typeface="Times New Roman" charset="0"/>
              </a:rPr>
              <a:t> – </a:t>
            </a:r>
            <a:r>
              <a:rPr lang="ru-RU" sz="1600" b="1" dirty="0">
                <a:solidFill>
                  <a:srgbClr val="E72B3D"/>
                </a:solidFill>
                <a:cs typeface="Times New Roman" charset="0"/>
              </a:rPr>
              <a:t>4,5 </a:t>
            </a:r>
            <a:r>
              <a:rPr lang="ru-RU" sz="1600" b="1" dirty="0" smtClean="0">
                <a:solidFill>
                  <a:srgbClr val="E72B3D"/>
                </a:solidFill>
                <a:cs typeface="Times New Roman" charset="0"/>
              </a:rPr>
              <a:t>тис. </a:t>
            </a:r>
            <a:r>
              <a:rPr lang="ru-RU" sz="1600" dirty="0">
                <a:cs typeface="Times New Roman" charset="0"/>
              </a:rPr>
              <a:t>на </a:t>
            </a:r>
            <a:r>
              <a:rPr lang="ru-RU" sz="1600" dirty="0" err="1">
                <a:cs typeface="Times New Roman" charset="0"/>
              </a:rPr>
              <a:t>рік</a:t>
            </a:r>
            <a:endParaRPr lang="ru-RU" sz="1600" dirty="0">
              <a:cs typeface="Times New Roman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6105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8"/>
            <a:ext cx="8229600" cy="3531393"/>
          </a:xfrm>
        </p:spPr>
        <p:txBody>
          <a:bodyPr>
            <a:normAutofit/>
          </a:bodyPr>
          <a:lstStyle/>
          <a:p>
            <a:r>
              <a:rPr lang="uk-UA" sz="1600" dirty="0">
                <a:latin typeface="Calibri" charset="0"/>
              </a:rPr>
              <a:t>За приблизними підрахунками, країна втрачає близько 0,1% ВВП від </a:t>
            </a:r>
            <a:r>
              <a:rPr lang="uk-UA" sz="1600" dirty="0" smtClean="0">
                <a:latin typeface="Calibri" charset="0"/>
              </a:rPr>
              <a:t>ІХС</a:t>
            </a:r>
          </a:p>
          <a:p>
            <a:pPr marL="0" indent="360363">
              <a:buNone/>
            </a:pPr>
            <a:r>
              <a:rPr lang="uk-UA" sz="1000" i="1" dirty="0" smtClean="0">
                <a:latin typeface="Calibri" charset="0"/>
              </a:rPr>
              <a:t>(Національна </a:t>
            </a:r>
            <a:r>
              <a:rPr lang="uk-UA" sz="1000" i="1" dirty="0">
                <a:latin typeface="Calibri" charset="0"/>
              </a:rPr>
              <a:t>агенція оцінки технологій ОЗ)</a:t>
            </a:r>
          </a:p>
          <a:p>
            <a:r>
              <a:rPr lang="uk-UA" sz="1600" dirty="0" smtClean="0">
                <a:latin typeface="Calibri" charset="0"/>
              </a:rPr>
              <a:t>Інвестиції </a:t>
            </a:r>
            <a:r>
              <a:rPr lang="uk-UA" sz="1600" dirty="0">
                <a:latin typeface="Calibri" charset="0"/>
              </a:rPr>
              <a:t>в лікування ІХС чинять позитивний вплив на показники </a:t>
            </a:r>
            <a:r>
              <a:rPr lang="uk-UA" sz="1600" dirty="0" smtClean="0">
                <a:latin typeface="Calibri" charset="0"/>
              </a:rPr>
              <a:t>ОЗ та економіки</a:t>
            </a:r>
            <a:endParaRPr lang="uk-UA" sz="1600" dirty="0">
              <a:latin typeface="Calibri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175075303"/>
              </p:ext>
            </p:extLst>
          </p:nvPr>
        </p:nvGraphicFramePr>
        <p:xfrm>
          <a:off x="755576" y="1977684"/>
          <a:ext cx="2714624" cy="284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27203644"/>
              </p:ext>
            </p:extLst>
          </p:nvPr>
        </p:nvGraphicFramePr>
        <p:xfrm>
          <a:off x="3347864" y="1869672"/>
          <a:ext cx="2664296" cy="313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22650529"/>
              </p:ext>
            </p:extLst>
          </p:nvPr>
        </p:nvGraphicFramePr>
        <p:xfrm>
          <a:off x="6156177" y="1923678"/>
          <a:ext cx="2562225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2627314" y="3327797"/>
            <a:ext cx="1800225" cy="432197"/>
          </a:xfrm>
          <a:prstGeom prst="line">
            <a:avLst/>
          </a:prstGeom>
          <a:ln w="158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92725" y="3112294"/>
            <a:ext cx="1943100" cy="647700"/>
          </a:xfrm>
          <a:prstGeom prst="line">
            <a:avLst/>
          </a:prstGeom>
          <a:ln w="158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16886" y="4783969"/>
            <a:ext cx="2087562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uk-UA" sz="1400" i="1" dirty="0">
                <a:solidFill>
                  <a:srgbClr val="17375E"/>
                </a:solidFill>
              </a:rPr>
              <a:t>Бачення 2020</a:t>
            </a:r>
            <a:endParaRPr lang="en-US" sz="1400" i="1" dirty="0">
              <a:solidFill>
                <a:srgbClr val="17375E"/>
              </a:solidFill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457200" y="205979"/>
            <a:ext cx="754168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7BBE"/>
                </a:solidFill>
              </a:rPr>
              <a:t>Структура </a:t>
            </a:r>
            <a:r>
              <a:rPr lang="ru-RU" sz="2800" dirty="0" err="1">
                <a:solidFill>
                  <a:srgbClr val="007BBE"/>
                </a:solidFill>
              </a:rPr>
              <a:t>передчасної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  <a:r>
              <a:rPr lang="ru-RU" sz="2800" dirty="0" err="1">
                <a:solidFill>
                  <a:srgbClr val="007BBE"/>
                </a:solidFill>
              </a:rPr>
              <a:t>смертності</a:t>
            </a:r>
            <a:r>
              <a:rPr lang="ru-RU" sz="2800" dirty="0">
                <a:solidFill>
                  <a:srgbClr val="007BBE"/>
                </a:solidFill>
              </a:rPr>
              <a:t> в </a:t>
            </a:r>
            <a:r>
              <a:rPr lang="ru-RU" sz="2800" dirty="0" err="1">
                <a:solidFill>
                  <a:srgbClr val="007BBE"/>
                </a:solidFill>
              </a:rPr>
              <a:t>Україні</a:t>
            </a:r>
            <a:r>
              <a:rPr lang="ru-RU" sz="2800" dirty="0">
                <a:solidFill>
                  <a:srgbClr val="007BBE"/>
                </a:solidFill>
              </a:rPr>
              <a:t>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529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67" y="1229538"/>
            <a:ext cx="4991309" cy="291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067" y="4356700"/>
            <a:ext cx="757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8338" lvl="1"/>
            <a:r>
              <a:rPr lang="en-US" sz="1600" dirty="0"/>
              <a:t>I</a:t>
            </a:r>
            <a:r>
              <a:rPr lang="ru-RU" sz="1600" dirty="0"/>
              <a:t> </a:t>
            </a:r>
            <a:r>
              <a:rPr lang="ru-RU" sz="1600" dirty="0" err="1"/>
              <a:t>місце</a:t>
            </a:r>
            <a:r>
              <a:rPr lang="ru-RU" sz="1600" dirty="0"/>
              <a:t> </a:t>
            </a:r>
            <a:r>
              <a:rPr lang="ru-RU" sz="1600" dirty="0" err="1"/>
              <a:t>серед</a:t>
            </a:r>
            <a:r>
              <a:rPr lang="ru-RU" sz="1600" dirty="0"/>
              <a:t> причин МС в </a:t>
            </a:r>
            <a:r>
              <a:rPr lang="ru-RU" sz="1600" dirty="0" err="1"/>
              <a:t>Україні</a:t>
            </a:r>
            <a:r>
              <a:rPr lang="ru-RU" sz="1600" dirty="0"/>
              <a:t> </a:t>
            </a:r>
            <a:r>
              <a:rPr lang="mr-IN" sz="1600" dirty="0" smtClean="0"/>
              <a:t>–</a:t>
            </a:r>
            <a:r>
              <a:rPr lang="ru-RU" sz="1600" dirty="0" smtClean="0"/>
              <a:t> </a:t>
            </a:r>
            <a:r>
              <a:rPr lang="ru-RU" sz="1600" dirty="0" err="1"/>
              <a:t>захворювання</a:t>
            </a:r>
            <a:r>
              <a:rPr lang="ru-RU" sz="1600" dirty="0"/>
              <a:t> </a:t>
            </a:r>
            <a:r>
              <a:rPr lang="ru-RU" sz="1600" dirty="0" err="1" smtClean="0"/>
              <a:t>серцево-судинної</a:t>
            </a:r>
            <a:r>
              <a:rPr lang="ru-RU" sz="1600" dirty="0" smtClean="0"/>
              <a:t> </a:t>
            </a:r>
            <a:r>
              <a:rPr lang="ru-RU" sz="1600" dirty="0" err="1" smtClean="0"/>
              <a:t>системи</a:t>
            </a:r>
            <a:endParaRPr lang="ru-RU" sz="1600" dirty="0" smtClean="0"/>
          </a:p>
          <a:p>
            <a:pPr marL="668338" lvl="1"/>
            <a:r>
              <a:rPr lang="uk-UA" sz="1600" dirty="0" smtClean="0"/>
              <a:t>8-9 випадків МС в Україні на рік  зумовлено розривом аневризми аорти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744" y="2418519"/>
            <a:ext cx="4321521" cy="181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457200" y="205979"/>
            <a:ext cx="754168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>
                <a:solidFill>
                  <a:srgbClr val="007BBE"/>
                </a:solidFill>
              </a:rPr>
              <a:t>Рівень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материнської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смертності</a:t>
            </a:r>
            <a:r>
              <a:rPr lang="ru-RU" sz="2800" dirty="0" smtClean="0">
                <a:solidFill>
                  <a:srgbClr val="007BBE"/>
                </a:solidFill>
              </a:rPr>
              <a:t> в </a:t>
            </a:r>
            <a:r>
              <a:rPr lang="ru-RU" sz="2800" dirty="0" err="1" smtClean="0">
                <a:solidFill>
                  <a:srgbClr val="007BBE"/>
                </a:solidFill>
              </a:rPr>
              <a:t>Україні</a:t>
            </a:r>
            <a:endParaRPr lang="ru-RU" sz="2800" dirty="0">
              <a:solidFill>
                <a:srgbClr val="007BBE"/>
              </a:solidFill>
            </a:endParaRPr>
          </a:p>
          <a:p>
            <a:r>
              <a:rPr lang="ru-RU" sz="1400" dirty="0" smtClean="0">
                <a:solidFill>
                  <a:srgbClr val="007BBE"/>
                </a:solidFill>
              </a:rPr>
              <a:t>(за </a:t>
            </a:r>
            <a:r>
              <a:rPr lang="ru-RU" sz="1400" dirty="0" err="1" smtClean="0">
                <a:solidFill>
                  <a:srgbClr val="007BBE"/>
                </a:solidFill>
              </a:rPr>
              <a:t>даними</a:t>
            </a:r>
            <a:r>
              <a:rPr lang="ru-RU" sz="1400" dirty="0" smtClean="0">
                <a:solidFill>
                  <a:srgbClr val="007BBE"/>
                </a:solidFill>
              </a:rPr>
              <a:t> ВООЗ, 2016 р.)</a:t>
            </a:r>
            <a:endParaRPr lang="ru-RU" sz="1400" dirty="0">
              <a:solidFill>
                <a:srgbClr val="007B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74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554095" cy="857250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rgbClr val="017ABF"/>
                </a:solidFill>
              </a:rPr>
              <a:t>Кількість</a:t>
            </a:r>
            <a:r>
              <a:rPr lang="ru-RU" sz="2800" dirty="0">
                <a:solidFill>
                  <a:srgbClr val="017ABF"/>
                </a:solidFill>
              </a:rPr>
              <a:t> </a:t>
            </a:r>
            <a:r>
              <a:rPr lang="ru-RU" sz="2800" dirty="0" err="1">
                <a:solidFill>
                  <a:srgbClr val="017ABF"/>
                </a:solidFill>
              </a:rPr>
              <a:t>років</a:t>
            </a:r>
            <a:r>
              <a:rPr lang="ru-RU" sz="2800" dirty="0">
                <a:solidFill>
                  <a:srgbClr val="017ABF"/>
                </a:solidFill>
              </a:rPr>
              <a:t> </a:t>
            </a:r>
            <a:r>
              <a:rPr lang="ru-RU" sz="2800" dirty="0" err="1">
                <a:solidFill>
                  <a:srgbClr val="017ABF"/>
                </a:solidFill>
              </a:rPr>
              <a:t>потенційного</a:t>
            </a:r>
            <a:r>
              <a:rPr lang="ru-RU" sz="2800" dirty="0">
                <a:solidFill>
                  <a:srgbClr val="017ABF"/>
                </a:solidFill>
              </a:rPr>
              <a:t> </a:t>
            </a:r>
            <a:r>
              <a:rPr lang="ru-RU" sz="2800" dirty="0" err="1">
                <a:solidFill>
                  <a:srgbClr val="017ABF"/>
                </a:solidFill>
              </a:rPr>
              <a:t>життя</a:t>
            </a:r>
            <a:r>
              <a:rPr lang="ru-RU" sz="2800" dirty="0">
                <a:solidFill>
                  <a:srgbClr val="017ABF"/>
                </a:solidFill>
              </a:rPr>
              <a:t>, </a:t>
            </a:r>
            <a:r>
              <a:rPr lang="ru-RU" sz="2800" dirty="0" err="1">
                <a:solidFill>
                  <a:srgbClr val="017ABF"/>
                </a:solidFill>
              </a:rPr>
              <a:t>втраченого</a:t>
            </a:r>
            <a:r>
              <a:rPr lang="ru-RU" sz="2800" dirty="0">
                <a:solidFill>
                  <a:srgbClr val="017ABF"/>
                </a:solidFill>
              </a:rPr>
              <a:t> через </a:t>
            </a:r>
            <a:r>
              <a:rPr lang="ru-RU" sz="2800" dirty="0" err="1">
                <a:solidFill>
                  <a:srgbClr val="017ABF"/>
                </a:solidFill>
              </a:rPr>
              <a:t>передчасну</a:t>
            </a:r>
            <a:r>
              <a:rPr lang="ru-RU" sz="2800" dirty="0">
                <a:solidFill>
                  <a:srgbClr val="017ABF"/>
                </a:solidFill>
              </a:rPr>
              <a:t> </a:t>
            </a:r>
            <a:r>
              <a:rPr lang="ru-RU" sz="2800" dirty="0" err="1">
                <a:solidFill>
                  <a:srgbClr val="017ABF"/>
                </a:solidFill>
              </a:rPr>
              <a:t>смертність</a:t>
            </a:r>
            <a:r>
              <a:rPr lang="ru-RU" sz="2800" dirty="0">
                <a:solidFill>
                  <a:srgbClr val="017ABF"/>
                </a:solidFill>
              </a:rPr>
              <a:t> в </a:t>
            </a:r>
            <a:r>
              <a:rPr lang="ru-RU" sz="2800" dirty="0" err="1">
                <a:solidFill>
                  <a:srgbClr val="017ABF"/>
                </a:solidFill>
              </a:rPr>
              <a:t>Україні</a:t>
            </a:r>
            <a:r>
              <a:rPr lang="ru-RU" sz="2800" dirty="0">
                <a:solidFill>
                  <a:srgbClr val="017ABF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65913"/>
              </p:ext>
            </p:extLst>
          </p:nvPr>
        </p:nvGraphicFramePr>
        <p:xfrm>
          <a:off x="611559" y="1604272"/>
          <a:ext cx="6212151" cy="2944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565850" y="1218776"/>
            <a:ext cx="5682028" cy="638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uk-UA" sz="1600" dirty="0">
              <a:solidFill>
                <a:schemeClr val="tx1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565850" y="1288928"/>
            <a:ext cx="22988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uk-UA" sz="1000" dirty="0"/>
              <a:t>1000 років</a:t>
            </a:r>
          </a:p>
          <a:p>
            <a:r>
              <a:rPr lang="uk-UA" sz="1000" dirty="0"/>
              <a:t>на 100 тис населення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5298" y="2250015"/>
            <a:ext cx="20708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dirty="0">
                <a:latin typeface="Calibri" charset="0"/>
              </a:rPr>
              <a:t>За приблизними підрахунками, країна втрачає близько 0,1% ВВП від </a:t>
            </a:r>
            <a:r>
              <a:rPr lang="uk-UA" sz="1400" dirty="0" smtClean="0">
                <a:latin typeface="Calibri" charset="0"/>
              </a:rPr>
              <a:t>ІХС</a:t>
            </a:r>
          </a:p>
          <a:p>
            <a:pPr algn="r"/>
            <a:r>
              <a:rPr lang="uk-UA" sz="1000" i="1" dirty="0" smtClean="0">
                <a:latin typeface="Calibri" charset="0"/>
              </a:rPr>
              <a:t>(</a:t>
            </a:r>
            <a:r>
              <a:rPr lang="uk-UA" sz="1000" i="1" dirty="0">
                <a:latin typeface="Calibri" charset="0"/>
              </a:rPr>
              <a:t>Національна агенція оцінки технологій ОЗ)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DA054582-0915-B14F-BB1A-D352599AE59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6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54582-0915-B14F-BB1A-D352599AE59A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8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408846"/>
              </p:ext>
            </p:extLst>
          </p:nvPr>
        </p:nvGraphicFramePr>
        <p:xfrm>
          <a:off x="457200" y="1250298"/>
          <a:ext cx="8131946" cy="3506641"/>
        </p:xfrm>
        <a:graphic>
          <a:graphicData uri="http://schemas.openxmlformats.org/drawingml/2006/table">
            <a:tbl>
              <a:tblPr/>
              <a:tblGrid>
                <a:gridCol w="443884"/>
                <a:gridCol w="1590515"/>
                <a:gridCol w="1853688"/>
                <a:gridCol w="2143106"/>
                <a:gridCol w="1602389"/>
                <a:gridCol w="498364"/>
              </a:tblGrid>
              <a:tr h="150586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соціальні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природні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5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114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у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м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харчування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проживання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клімат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природа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у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м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53E"/>
                    </a:solidFill>
                  </a:tcPr>
                </a:tc>
              </a:tr>
              <a:tr h="189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культура </a:t>
                      </a: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освіта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45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екологія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соціальне</a:t>
                      </a: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    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            </a:t>
                      </a: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                                      </a:t>
                      </a: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53E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генетичне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53E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  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           </a:t>
                      </a:r>
                      <a:endParaRPr kumimoji="0" lang="uk-UA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E454C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ЗДОРОВ</a:t>
                      </a: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E454C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’</a:t>
                      </a:r>
                      <a:r>
                        <a:rPr kumimoji="0" lang="uk-UA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E454C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Я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EE454C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психічне</a:t>
                      </a:r>
                      <a:r>
                        <a:rPr kumimoji="0" lang="uk-UA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      </a:t>
                      </a:r>
                      <a:r>
                        <a:rPr kumimoji="0" lang="en-US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</a:t>
                      </a:r>
                      <a:r>
                        <a:rPr kumimoji="0" lang="uk-UA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                                      </a:t>
                      </a:r>
                      <a:r>
                        <a:rPr kumimoji="0" lang="uk-UA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соматичне</a:t>
                      </a:r>
                      <a:endParaRPr kumimoji="0" lang="uk-UA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404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у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м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охорона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праці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профілактика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у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м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в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Times New Roman" charset="0"/>
                          <a:cs typeface="Times New Roman" charset="0"/>
                        </a:rPr>
                        <a:t>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370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20 %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15 %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6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вироб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.</a:t>
                      </a: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ресурси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наукова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технологія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медична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наука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рівень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допомоги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економічні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спеціальні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>
            <a:off x="2503503" y="1873189"/>
            <a:ext cx="674703" cy="284086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628442" y="1873189"/>
            <a:ext cx="834501" cy="284086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5628442" y="3826276"/>
            <a:ext cx="825623" cy="292963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512381" y="3839589"/>
            <a:ext cx="674703" cy="292963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993254" y="3089134"/>
            <a:ext cx="834501" cy="284086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3002132" y="2645840"/>
            <a:ext cx="825623" cy="292963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115018" y="2645840"/>
            <a:ext cx="674703" cy="292963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115018" y="3083518"/>
            <a:ext cx="674703" cy="284086"/>
          </a:xfrm>
          <a:prstGeom prst="straightConnector1">
            <a:avLst/>
          </a:prstGeom>
          <a:ln>
            <a:solidFill>
              <a:srgbClr val="EE45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Название 1"/>
          <p:cNvSpPr txBox="1">
            <a:spLocks/>
          </p:cNvSpPr>
          <p:nvPr/>
        </p:nvSpPr>
        <p:spPr>
          <a:xfrm>
            <a:off x="457200" y="205979"/>
            <a:ext cx="754168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 smtClean="0">
                <a:solidFill>
                  <a:srgbClr val="007BBE"/>
                </a:solidFill>
              </a:rPr>
              <a:t>Чинники</a:t>
            </a:r>
            <a:r>
              <a:rPr lang="ru-RU" sz="2800" dirty="0" smtClean="0">
                <a:solidFill>
                  <a:srgbClr val="007BBE"/>
                </a:solidFill>
              </a:rPr>
              <a:t>, </a:t>
            </a:r>
            <a:r>
              <a:rPr lang="ru-RU" sz="2800" dirty="0" err="1" smtClean="0">
                <a:solidFill>
                  <a:srgbClr val="007BBE"/>
                </a:solidFill>
              </a:rPr>
              <a:t>які</a:t>
            </a:r>
            <a:r>
              <a:rPr lang="ru-RU" sz="2800" dirty="0" smtClean="0">
                <a:solidFill>
                  <a:srgbClr val="007BBE"/>
                </a:solidFill>
              </a:rPr>
              <a:t> </a:t>
            </a:r>
            <a:r>
              <a:rPr lang="ru-RU" sz="2800" dirty="0" err="1" smtClean="0">
                <a:solidFill>
                  <a:srgbClr val="007BBE"/>
                </a:solidFill>
              </a:rPr>
              <a:t>впливають</a:t>
            </a:r>
            <a:r>
              <a:rPr lang="ru-RU" sz="2800" dirty="0" smtClean="0">
                <a:solidFill>
                  <a:srgbClr val="007BBE"/>
                </a:solidFill>
              </a:rPr>
              <a:t> на </a:t>
            </a:r>
            <a:r>
              <a:rPr lang="ru-RU" sz="2800" dirty="0" err="1" smtClean="0">
                <a:solidFill>
                  <a:srgbClr val="007BBE"/>
                </a:solidFill>
              </a:rPr>
              <a:t>здоров’я</a:t>
            </a:r>
            <a:endParaRPr lang="ru-RU" sz="2800" dirty="0">
              <a:solidFill>
                <a:srgbClr val="007BBE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3986074" y="1411550"/>
            <a:ext cx="683580" cy="8877"/>
          </a:xfrm>
          <a:prstGeom prst="straightConnector1">
            <a:avLst/>
          </a:prstGeom>
          <a:ln>
            <a:solidFill>
              <a:srgbClr val="EE454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986074" y="4617869"/>
            <a:ext cx="683580" cy="8877"/>
          </a:xfrm>
          <a:prstGeom prst="straightConnector1">
            <a:avLst/>
          </a:prstGeom>
          <a:ln>
            <a:solidFill>
              <a:srgbClr val="EE454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664345" y="2860239"/>
            <a:ext cx="8878" cy="286758"/>
          </a:xfrm>
          <a:prstGeom prst="straightConnector1">
            <a:avLst/>
          </a:prstGeom>
          <a:ln>
            <a:solidFill>
              <a:srgbClr val="EE454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8353886" y="2860239"/>
            <a:ext cx="8878" cy="286758"/>
          </a:xfrm>
          <a:prstGeom prst="straightConnector1">
            <a:avLst/>
          </a:prstGeom>
          <a:ln>
            <a:solidFill>
              <a:srgbClr val="EE454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259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11841</TotalTime>
  <Words>2558</Words>
  <Application>Microsoft Macintosh PowerPoint</Application>
  <PresentationFormat>Экран (16:9)</PresentationFormat>
  <Paragraphs>816</Paragraphs>
  <Slides>43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Calibri</vt:lpstr>
      <vt:lpstr>Lucida Grande</vt:lpstr>
      <vt:lpstr>Mangal</vt:lpstr>
      <vt:lpstr>ＭＳ Ｐゴシック</vt:lpstr>
      <vt:lpstr>Times New Roman</vt:lpstr>
      <vt:lpstr>Wingdings</vt:lpstr>
      <vt:lpstr>Arial</vt:lpstr>
      <vt:lpstr>Тема Office</vt:lpstr>
      <vt:lpstr>Презентация PowerPoint</vt:lpstr>
      <vt:lpstr>Неінфекційні захворювання – найактуальніша проблема системи охорони здоров’я України</vt:lpstr>
      <vt:lpstr>Очікувана тривалість життя при народженні, жінки (за даними Світового Банку, 2016 р.) </vt:lpstr>
      <vt:lpstr>Очікувана тривалість життя при народженні, чоловіки (за даними Світового Банку, 2016 р.) </vt:lpstr>
      <vt:lpstr>Рівень захворюваності та смертності від ССЗ в Україні (за даними ВООЗ)</vt:lpstr>
      <vt:lpstr>Презентация PowerPoint</vt:lpstr>
      <vt:lpstr>Презентация PowerPoint</vt:lpstr>
      <vt:lpstr>Кількість років потенційного життя, втраченого через передчасну смертність в Україні </vt:lpstr>
      <vt:lpstr>Презентация PowerPoint</vt:lpstr>
      <vt:lpstr>Презентация PowerPoint</vt:lpstr>
      <vt:lpstr>Презентация PowerPoint</vt:lpstr>
      <vt:lpstr>Внесок лікувальних заходів та корекції факторів ризику у зниження на 50% смертності від ІХС (%)</vt:lpstr>
      <vt:lpstr>Витрати на охорону здоров’я і соціальне забезпечення у відсотках від ВВП</vt:lpstr>
      <vt:lpstr>Презентация PowerPoint</vt:lpstr>
      <vt:lpstr>Кількість імплантацій ШВРС на 1 млн. населення в країнах Європи</vt:lpstr>
      <vt:lpstr>Презентация PowerPoint</vt:lpstr>
      <vt:lpstr>Плинність кадрів серед м/с (n=385)</vt:lpstr>
      <vt:lpstr>Необхідні зміни у організації системи охорони здоров’я в Україні та її фінансування</vt:lpstr>
      <vt:lpstr>Презентация PowerPoint</vt:lpstr>
      <vt:lpstr>Результати роботи кардіохірургічної галузі України в 2016 році</vt:lpstr>
      <vt:lpstr>Напрями надання кардіохірургічної допомоги в Україні (2016 р.)</vt:lpstr>
      <vt:lpstr>Динаміка кількості операцій в НІССХ ім. М. М. Амосова</vt:lpstr>
      <vt:lpstr>Рейтинг кардіохірургічних центрів України за кількістю виконаних операцій*</vt:lpstr>
      <vt:lpstr>Рейтинг кардіохірургічних центрів України за кількістю виконаних операцій*</vt:lpstr>
      <vt:lpstr>Рейтинг кардіохірургічних центрів України за кількістю виконаних операцій*</vt:lpstr>
      <vt:lpstr>Рейтинг кардіохірургічних центрів України за кількістю виконаних стентувань КА*</vt:lpstr>
      <vt:lpstr>Рейтинг кардіохірургічних центрів України за кількістю виконаних стентувань КА*</vt:lpstr>
      <vt:lpstr>Рейтинг кардіохірургічних центрів України за кількістю виконаних стентувань КА*</vt:lpstr>
      <vt:lpstr>Задоволення потреби в кардіохірургічнiй допомозi в Україні (2016 р.)</vt:lpstr>
      <vt:lpstr>Кардіохірургічні операції на мільйон населення в Україні в 2014 році</vt:lpstr>
      <vt:lpstr>Досягнення в вітчизняній кардіохірургії останніх років</vt:lpstr>
      <vt:lpstr>Порівняння рівнів летальності при набутих вадах серця</vt:lpstr>
      <vt:lpstr>Результати хірургічного лікування ІЕ в світі</vt:lpstr>
      <vt:lpstr>Хірургія пухлин серця  (n = 832)</vt:lpstr>
      <vt:lpstr>Комплекс заходів задля зменшення ризиків передчасної смерті від ССЗ  </vt:lpstr>
      <vt:lpstr>Указ Президента</vt:lpstr>
      <vt:lpstr>Складові державної політики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BreadLand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кандидата на посаду директора ДУ «Інститут серцево-судинної хірургії ім. М.М. Амосова НАМН України»</dc:title>
  <dc:creator>Dmytro Koval</dc:creator>
  <cp:lastModifiedBy>Dmytro Koval</cp:lastModifiedBy>
  <cp:revision>760</cp:revision>
  <cp:lastPrinted>2017-01-25T12:15:57Z</cp:lastPrinted>
  <dcterms:created xsi:type="dcterms:W3CDTF">2015-12-23T10:45:26Z</dcterms:created>
  <dcterms:modified xsi:type="dcterms:W3CDTF">2017-02-16T07:49:08Z</dcterms:modified>
</cp:coreProperties>
</file>